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8" r:id="rId2"/>
    <p:sldId id="284" r:id="rId3"/>
    <p:sldId id="286" r:id="rId4"/>
    <p:sldId id="262" r:id="rId5"/>
    <p:sldId id="263" r:id="rId6"/>
    <p:sldId id="264" r:id="rId7"/>
    <p:sldId id="274" r:id="rId8"/>
    <p:sldId id="275" r:id="rId9"/>
    <p:sldId id="282" r:id="rId10"/>
    <p:sldId id="278" r:id="rId11"/>
    <p:sldId id="279" r:id="rId12"/>
    <p:sldId id="281" r:id="rId13"/>
    <p:sldId id="280" r:id="rId14"/>
    <p:sldId id="273" r:id="rId15"/>
  </p:sldIdLst>
  <p:sldSz cx="12192000" cy="6858000"/>
  <p:notesSz cx="6858000" cy="9144000"/>
  <p:custDataLst>
    <p:tags r:id="rId1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9B"/>
    <a:srgbClr val="FF7700"/>
    <a:srgbClr val="0D4050"/>
    <a:srgbClr val="0000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48" autoAdjust="0"/>
    <p:restoredTop sz="72392" autoAdjust="0"/>
  </p:normalViewPr>
  <p:slideViewPr>
    <p:cSldViewPr snapToGrid="0">
      <p:cViewPr varScale="1">
        <p:scale>
          <a:sx n="61" d="100"/>
          <a:sy n="61" d="100"/>
        </p:scale>
        <p:origin x="1704" y="58"/>
      </p:cViewPr>
      <p:guideLst/>
    </p:cSldViewPr>
  </p:slideViewPr>
  <p:notesTextViewPr>
    <p:cViewPr>
      <p:scale>
        <a:sx n="1" d="1"/>
        <a:sy n="1" d="1"/>
      </p:scale>
      <p:origin x="0" y="0"/>
    </p:cViewPr>
  </p:notesTextViewPr>
  <p:notesViewPr>
    <p:cSldViewPr snapToGrid="0">
      <p:cViewPr varScale="1">
        <p:scale>
          <a:sx n="87" d="100"/>
          <a:sy n="87" d="100"/>
        </p:scale>
        <p:origin x="252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7BEE847-F046-4AC4-9F62-7D1817B77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370278-6D29-4F8F-BD3A-5F72D720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51C39-09A6-4624-93B8-19009E33D67F}" type="datetimeFigureOut">
              <a:rPr lang="fr-FR" smtClean="0"/>
              <a:t>02/07/2024</a:t>
            </a:fld>
            <a:endParaRPr lang="fr-FR"/>
          </a:p>
        </p:txBody>
      </p:sp>
      <p:sp>
        <p:nvSpPr>
          <p:cNvPr id="4" name="Espace réservé du pied de page 3">
            <a:extLst>
              <a:ext uri="{FF2B5EF4-FFF2-40B4-BE49-F238E27FC236}">
                <a16:creationId xmlns:a16="http://schemas.microsoft.com/office/drawing/2014/main" id="{9EF551D0-C6E5-4F33-B9C6-D87A100E9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574DDD1-AF4D-4F3F-A33E-7713C840D7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2E8BC-17E1-4463-90FD-68A126E1B695}" type="slidenum">
              <a:rPr lang="fr-FR" smtClean="0"/>
              <a:t>‹N°›</a:t>
            </a:fld>
            <a:endParaRPr lang="fr-FR"/>
          </a:p>
        </p:txBody>
      </p:sp>
    </p:spTree>
    <p:extLst>
      <p:ext uri="{BB962C8B-B14F-4D97-AF65-F5344CB8AC3E}">
        <p14:creationId xmlns:p14="http://schemas.microsoft.com/office/powerpoint/2010/main" val="17396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26C94-6C27-534C-BBD9-384C954A3F59}" type="datetimeFigureOut">
              <a:rPr lang="fr-FR" smtClean="0"/>
              <a:t>02/07/2024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6BBF-16B4-4F48-9EBB-1CF9C2819DBB}" type="slidenum">
              <a:rPr lang="fr-FR" smtClean="0"/>
              <a:t>‹N°›</a:t>
            </a:fld>
            <a:endParaRPr lang="fr-FR"/>
          </a:p>
        </p:txBody>
      </p:sp>
    </p:spTree>
    <p:extLst>
      <p:ext uri="{BB962C8B-B14F-4D97-AF65-F5344CB8AC3E}">
        <p14:creationId xmlns:p14="http://schemas.microsoft.com/office/powerpoint/2010/main" val="187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toutes et à tous,</a:t>
            </a:r>
          </a:p>
          <a:p>
            <a:endParaRPr lang="fr-FR" dirty="0"/>
          </a:p>
          <a:p>
            <a:r>
              <a:rPr lang="fr-FR" dirty="0"/>
              <a:t>Je vais vous présenter le projet que j’ai accompagné pour </a:t>
            </a:r>
            <a:r>
              <a:rPr lang="fr-FR" dirty="0" err="1"/>
              <a:t>ludifier</a:t>
            </a:r>
            <a:r>
              <a:rPr lang="fr-FR" dirty="0"/>
              <a:t> une séance pédagogique avec Game </a:t>
            </a:r>
            <a:r>
              <a:rPr lang="fr-FR" dirty="0" err="1"/>
              <a:t>Map</a:t>
            </a:r>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a:t>
            </a:fld>
            <a:endParaRPr lang="fr-FR"/>
          </a:p>
        </p:txBody>
      </p:sp>
    </p:spTree>
    <p:extLst>
      <p:ext uri="{BB962C8B-B14F-4D97-AF65-F5344CB8AC3E}">
        <p14:creationId xmlns:p14="http://schemas.microsoft.com/office/powerpoint/2010/main" val="127778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Le projet a été évalué par l’enseignante et un dispositif de bêta-testeur pendant le TD. Nous avons également mis en place des réunions d’analyse réflexive auprès de l’enseignante et de quelques étudiants dans le but de valoriser le projet sous la forme d’un podcast. Leurs retours ont été positifs et constructifs pour l’amélioration du TD de l’année prochaine.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En effet la séance a engagé l’ensemble des étudiants même ceux qui ne se dirige pas vers cette spécialité du métier. Les apprenants ont apprécié de découvrir et appliquer des notions, de trouver des stratégies et solutions par eux-mêmes pour résoudre une situation problématique. Ils ont souligné le fait de pouvoir se projeter concrètement dans les missions d’un ingénieur agronome en contexte professionnel.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11</a:t>
            </a:fld>
            <a:endParaRPr lang="fr-FR"/>
          </a:p>
        </p:txBody>
      </p:sp>
    </p:spTree>
    <p:extLst>
      <p:ext uri="{BB962C8B-B14F-4D97-AF65-F5344CB8AC3E}">
        <p14:creationId xmlns:p14="http://schemas.microsoft.com/office/powerpoint/2010/main" val="3519426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200" dirty="0"/>
              <a:t>Dispositif engageant</a:t>
            </a:r>
          </a:p>
          <a:p>
            <a:pPr marL="285750" indent="-285750">
              <a:buFont typeface="Arial" panose="020B0604020202020204" pitchFamily="34" charset="0"/>
              <a:buChar char="•"/>
            </a:pPr>
            <a:r>
              <a:rPr lang="fr-FR" sz="1200" dirty="0"/>
              <a:t>Apprenants acteurs de leurs apprentissages </a:t>
            </a:r>
          </a:p>
          <a:p>
            <a:pPr marL="285750" indent="-285750">
              <a:buFont typeface="Arial" panose="020B0604020202020204" pitchFamily="34" charset="0"/>
              <a:buChar char="•"/>
            </a:pPr>
            <a:r>
              <a:rPr lang="fr-FR" sz="1200" dirty="0"/>
              <a:t>Exemple de pédagogie active à faible coût</a:t>
            </a:r>
          </a:p>
          <a:p>
            <a:pPr marL="285750" indent="-285750">
              <a:buFont typeface="Arial" panose="020B0604020202020204" pitchFamily="34" charset="0"/>
              <a:buChar char="•"/>
            </a:pPr>
            <a:r>
              <a:rPr lang="fr-FR" sz="1200" dirty="0"/>
              <a:t>Dispositif transposable à d’autres disciplines</a:t>
            </a:r>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12</a:t>
            </a:fld>
            <a:endParaRPr lang="fr-FR"/>
          </a:p>
        </p:txBody>
      </p:sp>
    </p:spTree>
    <p:extLst>
      <p:ext uri="{BB962C8B-B14F-4D97-AF65-F5344CB8AC3E}">
        <p14:creationId xmlns:p14="http://schemas.microsoft.com/office/powerpoint/2010/main" val="184236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Constitue une base pour la création d’un td à l’aide de la réalité virtuelle. Jeux de rôle enrichie par une collaboration avec des étudiants vétérinaires pour résoudre une enquête d’un niveau plus complexe.</a:t>
            </a:r>
          </a:p>
          <a:p>
            <a:pPr marL="285750" indent="-285750">
              <a:buFont typeface="Arial" panose="020B0604020202020204" pitchFamily="34" charset="0"/>
              <a:buChar char="•"/>
            </a:pPr>
            <a:r>
              <a:rPr lang="fr-FR" sz="1200" dirty="0">
                <a:solidFill>
                  <a:srgbClr val="000000"/>
                </a:solidFill>
                <a:latin typeface="Calibri" panose="020F0502020204030204" pitchFamily="34" charset="0"/>
              </a:rPr>
              <a:t>Réalité virtuelle</a:t>
            </a:r>
          </a:p>
          <a:p>
            <a:pPr marL="285750" indent="-285750">
              <a:buFont typeface="Arial" panose="020B0604020202020204" pitchFamily="34" charset="0"/>
              <a:buChar char="•"/>
            </a:pPr>
            <a:r>
              <a:rPr lang="fr-FR" sz="1200" dirty="0">
                <a:solidFill>
                  <a:srgbClr val="000000"/>
                </a:solidFill>
                <a:latin typeface="Calibri" panose="020F0502020204030204" pitchFamily="34" charset="0"/>
              </a:rPr>
              <a:t>Collaboration avec étudiants vétérinaires</a:t>
            </a:r>
          </a:p>
          <a:p>
            <a:pPr marL="285750" indent="-285750">
              <a:buFont typeface="Arial" panose="020B0604020202020204" pitchFamily="34" charset="0"/>
              <a:buChar char="•"/>
            </a:pPr>
            <a:r>
              <a:rPr lang="fr-FR" sz="1200" dirty="0">
                <a:solidFill>
                  <a:srgbClr val="000000"/>
                </a:solidFill>
                <a:latin typeface="Calibri" panose="020F0502020204030204" pitchFamily="34" charset="0"/>
              </a:rPr>
              <a:t>Enquête plus complexe pour des niveaux master</a:t>
            </a:r>
          </a:p>
          <a:p>
            <a:pPr marL="285750" indent="-285750">
              <a:buFont typeface="Arial" panose="020B0604020202020204" pitchFamily="34" charset="0"/>
              <a:buChar char="•"/>
            </a:pPr>
            <a:endParaRPr lang="fr-FR" sz="1200" dirty="0">
              <a:solidFill>
                <a:srgbClr val="000000"/>
              </a:solidFill>
              <a:latin typeface="Calibri" panose="020F0502020204030204" pitchFamily="34" charset="0"/>
            </a:endParaRPr>
          </a:p>
          <a:p>
            <a:pPr marL="285750" indent="-285750">
              <a:buFont typeface="Arial" panose="020B0604020202020204" pitchFamily="34" charset="0"/>
              <a:buChar char="•"/>
            </a:pPr>
            <a:r>
              <a:rPr lang="fr-FR" sz="1200" dirty="0">
                <a:solidFill>
                  <a:srgbClr val="000000"/>
                </a:solidFill>
                <a:latin typeface="Calibri" panose="020F0502020204030204" pitchFamily="34" charset="0"/>
              </a:rPr>
              <a:t>Créer un parcours hybride avec des échanges </a:t>
            </a:r>
            <a:r>
              <a:rPr lang="fr-FR" sz="1200" dirty="0" err="1">
                <a:solidFill>
                  <a:srgbClr val="000000"/>
                </a:solidFill>
                <a:latin typeface="Calibri" panose="020F0502020204030204" pitchFamily="34" charset="0"/>
              </a:rPr>
              <a:t>visio</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13</a:t>
            </a:fld>
            <a:endParaRPr lang="fr-FR"/>
          </a:p>
        </p:txBody>
      </p:sp>
    </p:spTree>
    <p:extLst>
      <p:ext uri="{BB962C8B-B14F-4D97-AF65-F5344CB8AC3E}">
        <p14:creationId xmlns:p14="http://schemas.microsoft.com/office/powerpoint/2010/main" val="92956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14</a:t>
            </a:fld>
            <a:endParaRPr lang="fr-FR"/>
          </a:p>
        </p:txBody>
      </p:sp>
    </p:spTree>
    <p:extLst>
      <p:ext uri="{BB962C8B-B14F-4D97-AF65-F5344CB8AC3E}">
        <p14:creationId xmlns:p14="http://schemas.microsoft.com/office/powerpoint/2010/main" val="393913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sommes une Ecole d’ingénieurs en sciences du vivant pour l’agriculture, l’alimentation, l’environnement et paysage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formons à 4 diplômes d’ingénieurs : agronomie, agro alimentaire, horticulture, paysage</a:t>
            </a:r>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a:t>
            </a:fld>
            <a:endParaRPr lang="fr-FR"/>
          </a:p>
        </p:txBody>
      </p:sp>
    </p:spTree>
    <p:extLst>
      <p:ext uri="{BB962C8B-B14F-4D97-AF65-F5344CB8AC3E}">
        <p14:creationId xmlns:p14="http://schemas.microsoft.com/office/powerpoint/2010/main" val="376392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effectLst/>
                <a:latin typeface="Times New Roman" panose="02020603050405020304" pitchFamily="18" charset="0"/>
                <a:cs typeface="Times New Roman" panose="02020603050405020304" pitchFamily="18" charset="0"/>
              </a:rPr>
              <a:t>Je m’appelle Estelle Jacquemin et e suis ingénieure </a:t>
            </a:r>
            <a:r>
              <a:rPr lang="fr-FR" sz="1200" dirty="0" err="1">
                <a:effectLst/>
                <a:latin typeface="Times New Roman" panose="02020603050405020304" pitchFamily="18" charset="0"/>
                <a:cs typeface="Times New Roman" panose="02020603050405020304" pitchFamily="18" charset="0"/>
              </a:rPr>
              <a:t>technopédagogique</a:t>
            </a:r>
            <a:r>
              <a:rPr lang="fr-FR" sz="1200" dirty="0">
                <a:effectLst/>
                <a:latin typeface="Times New Roman" panose="02020603050405020304" pitchFamily="18" charset="0"/>
                <a:cs typeface="Times New Roman" panose="02020603050405020304" pitchFamily="18" charset="0"/>
              </a:rPr>
              <a:t> au sein du centre d’appui à la pédagogie de l’Institut Agro Rennes-Angers. J’ai accompagné le projet de Sophie </a:t>
            </a:r>
            <a:r>
              <a:rPr lang="fr-FR" sz="1200" dirty="0" err="1">
                <a:effectLst/>
                <a:latin typeface="Times New Roman" panose="02020603050405020304" pitchFamily="18" charset="0"/>
                <a:cs typeface="Times New Roman" panose="02020603050405020304" pitchFamily="18" charset="0"/>
              </a:rPr>
              <a:t>Brajon</a:t>
            </a:r>
            <a:r>
              <a:rPr lang="fr-FR" sz="1200" dirty="0">
                <a:effectLst/>
                <a:latin typeface="Times New Roman" panose="02020603050405020304" pitchFamily="18" charset="0"/>
                <a:cs typeface="Times New Roman" panose="02020603050405020304" pitchFamily="18" charset="0"/>
              </a:rPr>
              <a:t>, enseignante chercheuse au sein de notre école. Elle voulait refaire son TD au sujet de la biosécurité dans les élevages. Je l’ai accompagné sur la scénarisation pédagogique mais aussi sur la création des supports en ligne. J’ai également été accompagné de mon collègue Théo Chevance ingénieur audiovisuel sur la création des supports visuels.</a:t>
            </a:r>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4</a:t>
            </a:fld>
            <a:endParaRPr lang="fr-FR"/>
          </a:p>
        </p:txBody>
      </p:sp>
    </p:spTree>
    <p:extLst>
      <p:ext uri="{BB962C8B-B14F-4D97-AF65-F5344CB8AC3E}">
        <p14:creationId xmlns:p14="http://schemas.microsoft.com/office/powerpoint/2010/main" val="363181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vous propose de découvrir le projet à travers cette vidéo de quelques minutes.</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5</a:t>
            </a:fld>
            <a:endParaRPr lang="fr-FR"/>
          </a:p>
        </p:txBody>
      </p:sp>
    </p:spTree>
    <p:extLst>
      <p:ext uri="{BB962C8B-B14F-4D97-AF65-F5344CB8AC3E}">
        <p14:creationId xmlns:p14="http://schemas.microsoft.com/office/powerpoint/2010/main" val="149791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Nos objectifs</a:t>
            </a:r>
          </a:p>
          <a:p>
            <a:pPr marL="285750" indent="-285750">
              <a:buFont typeface="Arial" panose="020B0604020202020204" pitchFamily="34" charset="0"/>
              <a:buChar char="•"/>
            </a:pPr>
            <a:r>
              <a:rPr lang="fr-FR" sz="1200" dirty="0">
                <a:effectLst/>
                <a:latin typeface="Times New Roman" panose="02020603050405020304" pitchFamily="18" charset="0"/>
                <a:ea typeface="Times New Roman" panose="02020603050405020304" pitchFamily="18" charset="0"/>
              </a:rPr>
              <a:t>Faire découvrir la biosécurité</a:t>
            </a:r>
          </a:p>
          <a:p>
            <a:pPr marL="285750" indent="-285750">
              <a:buFont typeface="Arial" panose="020B0604020202020204" pitchFamily="34" charset="0"/>
              <a:buChar char="•"/>
            </a:pPr>
            <a:r>
              <a:rPr lang="fr-FR" sz="1200" dirty="0">
                <a:effectLst/>
                <a:latin typeface="Times New Roman" panose="02020603050405020304" pitchFamily="18" charset="0"/>
                <a:ea typeface="Times New Roman" panose="02020603050405020304" pitchFamily="18" charset="0"/>
              </a:rPr>
              <a:t>Faire acquérir la démarche diagnostic </a:t>
            </a:r>
          </a:p>
          <a:p>
            <a:pPr marL="285750" indent="-285750">
              <a:buFont typeface="Arial" panose="020B0604020202020204" pitchFamily="34" charset="0"/>
              <a:buChar char="•"/>
            </a:pPr>
            <a:endParaRPr lang="fr-FR"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200" dirty="0">
                <a:effectLst/>
                <a:latin typeface="Times New Roman" panose="02020603050405020304" pitchFamily="18" charset="0"/>
                <a:ea typeface="Times New Roman" panose="02020603050405020304" pitchFamily="18" charset="0"/>
              </a:rPr>
              <a:t>Le challenge</a:t>
            </a:r>
          </a:p>
          <a:p>
            <a:pPr marL="0" indent="0">
              <a:buFont typeface="Arial" panose="020B0604020202020204" pitchFamily="34" charset="0"/>
              <a:buNone/>
            </a:pPr>
            <a:r>
              <a:rPr lang="fr-FR" sz="1200" dirty="0">
                <a:effectLst/>
                <a:latin typeface="Times New Roman" panose="02020603050405020304" pitchFamily="18" charset="0"/>
                <a:ea typeface="Times New Roman" panose="02020603050405020304" pitchFamily="18" charset="0"/>
              </a:rPr>
              <a:t>La gestion de 50 étudiants pour un enseignant</a:t>
            </a:r>
          </a:p>
          <a:p>
            <a:pPr marL="0" indent="0">
              <a:buFont typeface="Arial" panose="020B0604020202020204" pitchFamily="34" charset="0"/>
              <a:buNone/>
            </a:pPr>
            <a:r>
              <a:rPr lang="fr-FR" sz="1200" dirty="0">
                <a:effectLst/>
                <a:latin typeface="Times New Roman" panose="02020603050405020304" pitchFamily="18" charset="0"/>
                <a:ea typeface="Times New Roman" panose="02020603050405020304" pitchFamily="18" charset="0"/>
              </a:rPr>
              <a:t>Une appétence pour le sujet très disparate car étudiants pas encore spécialisés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latin typeface="Times New Roman" panose="02020603050405020304" pitchFamily="18" charset="0"/>
                <a:ea typeface="Times New Roman" panose="02020603050405020304" pitchFamily="18" charset="0"/>
              </a:rPr>
              <a:t>O</a:t>
            </a:r>
            <a:r>
              <a:rPr lang="fr-FR" sz="1200" dirty="0">
                <a:effectLst/>
                <a:latin typeface="Times New Roman" panose="02020603050405020304" pitchFamily="18" charset="0"/>
                <a:ea typeface="Times New Roman" panose="02020603050405020304" pitchFamily="18" charset="0"/>
              </a:rPr>
              <a:t>ffrir une expérience d’apprentissage ludique et immersive</a:t>
            </a:r>
          </a:p>
          <a:p>
            <a:pPr marL="0" indent="0">
              <a:buFont typeface="Arial" panose="020B0604020202020204" pitchFamily="34" charset="0"/>
              <a:buNone/>
            </a:pPr>
            <a:endParaRPr lang="fr-FR" sz="12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6</a:t>
            </a:fld>
            <a:endParaRPr lang="fr-FR"/>
          </a:p>
        </p:txBody>
      </p:sp>
    </p:spTree>
    <p:extLst>
      <p:ext uri="{BB962C8B-B14F-4D97-AF65-F5344CB8AC3E}">
        <p14:creationId xmlns:p14="http://schemas.microsoft.com/office/powerpoint/2010/main" val="199118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évoqué dans précédemment le TD se déroule en trois partie :</a:t>
            </a:r>
          </a:p>
          <a:p>
            <a:r>
              <a:rPr lang="fr-FR" dirty="0"/>
              <a:t>Une phase diagnostic interne soutenu par l’activité sur </a:t>
            </a:r>
            <a:r>
              <a:rPr lang="fr-FR" dirty="0" err="1"/>
              <a:t>game</a:t>
            </a:r>
            <a:r>
              <a:rPr lang="fr-FR" dirty="0"/>
              <a:t> </a:t>
            </a:r>
            <a:r>
              <a:rPr lang="fr-FR" dirty="0" err="1"/>
              <a:t>map</a:t>
            </a:r>
            <a:endParaRPr lang="fr-FR" dirty="0"/>
          </a:p>
          <a:p>
            <a:r>
              <a:rPr lang="fr-FR" dirty="0"/>
              <a:t>Un diagnostic externe avec une proposition de réaménagement de l’exploitation avec un feedback en grand groupe réalisé grâce à </a:t>
            </a:r>
            <a:r>
              <a:rPr lang="fr-FR" dirty="0" err="1"/>
              <a:t>klaxoon</a:t>
            </a:r>
            <a:endParaRPr lang="fr-FR" dirty="0"/>
          </a:p>
          <a:p>
            <a:r>
              <a:rPr lang="fr-FR" dirty="0"/>
              <a:t>Une évaluation d’impacts réalisée sur </a:t>
            </a:r>
            <a:r>
              <a:rPr lang="fr-FR" dirty="0" err="1"/>
              <a:t>wooclap</a:t>
            </a:r>
            <a:r>
              <a:rPr lang="fr-FR" dirty="0"/>
              <a:t> pour permettre le feedback en grand groupe également.</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7</a:t>
            </a:fld>
            <a:endParaRPr lang="fr-FR"/>
          </a:p>
        </p:txBody>
      </p:sp>
    </p:spTree>
    <p:extLst>
      <p:ext uri="{BB962C8B-B14F-4D97-AF65-F5344CB8AC3E}">
        <p14:creationId xmlns:p14="http://schemas.microsoft.com/office/powerpoint/2010/main" val="409433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Pourquoi avoir fait le choix de développer un dispositif hybride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L’idée de départ était concevoir un escape </a:t>
            </a:r>
            <a:r>
              <a:rPr lang="fr-FR" sz="1200" dirty="0" err="1">
                <a:effectLst/>
                <a:latin typeface="Times New Roman" panose="02020603050405020304" pitchFamily="18" charset="0"/>
                <a:ea typeface="Times New Roman" panose="02020603050405020304" pitchFamily="18" charset="0"/>
                <a:cs typeface="Times New Roman" panose="02020603050405020304" pitchFamily="18" charset="0"/>
              </a:rPr>
              <a:t>game</a:t>
            </a: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 en présentiel où les étudiants se déplaceraient de salle en salle ou de table en table, offrant aux étudiants une expérience immersive et ludique de diagnostic dans un élevage. </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Font typeface="Arial" panose="020B0604020202020204" pitchFamily="34" charset="0"/>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AU vu du nombre d’étudiants pour un enseignant le projet n’était pas viable nous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avos</a:t>
            </a:r>
            <a:r>
              <a:rPr lang="fr-FR" sz="1200" dirty="0">
                <a:effectLst/>
                <a:latin typeface="Calibri" panose="020F0502020204030204" pitchFamily="34" charset="0"/>
                <a:ea typeface="Calibri" panose="020F0502020204030204" pitchFamily="34" charset="0"/>
                <a:cs typeface="Times New Roman" panose="02020603050405020304" pitchFamily="18" charset="0"/>
              </a:rPr>
              <a:t> donc réaliser un parcours en ligne pour : </a:t>
            </a:r>
          </a:p>
          <a:p>
            <a:pPr marL="285750" indent="-285750">
              <a:buFont typeface="Arial" panose="020B0604020202020204" pitchFamily="34" charset="0"/>
              <a:buChar char="•"/>
            </a:pPr>
            <a:r>
              <a:rPr lang="fr-FR" sz="1200" dirty="0">
                <a:latin typeface="Times New Roman" panose="02020603050405020304" pitchFamily="18" charset="0"/>
                <a:ea typeface="Times New Roman" panose="02020603050405020304" pitchFamily="18" charset="0"/>
              </a:rPr>
              <a:t>Guider les apprenants pour + autonomie</a:t>
            </a:r>
          </a:p>
          <a:p>
            <a:pPr marL="285750" indent="-285750">
              <a:buFont typeface="Arial" panose="020B0604020202020204" pitchFamily="34" charset="0"/>
              <a:buChar char="•"/>
            </a:pPr>
            <a:r>
              <a:rPr lang="fr-FR" sz="1200" dirty="0">
                <a:latin typeface="Times New Roman" panose="02020603050405020304" pitchFamily="18" charset="0"/>
                <a:ea typeface="Times New Roman" panose="02020603050405020304" pitchFamily="18" charset="0"/>
              </a:rPr>
              <a:t>Donner des feedbacks précis</a:t>
            </a:r>
          </a:p>
          <a:p>
            <a:pPr marL="285750" indent="-285750">
              <a:buFont typeface="Arial" panose="020B0604020202020204" pitchFamily="34" charset="0"/>
              <a:buChar char="•"/>
            </a:pPr>
            <a:r>
              <a:rPr lang="fr-FR" sz="1200" dirty="0">
                <a:effectLst/>
                <a:latin typeface="Times New Roman" panose="02020603050405020304" pitchFamily="18" charset="0"/>
                <a:ea typeface="Times New Roman" panose="02020603050405020304" pitchFamily="18" charset="0"/>
              </a:rPr>
              <a:t>Faciliter le je</a:t>
            </a:r>
            <a:r>
              <a:rPr lang="fr-FR" sz="1200" dirty="0">
                <a:latin typeface="Times New Roman" panose="02020603050405020304" pitchFamily="18" charset="0"/>
                <a:ea typeface="Times New Roman" panose="02020603050405020304" pitchFamily="18" charset="0"/>
              </a:rPr>
              <a:t>u de rôle de l’enseignante</a:t>
            </a:r>
          </a:p>
          <a:p>
            <a:pPr marL="285750" indent="-285750">
              <a:buFont typeface="Arial" panose="020B0604020202020204" pitchFamily="34" charset="0"/>
              <a:buChar char="•"/>
            </a:pPr>
            <a:r>
              <a:rPr lang="fr-FR" sz="1200" dirty="0">
                <a:latin typeface="Times New Roman" panose="02020603050405020304" pitchFamily="18" charset="0"/>
                <a:ea typeface="Times New Roman" panose="02020603050405020304" pitchFamily="18" charset="0"/>
              </a:rPr>
              <a:t>Faciliter les feedbacks en grand groupe</a:t>
            </a:r>
          </a:p>
          <a:p>
            <a:pPr marL="285750" indent="-285750">
              <a:buFont typeface="Arial" panose="020B0604020202020204" pitchFamily="34" charset="0"/>
              <a:buChar char="•"/>
            </a:pPr>
            <a:r>
              <a:rPr lang="fr-FR" sz="1200" dirty="0">
                <a:effectLst/>
                <a:latin typeface="Times New Roman" panose="02020603050405020304" pitchFamily="18" charset="0"/>
                <a:ea typeface="Times New Roman" panose="02020603050405020304" pitchFamily="18" charset="0"/>
              </a:rPr>
              <a:t>Garder une trace des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t>Proposer un jeu de rôle et de manipuler des objets pour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Times New Roman" panose="02020603050405020304" pitchFamily="18" charset="0"/>
                <a:ea typeface="Times New Roman" panose="02020603050405020304" pitchFamily="18" charset="0"/>
              </a:rPr>
              <a:t>Adopter une posture professionnelle</a:t>
            </a:r>
            <a:endParaRPr lang="fr-FR"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Times New Roman" panose="02020603050405020304" pitchFamily="18" charset="0"/>
                <a:ea typeface="Times New Roman" panose="02020603050405020304" pitchFamily="18" charset="0"/>
              </a:rPr>
              <a:t>Faciliter la lecture des documents</a:t>
            </a:r>
          </a:p>
          <a:p>
            <a:pPr marL="285750" indent="-285750">
              <a:buFont typeface="Arial" panose="020B0604020202020204" pitchFamily="34" charset="0"/>
              <a:buChar char="•"/>
            </a:pPr>
            <a:r>
              <a:rPr lang="fr-FR" sz="1200" dirty="0">
                <a:latin typeface="Times New Roman" panose="02020603050405020304" pitchFamily="18" charset="0"/>
                <a:ea typeface="Times New Roman" panose="02020603050405020304" pitchFamily="18" charset="0"/>
              </a:rPr>
              <a:t>Favoriser l’interaction entre apprenants et enseignant</a:t>
            </a:r>
          </a:p>
          <a:p>
            <a:pPr marL="285750" indent="-285750">
              <a:buFont typeface="Arial" panose="020B0604020202020204" pitchFamily="34" charset="0"/>
              <a:buChar char="•"/>
            </a:pPr>
            <a:r>
              <a:rPr lang="fr-FR" sz="1200" dirty="0">
                <a:latin typeface="Times New Roman" panose="02020603050405020304" pitchFamily="18" charset="0"/>
                <a:ea typeface="Times New Roman" panose="02020603050405020304" pitchFamily="18" charset="0"/>
              </a:rPr>
              <a:t>Activer la mémoire émotionnelle</a:t>
            </a:r>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8</a:t>
            </a:fld>
            <a:endParaRPr lang="fr-FR"/>
          </a:p>
        </p:txBody>
      </p:sp>
    </p:spTree>
    <p:extLst>
      <p:ext uri="{BB962C8B-B14F-4D97-AF65-F5344CB8AC3E}">
        <p14:creationId xmlns:p14="http://schemas.microsoft.com/office/powerpoint/2010/main" val="261214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effectLst/>
                <a:latin typeface="Times New Roman" panose="02020603050405020304" pitchFamily="18" charset="0"/>
                <a:ea typeface="Times New Roman" panose="02020603050405020304" pitchFamily="18" charset="0"/>
              </a:rPr>
              <a:t>Moodle</a:t>
            </a:r>
          </a:p>
          <a:p>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Activité leçon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Plugin H5P fonction Game </a:t>
            </a:r>
            <a:r>
              <a:rPr lang="fr-FR" sz="1200" b="1" dirty="0" err="1">
                <a:effectLst/>
                <a:latin typeface="Times New Roman" panose="02020603050405020304" pitchFamily="18" charset="0"/>
                <a:ea typeface="Times New Roman" panose="02020603050405020304" pitchFamily="18" charset="0"/>
                <a:cs typeface="Times New Roman" panose="02020603050405020304" pitchFamily="18" charset="0"/>
              </a:rPr>
              <a:t>Map</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Intégration de Klaxoon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Intégration de </a:t>
            </a:r>
            <a:r>
              <a:rPr lang="fr-FR" sz="1200" b="1" dirty="0" err="1">
                <a:effectLst/>
                <a:latin typeface="Times New Roman" panose="02020603050405020304" pitchFamily="18" charset="0"/>
                <a:ea typeface="Times New Roman" panose="02020603050405020304" pitchFamily="18" charset="0"/>
                <a:cs typeface="Times New Roman" panose="02020603050405020304" pitchFamily="18" charset="0"/>
              </a:rPr>
              <a:t>wooclap</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Les pistes d’améliorations/points de vigilance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9</a:t>
            </a:fld>
            <a:endParaRPr lang="fr-FR"/>
          </a:p>
        </p:txBody>
      </p:sp>
    </p:spTree>
    <p:extLst>
      <p:ext uri="{BB962C8B-B14F-4D97-AF65-F5344CB8AC3E}">
        <p14:creationId xmlns:p14="http://schemas.microsoft.com/office/powerpoint/2010/main" val="280797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Qu’est-ce qu’une </a:t>
            </a:r>
            <a:r>
              <a:rPr lang="fr-FR" dirty="0" err="1"/>
              <a:t>game</a:t>
            </a:r>
            <a:r>
              <a:rPr lang="fr-FR" dirty="0"/>
              <a:t> </a:t>
            </a:r>
            <a:r>
              <a:rPr lang="fr-FR" dirty="0" err="1"/>
              <a:t>map</a:t>
            </a:r>
            <a:r>
              <a:rPr lang="fr-FR" dirty="0"/>
              <a:t> ?</a:t>
            </a:r>
          </a:p>
          <a:p>
            <a:r>
              <a:rPr lang="fr-FR" dirty="0"/>
              <a:t>Une </a:t>
            </a:r>
            <a:r>
              <a:rPr lang="fr-FR" dirty="0" err="1"/>
              <a:t>game</a:t>
            </a:r>
            <a:r>
              <a:rPr lang="fr-FR" dirty="0"/>
              <a:t> </a:t>
            </a:r>
            <a:r>
              <a:rPr lang="fr-FR" dirty="0" err="1"/>
              <a:t>map</a:t>
            </a:r>
            <a:r>
              <a:rPr lang="fr-FR" dirty="0"/>
              <a:t> ou carte de jeu dans le plugin Moodle H5P se compose d'étapes que vous pouvez organiser sur une image d'arrière-plan. Chaque étape est connectée à une ou plusieurs étapes et peut contenir un type de contenu H5P que l'utilisateur peut visualiser ou compléter. Vous pouvez définir des règles qui détermineront à quelle étape l'utilisateur est autorisé de passer, afin de créer une expérience semblable à celle d'un jeu.</a:t>
            </a:r>
          </a:p>
          <a:p>
            <a:endParaRPr lang="fr-FR" dirty="0"/>
          </a:p>
          <a:p>
            <a:r>
              <a:rPr lang="fr-FR" dirty="0"/>
              <a:t>Comment j’ai crée la </a:t>
            </a:r>
            <a:r>
              <a:rPr lang="fr-FR" dirty="0" err="1"/>
              <a:t>game</a:t>
            </a:r>
            <a:r>
              <a:rPr lang="fr-FR" dirty="0"/>
              <a:t> </a:t>
            </a:r>
            <a:r>
              <a:rPr lang="fr-FR" dirty="0" err="1"/>
              <a:t>map</a:t>
            </a:r>
            <a:r>
              <a:rPr lang="fr-FR" dirty="0"/>
              <a:t> du projet ?</a:t>
            </a:r>
          </a:p>
          <a:p>
            <a:endParaRPr lang="fr-FR" dirty="0"/>
          </a:p>
          <a:p>
            <a:r>
              <a:rPr lang="fr-FR" dirty="0"/>
              <a:t>Quels points de vigilance ?</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10</a:t>
            </a:fld>
            <a:endParaRPr lang="fr-FR"/>
          </a:p>
        </p:txBody>
      </p:sp>
    </p:spTree>
    <p:extLst>
      <p:ext uri="{BB962C8B-B14F-4D97-AF65-F5344CB8AC3E}">
        <p14:creationId xmlns:p14="http://schemas.microsoft.com/office/powerpoint/2010/main" val="2566473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contribution</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140605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Tree>
    <p:extLst>
      <p:ext uri="{BB962C8B-B14F-4D97-AF65-F5344CB8AC3E}">
        <p14:creationId xmlns:p14="http://schemas.microsoft.com/office/powerpoint/2010/main" val="188399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erge fond blan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Tree>
    <p:extLst>
      <p:ext uri="{BB962C8B-B14F-4D97-AF65-F5344CB8AC3E}">
        <p14:creationId xmlns:p14="http://schemas.microsoft.com/office/powerpoint/2010/main" val="280032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Introduction</a:t>
            </a:r>
          </a:p>
        </p:txBody>
      </p:sp>
    </p:spTree>
    <p:extLst>
      <p:ext uri="{BB962C8B-B14F-4D97-AF65-F5344CB8AC3E}">
        <p14:creationId xmlns:p14="http://schemas.microsoft.com/office/powerpoint/2010/main" val="103220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textu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28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9" name="Titre 1">
            <a:extLst>
              <a:ext uri="{FF2B5EF4-FFF2-40B4-BE49-F238E27FC236}">
                <a16:creationId xmlns:a16="http://schemas.microsoft.com/office/drawing/2014/main" id="{339C0E9C-8D56-4252-B9EA-E91DF3BC14DC}"/>
              </a:ext>
            </a:extLst>
          </p:cNvPr>
          <p:cNvSpPr txBox="1">
            <a:spLocks/>
          </p:cNvSpPr>
          <p:nvPr userDrawn="1"/>
        </p:nvSpPr>
        <p:spPr>
          <a:xfrm>
            <a:off x="1259999" y="1888840"/>
            <a:ext cx="4546911" cy="791062"/>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endParaRPr lang="fr-FR" sz="3200" dirty="0">
              <a:solidFill>
                <a:srgbClr val="0D4050"/>
              </a:solidFill>
              <a:latin typeface="Raleway"/>
              <a:cs typeface="Arial" panose="020B0604020202020204" pitchFamily="34" charset="0"/>
            </a:endParaRPr>
          </a:p>
        </p:txBody>
      </p:sp>
      <p:sp>
        <p:nvSpPr>
          <p:cNvPr id="11" name="Titre 1">
            <a:extLst>
              <a:ext uri="{FF2B5EF4-FFF2-40B4-BE49-F238E27FC236}">
                <a16:creationId xmlns:a16="http://schemas.microsoft.com/office/drawing/2014/main" id="{94C2159D-D173-4228-A3E1-ADF14A471401}"/>
              </a:ext>
            </a:extLst>
          </p:cNvPr>
          <p:cNvSpPr txBox="1">
            <a:spLocks/>
          </p:cNvSpPr>
          <p:nvPr userDrawn="1"/>
        </p:nvSpPr>
        <p:spPr>
          <a:xfrm>
            <a:off x="1259998" y="1806440"/>
            <a:ext cx="4546911" cy="791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dirty="0">
              <a:solidFill>
                <a:srgbClr val="0D4050"/>
              </a:solidFill>
              <a:latin typeface="Raleway"/>
              <a:cs typeface="Arial" panose="020B0604020202020204" pitchFamily="34" charset="0"/>
            </a:endParaRPr>
          </a:p>
        </p:txBody>
      </p:sp>
      <p:sp>
        <p:nvSpPr>
          <p:cNvPr id="4" name="Espace réservé du texte 3">
            <a:extLst>
              <a:ext uri="{FF2B5EF4-FFF2-40B4-BE49-F238E27FC236}">
                <a16:creationId xmlns:a16="http://schemas.microsoft.com/office/drawing/2014/main" id="{E48C7812-BDD8-4E94-AB09-A349C4425816}"/>
              </a:ext>
            </a:extLst>
          </p:cNvPr>
          <p:cNvSpPr>
            <a:spLocks noGrp="1"/>
          </p:cNvSpPr>
          <p:nvPr>
            <p:ph type="body" sz="quarter" idx="11" hasCustomPrompt="1"/>
          </p:nvPr>
        </p:nvSpPr>
        <p:spPr>
          <a:xfrm>
            <a:off x="1260475" y="1889126"/>
            <a:ext cx="3754438" cy="542990"/>
          </a:xfrm>
        </p:spPr>
        <p:txBody>
          <a:bodyPr/>
          <a:lstStyle>
            <a:lvl1pPr marL="0" indent="0">
              <a:buNone/>
              <a:defRPr lang="fr-FR" sz="3200" kern="1200" dirty="0" smtClean="0">
                <a:solidFill>
                  <a:srgbClr val="0D4050"/>
                </a:solidFill>
                <a:latin typeface="Raleway"/>
                <a:ea typeface="+mn-ea"/>
                <a:cs typeface="+mn-cs"/>
              </a:defRPr>
            </a:lvl1pPr>
          </a:lstStyle>
          <a:p>
            <a:pPr lvl="0"/>
            <a:r>
              <a:rPr lang="fr-FR" dirty="0"/>
              <a:t>Lorem ipsum</a:t>
            </a:r>
          </a:p>
        </p:txBody>
      </p:sp>
      <p:sp>
        <p:nvSpPr>
          <p:cNvPr id="12" name="Espace réservé du texte 3">
            <a:extLst>
              <a:ext uri="{FF2B5EF4-FFF2-40B4-BE49-F238E27FC236}">
                <a16:creationId xmlns:a16="http://schemas.microsoft.com/office/drawing/2014/main" id="{A95A1C07-27DF-4419-8821-53DB4A436E3E}"/>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Lorem ipsum</a:t>
            </a:r>
          </a:p>
        </p:txBody>
      </p:sp>
    </p:spTree>
    <p:extLst>
      <p:ext uri="{BB962C8B-B14F-4D97-AF65-F5344CB8AC3E}">
        <p14:creationId xmlns:p14="http://schemas.microsoft.com/office/powerpoint/2010/main" val="407702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entr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3041532" y="1766577"/>
            <a:ext cx="6108929"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3041532" y="869543"/>
            <a:ext cx="6108930"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3041534" y="2347571"/>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3041532" y="5988457"/>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Tree>
    <p:extLst>
      <p:ext uri="{BB962C8B-B14F-4D97-AF65-F5344CB8AC3E}">
        <p14:creationId xmlns:p14="http://schemas.microsoft.com/office/powerpoint/2010/main" val="1160794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à gauc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6938127" y="2285051"/>
            <a:ext cx="4920791"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4218778" y="1160326"/>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43431" y="2309567"/>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43431" y="586759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6938128" y="2879999"/>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96355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à droit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768844" y="1776004"/>
            <a:ext cx="6108929" cy="3558025"/>
          </a:xfrm>
          <a:blipFill>
            <a:blip r:embed="rId2"/>
            <a:stretch>
              <a:fillRect/>
            </a:stretch>
          </a:blipFill>
        </p:spPr>
        <p:txBody>
          <a:bodyPr/>
          <a:lstStyle>
            <a:lvl1pPr marL="0" indent="0">
              <a:buNone/>
              <a:defRPr/>
            </a:lvl1pPr>
          </a:lstStyle>
          <a:p>
            <a:endParaRPr lang="fr-FR" dirty="0"/>
          </a:p>
        </p:txBody>
      </p:sp>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3"/>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559141" y="2109128"/>
            <a:ext cx="3754438" cy="542990"/>
          </a:xfrm>
        </p:spPr>
        <p:txBody>
          <a:bodyPr/>
          <a:lstStyle>
            <a:lvl1pPr marL="0" indent="0" algn="l">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543431" y="1141038"/>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768844" y="548756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559141" y="2828041"/>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3652026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Conclusion</a:t>
            </a:r>
          </a:p>
        </p:txBody>
      </p:sp>
    </p:spTree>
    <p:extLst>
      <p:ext uri="{BB962C8B-B14F-4D97-AF65-F5344CB8AC3E}">
        <p14:creationId xmlns:p14="http://schemas.microsoft.com/office/powerpoint/2010/main" val="13748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graphie fond blan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Bibliographie</a:t>
            </a:r>
          </a:p>
        </p:txBody>
      </p:sp>
      <p:sp>
        <p:nvSpPr>
          <p:cNvPr id="20" name="Espace réservé du texte 9">
            <a:extLst>
              <a:ext uri="{FF2B5EF4-FFF2-40B4-BE49-F238E27FC236}">
                <a16:creationId xmlns:a16="http://schemas.microsoft.com/office/drawing/2014/main" id="{732A7FCD-BC22-4A12-A3B3-F9A44B4A77B0}"/>
              </a:ext>
            </a:extLst>
          </p:cNvPr>
          <p:cNvSpPr>
            <a:spLocks noGrp="1"/>
          </p:cNvSpPr>
          <p:nvPr>
            <p:ph type="body" sz="quarter" idx="10" hasCustomPrompt="1"/>
          </p:nvPr>
        </p:nvSpPr>
        <p:spPr>
          <a:xfrm>
            <a:off x="1260000" y="1980000"/>
            <a:ext cx="9134157" cy="2357438"/>
          </a:xfrm>
        </p:spPr>
        <p:txBody>
          <a:bodyPr/>
          <a:lstStyle>
            <a:lvl1pPr marL="0" indent="0">
              <a:lnSpc>
                <a:spcPct val="100000"/>
              </a:lnSpc>
              <a:spcBef>
                <a:spcPts val="0"/>
              </a:spcBef>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Smith, J. K. (2020). Le Guide du Voyageur dans les Dimensions Parallèles. Éditions Imaginaires.</a:t>
            </a:r>
          </a:p>
          <a:p>
            <a:r>
              <a:rPr lang="fr-FR" dirty="0">
                <a:solidFill>
                  <a:schemeClr val="tx1">
                    <a:lumMod val="85000"/>
                    <a:lumOff val="15000"/>
                  </a:schemeClr>
                </a:solidFill>
                <a:latin typeface="Inter"/>
              </a:rPr>
              <a:t>Brown, A. (2019). Les Secrets de l'Alchimie Moderne. Presses Mystiques.</a:t>
            </a:r>
          </a:p>
          <a:p>
            <a:r>
              <a:rPr lang="fr-FR" dirty="0">
                <a:solidFill>
                  <a:schemeClr val="tx1">
                    <a:lumMod val="85000"/>
                    <a:lumOff val="15000"/>
                  </a:schemeClr>
                </a:solidFill>
                <a:latin typeface="Inter"/>
              </a:rPr>
              <a:t>Garcia, L. (2022). Exploration des Mondes Inconnus. Éditions Aventure.</a:t>
            </a:r>
          </a:p>
          <a:p>
            <a:r>
              <a:rPr lang="fr-FR" dirty="0">
                <a:solidFill>
                  <a:schemeClr val="tx1">
                    <a:lumMod val="85000"/>
                    <a:lumOff val="15000"/>
                  </a:schemeClr>
                </a:solidFill>
                <a:latin typeface="Inter"/>
              </a:rPr>
              <a:t>White, S. (2023). L'Aube des Nouveaux Horizons : Une Histoire de la Science-Fiction. Presses de l'Université Imaginaire.</a:t>
            </a:r>
          </a:p>
        </p:txBody>
      </p:sp>
    </p:spTree>
    <p:extLst>
      <p:ext uri="{BB962C8B-B14F-4D97-AF65-F5344CB8AC3E}">
        <p14:creationId xmlns:p14="http://schemas.microsoft.com/office/powerpoint/2010/main" val="115180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ie fond bleu">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362706"/>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Bibliographie</a:t>
            </a:r>
          </a:p>
        </p:txBody>
      </p:sp>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3"/>
          <a:stretch/>
        </p:blipFill>
        <p:spPr bwMode="auto">
          <a:xfrm>
            <a:off x="9466516" y="-42306"/>
            <a:ext cx="2537476" cy="1829343"/>
          </a:xfrm>
          <a:prstGeom prst="rect">
            <a:avLst/>
          </a:prstGeom>
        </p:spPr>
      </p:pic>
      <p:sp>
        <p:nvSpPr>
          <p:cNvPr id="8" name="Espace réservé du texte 6">
            <a:extLst>
              <a:ext uri="{FF2B5EF4-FFF2-40B4-BE49-F238E27FC236}">
                <a16:creationId xmlns:a16="http://schemas.microsoft.com/office/drawing/2014/main" id="{AF61B9EC-3972-4229-A00D-CB1077E0876A}"/>
              </a:ext>
            </a:extLst>
          </p:cNvPr>
          <p:cNvSpPr>
            <a:spLocks noGrp="1"/>
          </p:cNvSpPr>
          <p:nvPr>
            <p:ph type="body" sz="quarter" idx="13" hasCustomPrompt="1"/>
          </p:nvPr>
        </p:nvSpPr>
        <p:spPr>
          <a:xfrm>
            <a:off x="2462211" y="2185365"/>
            <a:ext cx="7267575" cy="3148013"/>
          </a:xfrm>
        </p:spPr>
        <p:txBody>
          <a:bodyPr>
            <a:normAutofit/>
          </a:bodyPr>
          <a:lstStyle>
            <a:lvl1pPr marL="0" indent="0">
              <a:buFontTx/>
              <a:buNone/>
              <a:defRPr sz="1800">
                <a:solidFill>
                  <a:schemeClr val="bg2"/>
                </a:solidFill>
                <a:latin typeface="Inter"/>
              </a:defRPr>
            </a:lvl1pPr>
          </a:lstStyle>
          <a:p>
            <a:pPr lvl="0"/>
            <a:r>
              <a:rPr lang="fr-FR" dirty="0"/>
              <a:t>Smith, J. K. (2020). Le Guide du Voyageur dans les Dimensions Parallèles. Éditions Imaginaires.</a:t>
            </a:r>
          </a:p>
          <a:p>
            <a:pPr lvl="0"/>
            <a:r>
              <a:rPr lang="fr-FR" dirty="0"/>
              <a:t>Brown, A. (2019). Les Secrets de l'Alchimie Moderne. Presses Mystiques.</a:t>
            </a:r>
          </a:p>
          <a:p>
            <a:pPr lvl="0"/>
            <a:r>
              <a:rPr lang="fr-FR" dirty="0"/>
              <a:t>Garcia, L. (2022). Exploration des Mondes Inconnus. Éditions Aventure.</a:t>
            </a:r>
          </a:p>
          <a:p>
            <a:pPr lvl="0"/>
            <a:r>
              <a:rPr lang="fr-FR" dirty="0"/>
              <a:t>White, S. (2023). L'Aube des Nouveaux Horizons : Une Histoire de la Science-Fiction. Presses de l'Université Imaginaire.</a:t>
            </a:r>
          </a:p>
        </p:txBody>
      </p:sp>
      <p:pic>
        <p:nvPicPr>
          <p:cNvPr id="9" name="Image 8">
            <a:extLst>
              <a:ext uri="{FF2B5EF4-FFF2-40B4-BE49-F238E27FC236}">
                <a16:creationId xmlns:a16="http://schemas.microsoft.com/office/drawing/2014/main" id="{DD58095F-6E84-4424-9E76-B404C79F5EDE}"/>
              </a:ext>
            </a:extLst>
          </p:cNvPr>
          <p:cNvPicPr>
            <a:picLocks noChangeAspect="1"/>
          </p:cNvPicPr>
          <p:nvPr userDrawn="1"/>
        </p:nvPicPr>
        <p:blipFill>
          <a:blip r:embed="rId4"/>
          <a:stretch/>
        </p:blipFill>
        <p:spPr bwMode="auto">
          <a:xfrm>
            <a:off x="188008" y="172380"/>
            <a:ext cx="1266323" cy="1263956"/>
          </a:xfrm>
          <a:prstGeom prst="rect">
            <a:avLst/>
          </a:prstGeom>
        </p:spPr>
      </p:pic>
    </p:spTree>
    <p:extLst>
      <p:ext uri="{BB962C8B-B14F-4D97-AF65-F5344CB8AC3E}">
        <p14:creationId xmlns:p14="http://schemas.microsoft.com/office/powerpoint/2010/main" val="56107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atelier">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l’atelier</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466516" y="15634"/>
            <a:ext cx="2537476" cy="1713462"/>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71038"/>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266624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2047189" y="566383"/>
            <a:ext cx="8097623" cy="775685"/>
          </a:xfrm>
        </p:spPr>
        <p:txBody>
          <a:bodyPr>
            <a:noAutofit/>
          </a:bodyPr>
          <a:lstStyle>
            <a:lvl1pPr marL="0" indent="0" algn="ctr">
              <a:buNone/>
              <a:defRPr lang="fr-FR" sz="4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Des questions ?</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2047188" y="1760508"/>
            <a:ext cx="8097624" cy="592912"/>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400" y="2489032"/>
            <a:ext cx="457200" cy="457200"/>
          </a:xfrm>
          <a:prstGeom prst="rect">
            <a:avLst/>
          </a:prstGeom>
        </p:spPr>
      </p:pic>
      <p:pic>
        <p:nvPicPr>
          <p:cNvPr id="12" name="Graphique 11" descr="Lien">
            <a:extLst>
              <a:ext uri="{FF2B5EF4-FFF2-40B4-BE49-F238E27FC236}">
                <a16:creationId xmlns:a16="http://schemas.microsoft.com/office/drawing/2014/main" id="{86A2640F-4F90-498D-BDF8-20B9D06C6BF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7400" y="4486086"/>
            <a:ext cx="457200" cy="457200"/>
          </a:xfrm>
          <a:prstGeom prst="rect">
            <a:avLst/>
          </a:prstGeom>
        </p:spPr>
      </p:pic>
      <p:sp>
        <p:nvSpPr>
          <p:cNvPr id="15" name="Espace réservé du texte 6">
            <a:extLst>
              <a:ext uri="{FF2B5EF4-FFF2-40B4-BE49-F238E27FC236}">
                <a16:creationId xmlns:a16="http://schemas.microsoft.com/office/drawing/2014/main" id="{11B793E9-A514-4F59-855C-E86E94048624}"/>
              </a:ext>
            </a:extLst>
          </p:cNvPr>
          <p:cNvSpPr>
            <a:spLocks noGrp="1"/>
          </p:cNvSpPr>
          <p:nvPr>
            <p:ph type="body" sz="quarter" idx="15" hasCustomPrompt="1"/>
          </p:nvPr>
        </p:nvSpPr>
        <p:spPr>
          <a:xfrm>
            <a:off x="2047189" y="4964780"/>
            <a:ext cx="8097623" cy="760612"/>
          </a:xfrm>
        </p:spPr>
        <p:txBody>
          <a:bodyPr>
            <a:normAutofit/>
          </a:bodyPr>
          <a:lstStyle>
            <a:lvl1pPr marL="0" indent="0">
              <a:buFontTx/>
              <a:buNone/>
              <a:defRPr sz="1800">
                <a:solidFill>
                  <a:schemeClr val="bg2"/>
                </a:solidFill>
                <a:latin typeface="Inter"/>
              </a:defRPr>
            </a:lvl1pPr>
          </a:lstStyle>
          <a:p>
            <a:pPr algn="ctr"/>
            <a:r>
              <a:rPr lang="fr-FR" dirty="0">
                <a:solidFill>
                  <a:schemeClr val="bg1"/>
                </a:solidFill>
                <a:latin typeface="Inter"/>
              </a:rPr>
              <a:t>Site web</a:t>
            </a:r>
          </a:p>
          <a:p>
            <a:pPr algn="ctr"/>
            <a:r>
              <a:rPr lang="fr-FR" dirty="0">
                <a:solidFill>
                  <a:schemeClr val="bg1"/>
                </a:solidFill>
                <a:latin typeface="Inter"/>
              </a:rPr>
              <a:t>https://cipe.univ-amu.fr</a:t>
            </a:r>
          </a:p>
        </p:txBody>
      </p:sp>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2047188" y="3004790"/>
            <a:ext cx="8097624"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dirty="0">
                <a:solidFill>
                  <a:schemeClr val="bg1"/>
                </a:solidFill>
                <a:latin typeface="Inter"/>
              </a:rPr>
              <a:t>Contacts</a:t>
            </a:r>
          </a:p>
          <a:p>
            <a:pPr algn="ctr"/>
            <a:r>
              <a:rPr lang="fr-FR" dirty="0">
                <a:solidFill>
                  <a:schemeClr val="bg1"/>
                </a:solidFill>
                <a:latin typeface="Inter"/>
              </a:rPr>
              <a:t>john.doe@example.com</a:t>
            </a:r>
          </a:p>
          <a:p>
            <a:pPr algn="ctr"/>
            <a:r>
              <a:rPr lang="fr-FR" dirty="0">
                <a:solidFill>
                  <a:schemeClr val="bg1"/>
                </a:solidFill>
                <a:latin typeface="Inter"/>
              </a:rPr>
              <a:t>emilie.dupont@fakemail.com</a:t>
            </a:r>
          </a:p>
          <a:p>
            <a:pPr algn="ctr"/>
            <a:r>
              <a:rPr lang="fr-FR" dirty="0">
                <a:solidFill>
                  <a:schemeClr val="bg1"/>
                </a:solidFill>
                <a:latin typeface="Inter"/>
              </a:rPr>
              <a:t>contact@fantasyemail.net</a:t>
            </a:r>
          </a:p>
        </p:txBody>
      </p:sp>
    </p:spTree>
    <p:extLst>
      <p:ext uri="{BB962C8B-B14F-4D97-AF65-F5344CB8AC3E}">
        <p14:creationId xmlns:p14="http://schemas.microsoft.com/office/powerpoint/2010/main" val="399027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onférenc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conférence</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588605" y="-156020"/>
            <a:ext cx="2523039" cy="1885116"/>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83081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ém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démo</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0033453" y="-119490"/>
            <a:ext cx="2859791" cy="1906527"/>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9" y="5652569"/>
            <a:ext cx="839090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32275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7042264"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sp>
        <p:nvSpPr>
          <p:cNvPr id="16" name="Espace réservé du texte 10">
            <a:extLst>
              <a:ext uri="{FF2B5EF4-FFF2-40B4-BE49-F238E27FC236}">
                <a16:creationId xmlns:a16="http://schemas.microsoft.com/office/drawing/2014/main" id="{9E69D5EA-085C-41C0-8D5E-EEFBBCE00724}"/>
              </a:ext>
            </a:extLst>
          </p:cNvPr>
          <p:cNvSpPr>
            <a:spLocks noGrp="1"/>
          </p:cNvSpPr>
          <p:nvPr>
            <p:ph type="body" sz="quarter" idx="13" hasCustomPrompt="1"/>
          </p:nvPr>
        </p:nvSpPr>
        <p:spPr>
          <a:xfrm>
            <a:off x="8906231"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err="1">
                <a:solidFill>
                  <a:schemeClr val="bg1"/>
                </a:solidFill>
                <a:latin typeface="Raleway"/>
              </a:rPr>
              <a:t>Idéfix</a:t>
            </a:r>
            <a:endParaRPr lang="fr-FR" sz="2800" dirty="0">
              <a:solidFill>
                <a:schemeClr val="bg1"/>
              </a:solidFill>
              <a:latin typeface="Raleway"/>
            </a:endParaRP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1197204"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Ellipse 25">
            <a:extLst>
              <a:ext uri="{FF2B5EF4-FFF2-40B4-BE49-F238E27FC236}">
                <a16:creationId xmlns:a16="http://schemas.microsoft.com/office/drawing/2014/main" id="{5697FD4C-3617-49C9-935C-F7280AF529B2}"/>
              </a:ext>
            </a:extLst>
          </p:cNvPr>
          <p:cNvSpPr/>
          <p:nvPr userDrawn="1"/>
        </p:nvSpPr>
        <p:spPr>
          <a:xfrm>
            <a:off x="8943870"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1159565" y="4218566"/>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Tartempion</a:t>
            </a:r>
          </a:p>
        </p:txBody>
      </p:sp>
    </p:spTree>
    <p:extLst>
      <p:ext uri="{BB962C8B-B14F-4D97-AF65-F5344CB8AC3E}">
        <p14:creationId xmlns:p14="http://schemas.microsoft.com/office/powerpoint/2010/main" val="25845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697273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6985818" y="4224168"/>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3157980"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7031313"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3120341" y="4180859"/>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John Doe</a:t>
            </a:r>
          </a:p>
        </p:txBody>
      </p:sp>
    </p:spTree>
    <p:extLst>
      <p:ext uri="{BB962C8B-B14F-4D97-AF65-F5344CB8AC3E}">
        <p14:creationId xmlns:p14="http://schemas.microsoft.com/office/powerpoint/2010/main" val="259458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ributeu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648606" y="5652569"/>
            <a:ext cx="7042265"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3801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757349C2-E711-41C9-BD97-FAC82190DE77}"/>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partie</a:t>
            </a:r>
          </a:p>
        </p:txBody>
      </p:sp>
    </p:spTree>
    <p:extLst>
      <p:ext uri="{BB962C8B-B14F-4D97-AF65-F5344CB8AC3E}">
        <p14:creationId xmlns:p14="http://schemas.microsoft.com/office/powerpoint/2010/main" val="266617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ous-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33230C5B-66D5-41B1-B8FD-14F718450125}"/>
              </a:ext>
            </a:extLst>
          </p:cNvPr>
          <p:cNvSpPr txBox="1">
            <a:spLocks/>
          </p:cNvSpPr>
          <p:nvPr userDrawn="1"/>
        </p:nvSpPr>
        <p:spPr>
          <a:xfrm>
            <a:off x="3154481" y="496901"/>
            <a:ext cx="5883036" cy="8453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latin typeface="Raleway"/>
            </a:endParaRPr>
          </a:p>
        </p:txBody>
      </p:sp>
      <p:sp>
        <p:nvSpPr>
          <p:cNvPr id="7" name="Espace réservé du titre 1">
            <a:extLst>
              <a:ext uri="{FF2B5EF4-FFF2-40B4-BE49-F238E27FC236}">
                <a16:creationId xmlns:a16="http://schemas.microsoft.com/office/drawing/2014/main" id="{E7C87954-9CDB-4146-BC44-23197E6AD632}"/>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sous-partie</a:t>
            </a:r>
          </a:p>
        </p:txBody>
      </p:sp>
      <p:sp>
        <p:nvSpPr>
          <p:cNvPr id="16" name="Espace réservé du texte 15">
            <a:extLst>
              <a:ext uri="{FF2B5EF4-FFF2-40B4-BE49-F238E27FC236}">
                <a16:creationId xmlns:a16="http://schemas.microsoft.com/office/drawing/2014/main" id="{4EBD1932-5CAF-4FE6-A75D-7C2D99EFBEDD}"/>
              </a:ext>
            </a:extLst>
          </p:cNvPr>
          <p:cNvSpPr>
            <a:spLocks noGrp="1"/>
          </p:cNvSpPr>
          <p:nvPr>
            <p:ph type="body" sz="quarter" idx="12" hasCustomPrompt="1"/>
          </p:nvPr>
        </p:nvSpPr>
        <p:spPr>
          <a:xfrm>
            <a:off x="2713830" y="660651"/>
            <a:ext cx="6764338" cy="517835"/>
          </a:xfrm>
        </p:spPr>
        <p:txBody>
          <a:bodyPr>
            <a:normAutofit/>
          </a:bodyPr>
          <a:lstStyle>
            <a:lvl1pPr marL="0" indent="0" algn="ctr">
              <a:buNone/>
              <a:defRPr lang="fr-FR" sz="28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Titre de partie</a:t>
            </a:r>
          </a:p>
        </p:txBody>
      </p:sp>
    </p:spTree>
    <p:extLst>
      <p:ext uri="{BB962C8B-B14F-4D97-AF65-F5344CB8AC3E}">
        <p14:creationId xmlns:p14="http://schemas.microsoft.com/office/powerpoint/2010/main" val="16289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EC291-CE68-40BD-92C0-029E2F720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8FF467F-E97F-447B-98ED-BB47A4BEB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81E9B-19B8-4B9E-B021-373CC9C9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8F2F50F-B0A8-4B6C-AA50-FD996FB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79B4E-6EE5-49B0-8E85-E37828CF4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BDCE-05CB-4AD7-86C7-14141AE4E605}" type="slidenum">
              <a:rPr lang="fr-FR" smtClean="0"/>
              <a:t>‹N°›</a:t>
            </a:fld>
            <a:endParaRPr lang="fr-FR"/>
          </a:p>
        </p:txBody>
      </p:sp>
    </p:spTree>
    <p:extLst>
      <p:ext uri="{BB962C8B-B14F-4D97-AF65-F5344CB8AC3E}">
        <p14:creationId xmlns:p14="http://schemas.microsoft.com/office/powerpoint/2010/main" val="1671864991"/>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81" r:id="rId5"/>
    <p:sldLayoutId id="2147483694" r:id="rId6"/>
    <p:sldLayoutId id="2147483695" r:id="rId7"/>
    <p:sldLayoutId id="2147483678" r:id="rId8"/>
    <p:sldLayoutId id="2147483679" r:id="rId9"/>
    <p:sldLayoutId id="2147483663" r:id="rId10"/>
    <p:sldLayoutId id="2147483667"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35.pn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hyperlink" Target="mailto:Sophie.brajon@agrocampus-ouest.fr"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hyperlink" Target="mailto:cap@agrocampus-ouest.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29.jpg"/><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8.png"/><Relationship Id="rId15" Type="http://schemas.openxmlformats.org/officeDocument/2006/relationships/image" Target="../media/image42.png"/><Relationship Id="rId10" Type="http://schemas.openxmlformats.org/officeDocument/2006/relationships/image" Target="../media/image38.jpg"/><Relationship Id="rId4" Type="http://schemas.openxmlformats.org/officeDocument/2006/relationships/image" Target="../media/image33.png"/><Relationship Id="rId9" Type="http://schemas.openxmlformats.org/officeDocument/2006/relationships/image" Target="../media/image37.sv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73156-4CF7-115E-10B0-F96E7C5CDF12}"/>
              </a:ext>
            </a:extLst>
          </p:cNvPr>
          <p:cNvSpPr>
            <a:spLocks noGrp="1"/>
          </p:cNvSpPr>
          <p:nvPr>
            <p:ph type="title"/>
          </p:nvPr>
        </p:nvSpPr>
        <p:spPr/>
        <p:txBody>
          <a:bodyPr/>
          <a:lstStyle/>
          <a:p>
            <a:r>
              <a:rPr lang="fr-FR" b="1" dirty="0" err="1"/>
              <a:t>Ludifier</a:t>
            </a:r>
            <a:r>
              <a:rPr lang="fr-FR" b="1" dirty="0"/>
              <a:t> avec Game </a:t>
            </a:r>
            <a:r>
              <a:rPr lang="fr-FR" b="1" dirty="0" err="1"/>
              <a:t>map</a:t>
            </a:r>
            <a:endParaRPr lang="fr-FR" dirty="0"/>
          </a:p>
        </p:txBody>
      </p:sp>
      <p:sp>
        <p:nvSpPr>
          <p:cNvPr id="3" name="Espace réservé du texte 2">
            <a:extLst>
              <a:ext uri="{FF2B5EF4-FFF2-40B4-BE49-F238E27FC236}">
                <a16:creationId xmlns:a16="http://schemas.microsoft.com/office/drawing/2014/main" id="{8B047CDD-8623-5DCA-5CAD-6DA81E3B7EA4}"/>
              </a:ext>
            </a:extLst>
          </p:cNvPr>
          <p:cNvSpPr>
            <a:spLocks noGrp="1"/>
          </p:cNvSpPr>
          <p:nvPr>
            <p:ph type="body" idx="1"/>
          </p:nvPr>
        </p:nvSpPr>
        <p:spPr/>
        <p:txBody>
          <a:bodyPr>
            <a:normAutofit/>
          </a:bodyPr>
          <a:lstStyle/>
          <a:p>
            <a:r>
              <a:rPr lang="fr-FR" sz="2400" dirty="0">
                <a:effectLst/>
                <a:latin typeface="Times New Roman" panose="02020603050405020304" pitchFamily="18" charset="0"/>
                <a:ea typeface="Times New Roman" panose="02020603050405020304" pitchFamily="18" charset="0"/>
                <a:cs typeface="Times New Roman" panose="02020603050405020304" pitchFamily="18" charset="0"/>
              </a:rPr>
              <a:t>Utiliser Moodle comme support en synchrone pour la mise en place d’un jeu de rôle et d’enquête en grand groupe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texte 3">
            <a:extLst>
              <a:ext uri="{FF2B5EF4-FFF2-40B4-BE49-F238E27FC236}">
                <a16:creationId xmlns:a16="http://schemas.microsoft.com/office/drawing/2014/main" id="{A12539C0-329D-59F2-904E-FE49B79BD8B1}"/>
              </a:ext>
            </a:extLst>
          </p:cNvPr>
          <p:cNvSpPr>
            <a:spLocks noGrp="1"/>
          </p:cNvSpPr>
          <p:nvPr>
            <p:ph type="body" sz="quarter" idx="10"/>
          </p:nvPr>
        </p:nvSpPr>
        <p:spPr/>
        <p:txBody>
          <a:bodyPr/>
          <a:lstStyle/>
          <a:p>
            <a:pPr algn="ctr"/>
            <a:r>
              <a:rPr lang="fr-FR" dirty="0"/>
              <a:t>Institut Agro Rennes-Angers</a:t>
            </a:r>
          </a:p>
        </p:txBody>
      </p:sp>
      <p:pic>
        <p:nvPicPr>
          <p:cNvPr id="5" name="Image 4">
            <a:extLst>
              <a:ext uri="{FF2B5EF4-FFF2-40B4-BE49-F238E27FC236}">
                <a16:creationId xmlns:a16="http://schemas.microsoft.com/office/drawing/2014/main" id="{EF4B89D9-ED67-4BCE-811B-279012D66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6" name="ZoneTexte 5">
            <a:extLst>
              <a:ext uri="{FF2B5EF4-FFF2-40B4-BE49-F238E27FC236}">
                <a16:creationId xmlns:a16="http://schemas.microsoft.com/office/drawing/2014/main" id="{B598AA87-4E03-442A-BCD9-8B85865CE549}"/>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a:t>
            </a:fld>
            <a:endParaRPr lang="fr-FR" dirty="0"/>
          </a:p>
        </p:txBody>
      </p:sp>
    </p:spTree>
    <p:extLst>
      <p:ext uri="{BB962C8B-B14F-4D97-AF65-F5344CB8AC3E}">
        <p14:creationId xmlns:p14="http://schemas.microsoft.com/office/powerpoint/2010/main" val="319769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EB0961C-2563-44C4-A311-B381C890B983}"/>
              </a:ext>
            </a:extLst>
          </p:cNvPr>
          <p:cNvPicPr>
            <a:picLocks noChangeAspect="1"/>
          </p:cNvPicPr>
          <p:nvPr/>
        </p:nvPicPr>
        <p:blipFill rotWithShape="1">
          <a:blip r:embed="rId3">
            <a:extLst>
              <a:ext uri="{28A0092B-C50C-407E-A947-70E740481C1C}">
                <a14:useLocalDpi xmlns:a14="http://schemas.microsoft.com/office/drawing/2010/main" val="0"/>
              </a:ext>
            </a:extLst>
          </a:blip>
          <a:srcRect t="29516"/>
          <a:stretch/>
        </p:blipFill>
        <p:spPr>
          <a:xfrm>
            <a:off x="3934111" y="2140746"/>
            <a:ext cx="8257889" cy="2668740"/>
          </a:xfrm>
          <a:prstGeom prst="rect">
            <a:avLst/>
          </a:prstGeom>
        </p:spPr>
      </p:pic>
      <p:pic>
        <p:nvPicPr>
          <p:cNvPr id="30" name="Image 29">
            <a:extLst>
              <a:ext uri="{FF2B5EF4-FFF2-40B4-BE49-F238E27FC236}">
                <a16:creationId xmlns:a16="http://schemas.microsoft.com/office/drawing/2014/main" id="{D3ABF0EB-D545-47E6-BA13-19AECA24F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193" y="1275161"/>
            <a:ext cx="7504047" cy="4617875"/>
          </a:xfrm>
          <a:prstGeom prst="rect">
            <a:avLst/>
          </a:prstGeom>
        </p:spPr>
      </p:pic>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5695" y="787843"/>
            <a:ext cx="10217847" cy="759011"/>
          </a:xfrm>
        </p:spPr>
        <p:txBody>
          <a:bodyPr/>
          <a:lstStyle/>
          <a:p>
            <a:r>
              <a:rPr lang="fr-FR" dirty="0"/>
              <a:t>Game </a:t>
            </a:r>
            <a:r>
              <a:rPr lang="fr-FR" dirty="0" err="1"/>
              <a:t>Map</a:t>
            </a:r>
            <a:endParaRPr lang="fr-FR" dirty="0"/>
          </a:p>
        </p:txBody>
      </p:sp>
      <p:pic>
        <p:nvPicPr>
          <p:cNvPr id="5" name="Image 4">
            <a:extLst>
              <a:ext uri="{FF2B5EF4-FFF2-40B4-BE49-F238E27FC236}">
                <a16:creationId xmlns:a16="http://schemas.microsoft.com/office/drawing/2014/main" id="{772B69BA-B9A0-4F44-88A4-6DAE5C8AD2E9}"/>
              </a:ext>
            </a:extLst>
          </p:cNvPr>
          <p:cNvPicPr>
            <a:picLocks noChangeAspect="1"/>
          </p:cNvPicPr>
          <p:nvPr/>
        </p:nvPicPr>
        <p:blipFill rotWithShape="1">
          <a:blip r:embed="rId5"/>
          <a:srcRect l="14416" t="7552" r="13760" b="32629"/>
          <a:stretch/>
        </p:blipFill>
        <p:spPr>
          <a:xfrm>
            <a:off x="3093770" y="787843"/>
            <a:ext cx="771048" cy="740571"/>
          </a:xfrm>
          <a:prstGeom prst="rect">
            <a:avLst/>
          </a:prstGeom>
        </p:spPr>
      </p:pic>
      <p:grpSp>
        <p:nvGrpSpPr>
          <p:cNvPr id="16" name="Groupe 15">
            <a:extLst>
              <a:ext uri="{FF2B5EF4-FFF2-40B4-BE49-F238E27FC236}">
                <a16:creationId xmlns:a16="http://schemas.microsoft.com/office/drawing/2014/main" id="{8952A1A9-5811-4543-85CC-3F5E8EE9416C}"/>
              </a:ext>
            </a:extLst>
          </p:cNvPr>
          <p:cNvGrpSpPr/>
          <p:nvPr/>
        </p:nvGrpSpPr>
        <p:grpSpPr>
          <a:xfrm>
            <a:off x="-39233" y="1655256"/>
            <a:ext cx="3688274" cy="873291"/>
            <a:chOff x="-39233" y="1655256"/>
            <a:chExt cx="3688274" cy="873291"/>
          </a:xfrm>
        </p:grpSpPr>
        <p:sp>
          <p:nvSpPr>
            <p:cNvPr id="179" name="Rectangle 178">
              <a:extLst>
                <a:ext uri="{FF2B5EF4-FFF2-40B4-BE49-F238E27FC236}">
                  <a16:creationId xmlns:a16="http://schemas.microsoft.com/office/drawing/2014/main" id="{4A554AF2-E7F5-4F61-9C0A-13B16F4F2D41}"/>
                </a:ext>
              </a:extLst>
            </p:cNvPr>
            <p:cNvSpPr/>
            <p:nvPr/>
          </p:nvSpPr>
          <p:spPr>
            <a:xfrm>
              <a:off x="-39233" y="1655256"/>
              <a:ext cx="1601589" cy="629745"/>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Organisation du parcours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4" name="Rectangle 183">
              <a:extLst>
                <a:ext uri="{FF2B5EF4-FFF2-40B4-BE49-F238E27FC236}">
                  <a16:creationId xmlns:a16="http://schemas.microsoft.com/office/drawing/2014/main" id="{583E9ED8-0F4A-4513-99C2-95547621F9E3}"/>
                </a:ext>
              </a:extLst>
            </p:cNvPr>
            <p:cNvSpPr/>
            <p:nvPr/>
          </p:nvSpPr>
          <p:spPr>
            <a:xfrm>
              <a:off x="1505327" y="1752946"/>
              <a:ext cx="2143714" cy="775601"/>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lmage de fond</a:t>
              </a:r>
            </a:p>
            <a:p>
              <a:pPr marL="285750" indent="-285750">
                <a:buFont typeface="Arial" panose="020B0604020202020204" pitchFamily="34" charset="0"/>
                <a:buChar char="•"/>
              </a:pPr>
              <a:r>
                <a:rPr lang="fr-FR" sz="1400" dirty="0">
                  <a:latin typeface="Times New Roman" panose="02020603050405020304" pitchFamily="18" charset="0"/>
                  <a:cs typeface="Times New Roman" panose="02020603050405020304" pitchFamily="18" charset="0"/>
                </a:rPr>
                <a:t>Carrousel de questions</a:t>
              </a:r>
            </a:p>
            <a:p>
              <a:pPr marL="285750" indent="-285750">
                <a:buFont typeface="Arial" panose="020B0604020202020204" pitchFamily="34"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Achèvement d’activité</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e 19">
            <a:extLst>
              <a:ext uri="{FF2B5EF4-FFF2-40B4-BE49-F238E27FC236}">
                <a16:creationId xmlns:a16="http://schemas.microsoft.com/office/drawing/2014/main" id="{33AC46A3-D60C-4EA8-ADF1-5D37F7E8579E}"/>
              </a:ext>
            </a:extLst>
          </p:cNvPr>
          <p:cNvGrpSpPr/>
          <p:nvPr/>
        </p:nvGrpSpPr>
        <p:grpSpPr>
          <a:xfrm>
            <a:off x="-1448" y="2611431"/>
            <a:ext cx="3650489" cy="918277"/>
            <a:chOff x="-1448" y="2611431"/>
            <a:chExt cx="3650489" cy="918277"/>
          </a:xfrm>
        </p:grpSpPr>
        <p:sp>
          <p:nvSpPr>
            <p:cNvPr id="180" name="Rectangle 179">
              <a:extLst>
                <a:ext uri="{FF2B5EF4-FFF2-40B4-BE49-F238E27FC236}">
                  <a16:creationId xmlns:a16="http://schemas.microsoft.com/office/drawing/2014/main" id="{E8082C5E-A8B6-4720-AF95-8D23C9593E3A}"/>
                </a:ext>
              </a:extLst>
            </p:cNvPr>
            <p:cNvSpPr/>
            <p:nvPr/>
          </p:nvSpPr>
          <p:spPr>
            <a:xfrm>
              <a:off x="-1448" y="2611431"/>
              <a:ext cx="1601589" cy="629745"/>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Gestion du temps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9" name="Rectangle 188">
              <a:extLst>
                <a:ext uri="{FF2B5EF4-FFF2-40B4-BE49-F238E27FC236}">
                  <a16:creationId xmlns:a16="http://schemas.microsoft.com/office/drawing/2014/main" id="{6973E84C-2D9E-4EE4-9C04-EAF574EE33D3}"/>
                </a:ext>
              </a:extLst>
            </p:cNvPr>
            <p:cNvSpPr/>
            <p:nvPr/>
          </p:nvSpPr>
          <p:spPr>
            <a:xfrm>
              <a:off x="1505327" y="2754107"/>
              <a:ext cx="2143714" cy="775601"/>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Affichage des bulles</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Affichage du score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e 20">
            <a:extLst>
              <a:ext uri="{FF2B5EF4-FFF2-40B4-BE49-F238E27FC236}">
                <a16:creationId xmlns:a16="http://schemas.microsoft.com/office/drawing/2014/main" id="{A06DACC2-D446-4337-99B0-8F0DF3777484}"/>
              </a:ext>
            </a:extLst>
          </p:cNvPr>
          <p:cNvGrpSpPr/>
          <p:nvPr/>
        </p:nvGrpSpPr>
        <p:grpSpPr>
          <a:xfrm>
            <a:off x="5695" y="3615791"/>
            <a:ext cx="3643347" cy="865280"/>
            <a:chOff x="5695" y="3615791"/>
            <a:chExt cx="3643347" cy="865280"/>
          </a:xfrm>
        </p:grpSpPr>
        <p:sp>
          <p:nvSpPr>
            <p:cNvPr id="181" name="Rectangle 180">
              <a:extLst>
                <a:ext uri="{FF2B5EF4-FFF2-40B4-BE49-F238E27FC236}">
                  <a16:creationId xmlns:a16="http://schemas.microsoft.com/office/drawing/2014/main" id="{06E2F468-8A35-403C-8A4D-19143C3F346B}"/>
                </a:ext>
              </a:extLst>
            </p:cNvPr>
            <p:cNvSpPr/>
            <p:nvPr/>
          </p:nvSpPr>
          <p:spPr>
            <a:xfrm>
              <a:off x="5695" y="3615791"/>
              <a:ext cx="1605101" cy="629745"/>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Activités pédagogiques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3" name="Rectangle 192">
              <a:extLst>
                <a:ext uri="{FF2B5EF4-FFF2-40B4-BE49-F238E27FC236}">
                  <a16:creationId xmlns:a16="http://schemas.microsoft.com/office/drawing/2014/main" id="{458C5AB6-5E8D-447D-BD4A-655807344942}"/>
                </a:ext>
              </a:extLst>
            </p:cNvPr>
            <p:cNvSpPr/>
            <p:nvPr/>
          </p:nvSpPr>
          <p:spPr>
            <a:xfrm>
              <a:off x="1505328" y="3705470"/>
              <a:ext cx="2143714" cy="775601"/>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Ressources</a:t>
              </a:r>
            </a:p>
            <a:p>
              <a:pPr marL="285750" indent="-285750">
                <a:buFont typeface="Arial" panose="020B0604020202020204" pitchFamily="34" charset="0"/>
                <a:buChar char="•"/>
              </a:pPr>
              <a:r>
                <a:rPr lang="fr-FR" sz="1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formats de questions</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Détourner des activités</a:t>
              </a:r>
            </a:p>
          </p:txBody>
        </p:sp>
      </p:grpSp>
      <p:grpSp>
        <p:nvGrpSpPr>
          <p:cNvPr id="23" name="Groupe 22">
            <a:extLst>
              <a:ext uri="{FF2B5EF4-FFF2-40B4-BE49-F238E27FC236}">
                <a16:creationId xmlns:a16="http://schemas.microsoft.com/office/drawing/2014/main" id="{2520D6F1-83FF-424F-9DEC-1BEC3CB104B8}"/>
              </a:ext>
            </a:extLst>
          </p:cNvPr>
          <p:cNvGrpSpPr/>
          <p:nvPr/>
        </p:nvGrpSpPr>
        <p:grpSpPr>
          <a:xfrm>
            <a:off x="5695" y="5499454"/>
            <a:ext cx="3643346" cy="708454"/>
            <a:chOff x="5695" y="5499454"/>
            <a:chExt cx="3643346" cy="708454"/>
          </a:xfrm>
        </p:grpSpPr>
        <p:sp>
          <p:nvSpPr>
            <p:cNvPr id="182" name="Rectangle 181">
              <a:extLst>
                <a:ext uri="{FF2B5EF4-FFF2-40B4-BE49-F238E27FC236}">
                  <a16:creationId xmlns:a16="http://schemas.microsoft.com/office/drawing/2014/main" id="{F9217238-9FED-4BB1-8F44-06D9F7759339}"/>
                </a:ext>
              </a:extLst>
            </p:cNvPr>
            <p:cNvSpPr/>
            <p:nvPr/>
          </p:nvSpPr>
          <p:spPr>
            <a:xfrm>
              <a:off x="5695" y="5499454"/>
              <a:ext cx="1741366" cy="629745"/>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Interactions</a:t>
              </a:r>
            </a:p>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réflexions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4" name="Rectangle 193">
              <a:extLst>
                <a:ext uri="{FF2B5EF4-FFF2-40B4-BE49-F238E27FC236}">
                  <a16:creationId xmlns:a16="http://schemas.microsoft.com/office/drawing/2014/main" id="{5DAC5D81-D39E-4CE3-A46D-E9FF27E606FC}"/>
                </a:ext>
              </a:extLst>
            </p:cNvPr>
            <p:cNvSpPr/>
            <p:nvPr/>
          </p:nvSpPr>
          <p:spPr>
            <a:xfrm>
              <a:off x="1505327" y="5578164"/>
              <a:ext cx="2143714" cy="629744"/>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Nombre de tentatives</a:t>
              </a:r>
            </a:p>
          </p:txBody>
        </p:sp>
      </p:grpSp>
      <p:grpSp>
        <p:nvGrpSpPr>
          <p:cNvPr id="22" name="Groupe 21">
            <a:extLst>
              <a:ext uri="{FF2B5EF4-FFF2-40B4-BE49-F238E27FC236}">
                <a16:creationId xmlns:a16="http://schemas.microsoft.com/office/drawing/2014/main" id="{E4D316E8-9825-41CD-ADB0-D2C8D848FE73}"/>
              </a:ext>
            </a:extLst>
          </p:cNvPr>
          <p:cNvGrpSpPr/>
          <p:nvPr/>
        </p:nvGrpSpPr>
        <p:grpSpPr>
          <a:xfrm>
            <a:off x="-1448" y="4579054"/>
            <a:ext cx="3650489" cy="738725"/>
            <a:chOff x="-1448" y="4579054"/>
            <a:chExt cx="3650489" cy="738725"/>
          </a:xfrm>
        </p:grpSpPr>
        <p:sp>
          <p:nvSpPr>
            <p:cNvPr id="183" name="Rectangle 182">
              <a:extLst>
                <a:ext uri="{FF2B5EF4-FFF2-40B4-BE49-F238E27FC236}">
                  <a16:creationId xmlns:a16="http://schemas.microsoft.com/office/drawing/2014/main" id="{EF1D0101-B01D-4AD3-8EB7-3BFDCF0B3DB4}"/>
                </a:ext>
              </a:extLst>
            </p:cNvPr>
            <p:cNvSpPr/>
            <p:nvPr/>
          </p:nvSpPr>
          <p:spPr>
            <a:xfrm>
              <a:off x="-1448" y="4579054"/>
              <a:ext cx="1741367" cy="629745"/>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Evaluation</a:t>
              </a:r>
            </a:p>
            <a:p>
              <a:pPr algn="ctr"/>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formative</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5" name="Rectangle 194">
              <a:extLst>
                <a:ext uri="{FF2B5EF4-FFF2-40B4-BE49-F238E27FC236}">
                  <a16:creationId xmlns:a16="http://schemas.microsoft.com/office/drawing/2014/main" id="{71DC85AD-B77F-40B4-BE0C-040584B8C73D}"/>
                </a:ext>
              </a:extLst>
            </p:cNvPr>
            <p:cNvSpPr/>
            <p:nvPr/>
          </p:nvSpPr>
          <p:spPr>
            <a:xfrm>
              <a:off x="1505327" y="4706631"/>
              <a:ext cx="2143714" cy="611148"/>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Options de feedbacks avancées</a:t>
              </a:r>
            </a:p>
          </p:txBody>
        </p:sp>
      </p:grpSp>
      <p:pic>
        <p:nvPicPr>
          <p:cNvPr id="13" name="Image 12">
            <a:extLst>
              <a:ext uri="{FF2B5EF4-FFF2-40B4-BE49-F238E27FC236}">
                <a16:creationId xmlns:a16="http://schemas.microsoft.com/office/drawing/2014/main" id="{BD87822D-3AA5-4030-8B6A-F90372C03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3491" y="1225536"/>
            <a:ext cx="7539127" cy="4623482"/>
          </a:xfrm>
          <a:prstGeom prst="rect">
            <a:avLst/>
          </a:prstGeom>
        </p:spPr>
      </p:pic>
      <p:pic>
        <p:nvPicPr>
          <p:cNvPr id="11" name="Image 10">
            <a:extLst>
              <a:ext uri="{FF2B5EF4-FFF2-40B4-BE49-F238E27FC236}">
                <a16:creationId xmlns:a16="http://schemas.microsoft.com/office/drawing/2014/main" id="{98FA7651-A091-4D45-8533-4E727C00A9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6766" y="1132513"/>
            <a:ext cx="7715589" cy="4808488"/>
          </a:xfrm>
          <a:prstGeom prst="rect">
            <a:avLst/>
          </a:prstGeom>
        </p:spPr>
      </p:pic>
      <p:pic>
        <p:nvPicPr>
          <p:cNvPr id="29" name="Image 28">
            <a:extLst>
              <a:ext uri="{FF2B5EF4-FFF2-40B4-BE49-F238E27FC236}">
                <a16:creationId xmlns:a16="http://schemas.microsoft.com/office/drawing/2014/main" id="{EC3237BA-E635-4BD4-A3F0-149624597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815" y="996742"/>
            <a:ext cx="7956477" cy="4896294"/>
          </a:xfrm>
          <a:prstGeom prst="rect">
            <a:avLst/>
          </a:prstGeom>
        </p:spPr>
      </p:pic>
      <p:pic>
        <p:nvPicPr>
          <p:cNvPr id="35" name="Image 34">
            <a:extLst>
              <a:ext uri="{FF2B5EF4-FFF2-40B4-BE49-F238E27FC236}">
                <a16:creationId xmlns:a16="http://schemas.microsoft.com/office/drawing/2014/main" id="{23876037-CB53-496E-AC02-D82A8F85B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139382"/>
            <a:ext cx="1747060" cy="718617"/>
          </a:xfrm>
          <a:prstGeom prst="rect">
            <a:avLst/>
          </a:prstGeom>
        </p:spPr>
      </p:pic>
      <p:sp>
        <p:nvSpPr>
          <p:cNvPr id="27" name="ZoneTexte 26">
            <a:extLst>
              <a:ext uri="{FF2B5EF4-FFF2-40B4-BE49-F238E27FC236}">
                <a16:creationId xmlns:a16="http://schemas.microsoft.com/office/drawing/2014/main" id="{BAD26DE8-8596-43FA-A5C9-D7C87F4698D0}"/>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10</a:t>
            </a:fld>
            <a:endParaRPr lang="fr-FR" dirty="0"/>
          </a:p>
        </p:txBody>
      </p:sp>
      <p:grpSp>
        <p:nvGrpSpPr>
          <p:cNvPr id="9" name="Groupe 8">
            <a:extLst>
              <a:ext uri="{FF2B5EF4-FFF2-40B4-BE49-F238E27FC236}">
                <a16:creationId xmlns:a16="http://schemas.microsoft.com/office/drawing/2014/main" id="{1758BD18-D5EF-4FCE-9CBB-F555203EF490}"/>
              </a:ext>
            </a:extLst>
          </p:cNvPr>
          <p:cNvGrpSpPr/>
          <p:nvPr/>
        </p:nvGrpSpPr>
        <p:grpSpPr>
          <a:xfrm>
            <a:off x="6262147" y="5844734"/>
            <a:ext cx="3653207" cy="775601"/>
            <a:chOff x="8297135" y="6074448"/>
            <a:chExt cx="3653207" cy="775601"/>
          </a:xfrm>
        </p:grpSpPr>
        <p:pic>
          <p:nvPicPr>
            <p:cNvPr id="18" name="Graphique 17" descr="Avertissement avec un remplissage uni">
              <a:extLst>
                <a:ext uri="{FF2B5EF4-FFF2-40B4-BE49-F238E27FC236}">
                  <a16:creationId xmlns:a16="http://schemas.microsoft.com/office/drawing/2014/main" id="{19BB3A37-22C0-4BAD-A78A-0A38237180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97135" y="6215773"/>
              <a:ext cx="629744" cy="629744"/>
            </a:xfrm>
            <a:prstGeom prst="rect">
              <a:avLst/>
            </a:prstGeom>
          </p:spPr>
        </p:pic>
        <p:sp>
          <p:nvSpPr>
            <p:cNvPr id="19" name="Rectangle 18">
              <a:extLst>
                <a:ext uri="{FF2B5EF4-FFF2-40B4-BE49-F238E27FC236}">
                  <a16:creationId xmlns:a16="http://schemas.microsoft.com/office/drawing/2014/main" id="{9B31DBCB-91A1-42D6-9566-10E3D8FF3FEA}"/>
                </a:ext>
              </a:extLst>
            </p:cNvPr>
            <p:cNvSpPr/>
            <p:nvPr/>
          </p:nvSpPr>
          <p:spPr>
            <a:xfrm>
              <a:off x="9033210" y="6074448"/>
              <a:ext cx="2917132" cy="775601"/>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fr-FR" sz="1400" dirty="0">
                  <a:latin typeface="Times New Roman" panose="02020603050405020304" pitchFamily="18" charset="0"/>
                  <a:ea typeface="Calibri" panose="020F0502020204030204" pitchFamily="34" charset="0"/>
                  <a:cs typeface="Times New Roman" panose="02020603050405020304" pitchFamily="18" charset="0"/>
                </a:rPr>
                <a:t>Sauvegarde des réponses</a:t>
              </a:r>
            </a:p>
            <a:p>
              <a:pPr marL="285750" indent="-285750">
                <a:buFont typeface="Arial" panose="020B0604020202020204" pitchFamily="34" charset="0"/>
                <a:buChar char="•"/>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Tra</a:t>
              </a:r>
              <a:r>
                <a:rPr lang="fr-FR" sz="1400" dirty="0">
                  <a:latin typeface="Times New Roman" panose="02020603050405020304" pitchFamily="18" charset="0"/>
                  <a:ea typeface="Calibri" panose="020F0502020204030204" pitchFamily="34" charset="0"/>
                  <a:cs typeface="Times New Roman" panose="02020603050405020304" pitchFamily="18" charset="0"/>
                </a:rPr>
                <a:t>ces des tentatives et résultats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44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63AB7BF-ED30-47E9-87BE-B04882CA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80202"/>
            <a:ext cx="1647824" cy="677798"/>
          </a:xfrm>
          <a:prstGeom prst="rect">
            <a:avLst/>
          </a:prstGeom>
        </p:spPr>
      </p:pic>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112335" y="860321"/>
            <a:ext cx="10217847" cy="759011"/>
          </a:xfrm>
        </p:spPr>
        <p:txBody>
          <a:bodyPr/>
          <a:lstStyle/>
          <a:p>
            <a:r>
              <a:rPr lang="fr-FR" dirty="0"/>
              <a:t>Retours d’expériences</a:t>
            </a:r>
          </a:p>
        </p:txBody>
      </p:sp>
      <p:pic>
        <p:nvPicPr>
          <p:cNvPr id="12" name="Image 11">
            <a:extLst>
              <a:ext uri="{FF2B5EF4-FFF2-40B4-BE49-F238E27FC236}">
                <a16:creationId xmlns:a16="http://schemas.microsoft.com/office/drawing/2014/main" id="{81C83718-20C3-4671-9A52-107024FC96C1}"/>
              </a:ext>
            </a:extLst>
          </p:cNvPr>
          <p:cNvPicPr>
            <a:picLocks noChangeAspect="1"/>
          </p:cNvPicPr>
          <p:nvPr/>
        </p:nvPicPr>
        <p:blipFill rotWithShape="1">
          <a:blip r:embed="rId4">
            <a:extLst>
              <a:ext uri="{28A0092B-C50C-407E-A947-70E740481C1C}">
                <a14:useLocalDpi xmlns:a14="http://schemas.microsoft.com/office/drawing/2010/main" val="0"/>
              </a:ext>
            </a:extLst>
          </a:blip>
          <a:srcRect l="16284" r="29923"/>
          <a:stretch/>
        </p:blipFill>
        <p:spPr>
          <a:xfrm>
            <a:off x="1233625" y="1948813"/>
            <a:ext cx="2127050" cy="2120461"/>
          </a:xfrm>
          <a:prstGeom prst="flowChartConnector">
            <a:avLst/>
          </a:prstGeom>
        </p:spPr>
      </p:pic>
      <p:sp>
        <p:nvSpPr>
          <p:cNvPr id="16" name="ZoneTexte 15">
            <a:extLst>
              <a:ext uri="{FF2B5EF4-FFF2-40B4-BE49-F238E27FC236}">
                <a16:creationId xmlns:a16="http://schemas.microsoft.com/office/drawing/2014/main" id="{28265E56-78E2-4204-BBAD-7F423BA53DBB}"/>
              </a:ext>
            </a:extLst>
          </p:cNvPr>
          <p:cNvSpPr txBox="1"/>
          <p:nvPr/>
        </p:nvSpPr>
        <p:spPr>
          <a:xfrm>
            <a:off x="9202443" y="4119031"/>
            <a:ext cx="1907330" cy="646331"/>
          </a:xfrm>
          <a:prstGeom prst="rect">
            <a:avLst/>
          </a:prstGeom>
          <a:noFill/>
        </p:spPr>
        <p:txBody>
          <a:bodyPr wrap="square">
            <a:spAutoFit/>
          </a:bodyPr>
          <a:lstStyle/>
          <a:p>
            <a:pPr algn="ctr"/>
            <a:r>
              <a:rPr lang="fr-FR" b="1" dirty="0"/>
              <a:t>Claire PASQUET</a:t>
            </a:r>
          </a:p>
          <a:p>
            <a:pPr algn="ctr"/>
            <a:r>
              <a:rPr lang="fr-FR" dirty="0">
                <a:solidFill>
                  <a:srgbClr val="000000"/>
                </a:solidFill>
                <a:latin typeface="Archivo"/>
              </a:rPr>
              <a:t>E</a:t>
            </a:r>
            <a:r>
              <a:rPr lang="fr-FR" dirty="0">
                <a:solidFill>
                  <a:srgbClr val="000000"/>
                </a:solidFill>
                <a:effectLst/>
                <a:latin typeface="Archivo"/>
              </a:rPr>
              <a:t>tudiante </a:t>
            </a:r>
          </a:p>
        </p:txBody>
      </p:sp>
      <p:sp>
        <p:nvSpPr>
          <p:cNvPr id="18" name="ZoneTexte 17">
            <a:extLst>
              <a:ext uri="{FF2B5EF4-FFF2-40B4-BE49-F238E27FC236}">
                <a16:creationId xmlns:a16="http://schemas.microsoft.com/office/drawing/2014/main" id="{A83141A8-D957-484B-B194-19D3F42D24ED}"/>
              </a:ext>
            </a:extLst>
          </p:cNvPr>
          <p:cNvSpPr txBox="1"/>
          <p:nvPr/>
        </p:nvSpPr>
        <p:spPr>
          <a:xfrm>
            <a:off x="415811" y="4166048"/>
            <a:ext cx="3665535" cy="923330"/>
          </a:xfrm>
          <a:prstGeom prst="rect">
            <a:avLst/>
          </a:prstGeom>
          <a:noFill/>
        </p:spPr>
        <p:txBody>
          <a:bodyPr wrap="square">
            <a:spAutoFit/>
          </a:bodyPr>
          <a:lstStyle/>
          <a:p>
            <a:pPr algn="ctr"/>
            <a:r>
              <a:rPr lang="fr-FR" b="1" dirty="0">
                <a:solidFill>
                  <a:srgbClr val="000000"/>
                </a:solidFill>
                <a:effectLst/>
                <a:latin typeface="Archivo"/>
              </a:rPr>
              <a:t>Sophie </a:t>
            </a:r>
            <a:r>
              <a:rPr lang="fr-FR" b="1" dirty="0" err="1">
                <a:solidFill>
                  <a:srgbClr val="000000"/>
                </a:solidFill>
                <a:effectLst/>
                <a:latin typeface="Archivo"/>
              </a:rPr>
              <a:t>Brajon</a:t>
            </a:r>
            <a:endParaRPr lang="fr-FR" dirty="0">
              <a:solidFill>
                <a:srgbClr val="3C3D41"/>
              </a:solidFill>
              <a:effectLst/>
              <a:latin typeface="Archivo"/>
            </a:endParaRPr>
          </a:p>
          <a:p>
            <a:pPr algn="ctr"/>
            <a:r>
              <a:rPr lang="fr-FR" dirty="0" err="1">
                <a:solidFill>
                  <a:srgbClr val="000000"/>
                </a:solidFill>
                <a:latin typeface="Archivo"/>
              </a:rPr>
              <a:t>E</a:t>
            </a:r>
            <a:r>
              <a:rPr lang="fr-FR" dirty="0" err="1">
                <a:solidFill>
                  <a:srgbClr val="000000"/>
                </a:solidFill>
                <a:effectLst/>
                <a:latin typeface="Archivo"/>
              </a:rPr>
              <a:t>nseignante-chercheure</a:t>
            </a:r>
            <a:r>
              <a:rPr lang="fr-FR" dirty="0">
                <a:solidFill>
                  <a:srgbClr val="000000"/>
                </a:solidFill>
                <a:effectLst/>
                <a:latin typeface="Archivo"/>
              </a:rPr>
              <a:t> en sciences </a:t>
            </a:r>
          </a:p>
          <a:p>
            <a:pPr algn="ctr"/>
            <a:r>
              <a:rPr lang="fr-FR" dirty="0">
                <a:solidFill>
                  <a:srgbClr val="000000"/>
                </a:solidFill>
                <a:effectLst/>
                <a:latin typeface="Archivo"/>
              </a:rPr>
              <a:t>et productions animales</a:t>
            </a:r>
            <a:endParaRPr lang="fr-FR" dirty="0">
              <a:solidFill>
                <a:srgbClr val="3C3D41"/>
              </a:solidFill>
              <a:effectLst/>
              <a:latin typeface="Archivo"/>
            </a:endParaRPr>
          </a:p>
        </p:txBody>
      </p:sp>
      <p:pic>
        <p:nvPicPr>
          <p:cNvPr id="3" name="Image 2">
            <a:extLst>
              <a:ext uri="{FF2B5EF4-FFF2-40B4-BE49-F238E27FC236}">
                <a16:creationId xmlns:a16="http://schemas.microsoft.com/office/drawing/2014/main" id="{06DAD94F-D924-4DD4-8731-448AC1D388E8}"/>
              </a:ext>
            </a:extLst>
          </p:cNvPr>
          <p:cNvPicPr>
            <a:picLocks noChangeAspect="1"/>
          </p:cNvPicPr>
          <p:nvPr/>
        </p:nvPicPr>
        <p:blipFill rotWithShape="1">
          <a:blip r:embed="rId5">
            <a:extLst>
              <a:ext uri="{28A0092B-C50C-407E-A947-70E740481C1C}">
                <a14:useLocalDpi xmlns:a14="http://schemas.microsoft.com/office/drawing/2010/main" val="0"/>
              </a:ext>
            </a:extLst>
          </a:blip>
          <a:srcRect l="31985" t="25441" r="37106" b="22860"/>
          <a:stretch/>
        </p:blipFill>
        <p:spPr>
          <a:xfrm>
            <a:off x="5383763" y="1948813"/>
            <a:ext cx="2046461" cy="2080400"/>
          </a:xfrm>
          <a:prstGeom prst="flowChartConnector">
            <a:avLst/>
          </a:prstGeom>
        </p:spPr>
      </p:pic>
      <p:pic>
        <p:nvPicPr>
          <p:cNvPr id="6" name="Image 5">
            <a:extLst>
              <a:ext uri="{FF2B5EF4-FFF2-40B4-BE49-F238E27FC236}">
                <a16:creationId xmlns:a16="http://schemas.microsoft.com/office/drawing/2014/main" id="{A8723C0D-1868-413C-A78B-11BADF97986E}"/>
              </a:ext>
            </a:extLst>
          </p:cNvPr>
          <p:cNvPicPr>
            <a:picLocks noChangeAspect="1"/>
          </p:cNvPicPr>
          <p:nvPr/>
        </p:nvPicPr>
        <p:blipFill rotWithShape="1">
          <a:blip r:embed="rId6">
            <a:extLst>
              <a:ext uri="{28A0092B-C50C-407E-A947-70E740481C1C}">
                <a14:useLocalDpi xmlns:a14="http://schemas.microsoft.com/office/drawing/2010/main" val="0"/>
              </a:ext>
            </a:extLst>
          </a:blip>
          <a:srcRect l="28370" t="26665" r="32741" b="11566"/>
          <a:stretch/>
        </p:blipFill>
        <p:spPr>
          <a:xfrm>
            <a:off x="9092583" y="1866888"/>
            <a:ext cx="2127050" cy="2162325"/>
          </a:xfrm>
          <a:prstGeom prst="flowChartConnector">
            <a:avLst/>
          </a:prstGeom>
        </p:spPr>
      </p:pic>
      <p:sp>
        <p:nvSpPr>
          <p:cNvPr id="17" name="ZoneTexte 16">
            <a:extLst>
              <a:ext uri="{FF2B5EF4-FFF2-40B4-BE49-F238E27FC236}">
                <a16:creationId xmlns:a16="http://schemas.microsoft.com/office/drawing/2014/main" id="{598599C5-6419-416F-8D10-D2DADC420B91}"/>
              </a:ext>
            </a:extLst>
          </p:cNvPr>
          <p:cNvSpPr txBox="1"/>
          <p:nvPr/>
        </p:nvSpPr>
        <p:spPr>
          <a:xfrm>
            <a:off x="5453328" y="4102151"/>
            <a:ext cx="1907330" cy="646331"/>
          </a:xfrm>
          <a:prstGeom prst="rect">
            <a:avLst/>
          </a:prstGeom>
          <a:noFill/>
        </p:spPr>
        <p:txBody>
          <a:bodyPr wrap="square">
            <a:spAutoFit/>
          </a:bodyPr>
          <a:lstStyle/>
          <a:p>
            <a:r>
              <a:rPr lang="fr-FR" b="1" dirty="0"/>
              <a:t>Yasmine KHAZAZ</a:t>
            </a:r>
          </a:p>
          <a:p>
            <a:pPr algn="ctr"/>
            <a:r>
              <a:rPr lang="fr-FR" dirty="0">
                <a:solidFill>
                  <a:srgbClr val="000000"/>
                </a:solidFill>
                <a:latin typeface="Archivo"/>
              </a:rPr>
              <a:t>E</a:t>
            </a:r>
            <a:r>
              <a:rPr lang="fr-FR" dirty="0">
                <a:solidFill>
                  <a:srgbClr val="000000"/>
                </a:solidFill>
                <a:effectLst/>
                <a:latin typeface="Archivo"/>
              </a:rPr>
              <a:t>tudiante </a:t>
            </a:r>
          </a:p>
        </p:txBody>
      </p:sp>
      <p:sp>
        <p:nvSpPr>
          <p:cNvPr id="8" name="Bulle narrative : rectangle à coins arrondis 7">
            <a:extLst>
              <a:ext uri="{FF2B5EF4-FFF2-40B4-BE49-F238E27FC236}">
                <a16:creationId xmlns:a16="http://schemas.microsoft.com/office/drawing/2014/main" id="{043F63CD-56B0-4351-8ECE-2A78F0E162B7}"/>
              </a:ext>
            </a:extLst>
          </p:cNvPr>
          <p:cNvSpPr/>
          <p:nvPr/>
        </p:nvSpPr>
        <p:spPr>
          <a:xfrm>
            <a:off x="9220153" y="5104859"/>
            <a:ext cx="2257694" cy="1065358"/>
          </a:xfrm>
          <a:prstGeom prst="wedgeRoundRectCallout">
            <a:avLst>
              <a:gd name="adj1" fmla="val -24432"/>
              <a:gd name="adj2" fmla="val -63233"/>
              <a:gd name="adj3" fmla="val 16667"/>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Les situations concrètes ça nous aide à apprendre !</a:t>
            </a:r>
          </a:p>
        </p:txBody>
      </p:sp>
      <p:sp>
        <p:nvSpPr>
          <p:cNvPr id="19" name="Bulle narrative : rectangle à coins arrondis 18">
            <a:extLst>
              <a:ext uri="{FF2B5EF4-FFF2-40B4-BE49-F238E27FC236}">
                <a16:creationId xmlns:a16="http://schemas.microsoft.com/office/drawing/2014/main" id="{6BAD2C0A-1833-4471-B33D-84499AAAB929}"/>
              </a:ext>
            </a:extLst>
          </p:cNvPr>
          <p:cNvSpPr/>
          <p:nvPr/>
        </p:nvSpPr>
        <p:spPr>
          <a:xfrm>
            <a:off x="5527119" y="5099668"/>
            <a:ext cx="1833539" cy="1065357"/>
          </a:xfrm>
          <a:prstGeom prst="wedgeRoundRectCallout">
            <a:avLst>
              <a:gd name="adj1" fmla="val -30392"/>
              <a:gd name="adj2" fmla="val -63785"/>
              <a:gd name="adj3" fmla="val 16667"/>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C’est riche en échanges !</a:t>
            </a:r>
          </a:p>
        </p:txBody>
      </p:sp>
      <p:sp>
        <p:nvSpPr>
          <p:cNvPr id="20" name="Bulle narrative : rectangle à coins arrondis 19">
            <a:extLst>
              <a:ext uri="{FF2B5EF4-FFF2-40B4-BE49-F238E27FC236}">
                <a16:creationId xmlns:a16="http://schemas.microsoft.com/office/drawing/2014/main" id="{E5C8FF0B-B3AC-4FCD-8616-890DC1EF2ECF}"/>
              </a:ext>
            </a:extLst>
          </p:cNvPr>
          <p:cNvSpPr/>
          <p:nvPr/>
        </p:nvSpPr>
        <p:spPr>
          <a:xfrm>
            <a:off x="923731" y="5186153"/>
            <a:ext cx="2432013" cy="1065358"/>
          </a:xfrm>
          <a:prstGeom prst="wedgeRoundRectCallout">
            <a:avLst>
              <a:gd name="adj1" fmla="val -24432"/>
              <a:gd name="adj2" fmla="val -63233"/>
              <a:gd name="adj3" fmla="val 16667"/>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Le jeu de rôle permet un autre rapport avec les étudiants</a:t>
            </a:r>
          </a:p>
        </p:txBody>
      </p:sp>
      <p:pic>
        <p:nvPicPr>
          <p:cNvPr id="13" name="Image 12">
            <a:extLst>
              <a:ext uri="{FF2B5EF4-FFF2-40B4-BE49-F238E27FC236}">
                <a16:creationId xmlns:a16="http://schemas.microsoft.com/office/drawing/2014/main" id="{74DAF48A-273C-4103-9C7E-56548F34D2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301013" y="802515"/>
            <a:ext cx="795112" cy="795112"/>
          </a:xfrm>
          <a:prstGeom prst="rect">
            <a:avLst/>
          </a:prstGeom>
        </p:spPr>
      </p:pic>
      <p:sp>
        <p:nvSpPr>
          <p:cNvPr id="15" name="ZoneTexte 14">
            <a:extLst>
              <a:ext uri="{FF2B5EF4-FFF2-40B4-BE49-F238E27FC236}">
                <a16:creationId xmlns:a16="http://schemas.microsoft.com/office/drawing/2014/main" id="{E3EFE2B9-FD27-4924-A5D4-22AB6ED34A9F}"/>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11</a:t>
            </a:fld>
            <a:endParaRPr lang="fr-FR" dirty="0"/>
          </a:p>
        </p:txBody>
      </p:sp>
    </p:spTree>
    <p:extLst>
      <p:ext uri="{BB962C8B-B14F-4D97-AF65-F5344CB8AC3E}">
        <p14:creationId xmlns:p14="http://schemas.microsoft.com/office/powerpoint/2010/main" val="4211596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21576" y="911977"/>
            <a:ext cx="10217847" cy="759011"/>
          </a:xfrm>
        </p:spPr>
        <p:txBody>
          <a:bodyPr/>
          <a:lstStyle/>
          <a:p>
            <a:r>
              <a:rPr lang="fr-FR" dirty="0"/>
              <a:t>En conclusion</a:t>
            </a:r>
          </a:p>
        </p:txBody>
      </p:sp>
      <p:grpSp>
        <p:nvGrpSpPr>
          <p:cNvPr id="18" name="Groupe 17">
            <a:extLst>
              <a:ext uri="{FF2B5EF4-FFF2-40B4-BE49-F238E27FC236}">
                <a16:creationId xmlns:a16="http://schemas.microsoft.com/office/drawing/2014/main" id="{76463177-842E-4F13-97C5-B34720F501EB}"/>
              </a:ext>
            </a:extLst>
          </p:cNvPr>
          <p:cNvGrpSpPr/>
          <p:nvPr/>
        </p:nvGrpSpPr>
        <p:grpSpPr>
          <a:xfrm>
            <a:off x="21576" y="2084610"/>
            <a:ext cx="11664287" cy="2080756"/>
            <a:chOff x="21576" y="2084610"/>
            <a:chExt cx="11664287" cy="2080756"/>
          </a:xfrm>
        </p:grpSpPr>
        <p:pic>
          <p:nvPicPr>
            <p:cNvPr id="7" name="Graphique 6" descr="Signe pouce en haut avec un remplissage uni">
              <a:extLst>
                <a:ext uri="{FF2B5EF4-FFF2-40B4-BE49-F238E27FC236}">
                  <a16:creationId xmlns:a16="http://schemas.microsoft.com/office/drawing/2014/main" id="{C2D48D52-38E1-4EA0-9C10-D67E1C431A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76" y="2250281"/>
              <a:ext cx="1418253" cy="1418253"/>
            </a:xfrm>
            <a:prstGeom prst="rect">
              <a:avLst/>
            </a:prstGeom>
          </p:spPr>
        </p:pic>
        <p:sp>
          <p:nvSpPr>
            <p:cNvPr id="10" name="Ellipse 9">
              <a:extLst>
                <a:ext uri="{FF2B5EF4-FFF2-40B4-BE49-F238E27FC236}">
                  <a16:creationId xmlns:a16="http://schemas.microsoft.com/office/drawing/2014/main" id="{24F318CA-70E0-4D9E-A330-837EFDE04CB6}"/>
                </a:ext>
              </a:extLst>
            </p:cNvPr>
            <p:cNvSpPr/>
            <p:nvPr/>
          </p:nvSpPr>
          <p:spPr>
            <a:xfrm>
              <a:off x="1619659" y="2084610"/>
              <a:ext cx="2203307" cy="2018039"/>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Motivation</a:t>
              </a:r>
            </a:p>
          </p:txBody>
        </p:sp>
        <p:sp>
          <p:nvSpPr>
            <p:cNvPr id="11" name="Ellipse 10">
              <a:extLst>
                <a:ext uri="{FF2B5EF4-FFF2-40B4-BE49-F238E27FC236}">
                  <a16:creationId xmlns:a16="http://schemas.microsoft.com/office/drawing/2014/main" id="{EAE96486-8360-4FF0-A03C-27C2775D1528}"/>
                </a:ext>
              </a:extLst>
            </p:cNvPr>
            <p:cNvSpPr/>
            <p:nvPr/>
          </p:nvSpPr>
          <p:spPr>
            <a:xfrm>
              <a:off x="4269746" y="2084610"/>
              <a:ext cx="2302503" cy="2077603"/>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Action</a:t>
              </a:r>
            </a:p>
          </p:txBody>
        </p:sp>
        <p:sp>
          <p:nvSpPr>
            <p:cNvPr id="12" name="Ellipse 11">
              <a:extLst>
                <a:ext uri="{FF2B5EF4-FFF2-40B4-BE49-F238E27FC236}">
                  <a16:creationId xmlns:a16="http://schemas.microsoft.com/office/drawing/2014/main" id="{B166E3E7-036E-48F6-BA97-6C7227A3EEC1}"/>
                </a:ext>
              </a:extLst>
            </p:cNvPr>
            <p:cNvSpPr/>
            <p:nvPr/>
          </p:nvSpPr>
          <p:spPr>
            <a:xfrm>
              <a:off x="6952354" y="2144174"/>
              <a:ext cx="2203306" cy="2018039"/>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Faible coût</a:t>
              </a:r>
            </a:p>
          </p:txBody>
        </p:sp>
        <p:sp>
          <p:nvSpPr>
            <p:cNvPr id="13" name="Ellipse 12">
              <a:extLst>
                <a:ext uri="{FF2B5EF4-FFF2-40B4-BE49-F238E27FC236}">
                  <a16:creationId xmlns:a16="http://schemas.microsoft.com/office/drawing/2014/main" id="{EF4B62FA-0912-40E9-A430-85C9344FF856}"/>
                </a:ext>
              </a:extLst>
            </p:cNvPr>
            <p:cNvSpPr/>
            <p:nvPr/>
          </p:nvSpPr>
          <p:spPr>
            <a:xfrm>
              <a:off x="9482557" y="2144174"/>
              <a:ext cx="2203306" cy="2021192"/>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Transposable</a:t>
              </a:r>
            </a:p>
          </p:txBody>
        </p:sp>
      </p:grpSp>
      <p:sp>
        <p:nvSpPr>
          <p:cNvPr id="15" name="Espace réservé du texte 1">
            <a:extLst>
              <a:ext uri="{FF2B5EF4-FFF2-40B4-BE49-F238E27FC236}">
                <a16:creationId xmlns:a16="http://schemas.microsoft.com/office/drawing/2014/main" id="{01E47635-171B-4A19-9A10-AA61B369DDB6}"/>
              </a:ext>
            </a:extLst>
          </p:cNvPr>
          <p:cNvSpPr txBox="1">
            <a:spLocks/>
          </p:cNvSpPr>
          <p:nvPr/>
        </p:nvSpPr>
        <p:spPr>
          <a:xfrm>
            <a:off x="1260000" y="2250281"/>
            <a:ext cx="9134157" cy="23574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fr-FR" sz="3200" dirty="0"/>
          </a:p>
        </p:txBody>
      </p:sp>
      <p:grpSp>
        <p:nvGrpSpPr>
          <p:cNvPr id="19" name="Groupe 18">
            <a:extLst>
              <a:ext uri="{FF2B5EF4-FFF2-40B4-BE49-F238E27FC236}">
                <a16:creationId xmlns:a16="http://schemas.microsoft.com/office/drawing/2014/main" id="{5053A656-F527-4CF9-AA7A-9EACD42C48E1}"/>
              </a:ext>
            </a:extLst>
          </p:cNvPr>
          <p:cNvGrpSpPr/>
          <p:nvPr/>
        </p:nvGrpSpPr>
        <p:grpSpPr>
          <a:xfrm>
            <a:off x="86692" y="4268320"/>
            <a:ext cx="3628467" cy="1997521"/>
            <a:chOff x="86692" y="4268320"/>
            <a:chExt cx="3628467" cy="1997521"/>
          </a:xfrm>
        </p:grpSpPr>
        <p:pic>
          <p:nvPicPr>
            <p:cNvPr id="6" name="Graphique 5" descr="Avertissement avec un remplissage uni">
              <a:extLst>
                <a:ext uri="{FF2B5EF4-FFF2-40B4-BE49-F238E27FC236}">
                  <a16:creationId xmlns:a16="http://schemas.microsoft.com/office/drawing/2014/main" id="{56239CE0-5011-4D85-AD5C-ECB76C2D7E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692" y="4412865"/>
              <a:ext cx="1288020" cy="1288020"/>
            </a:xfrm>
            <a:prstGeom prst="rect">
              <a:avLst/>
            </a:prstGeom>
          </p:spPr>
        </p:pic>
        <p:sp>
          <p:nvSpPr>
            <p:cNvPr id="16" name="Ellipse 15">
              <a:extLst>
                <a:ext uri="{FF2B5EF4-FFF2-40B4-BE49-F238E27FC236}">
                  <a16:creationId xmlns:a16="http://schemas.microsoft.com/office/drawing/2014/main" id="{BBBE9F2D-AB69-4AD0-8B1E-A1517F28466B}"/>
                </a:ext>
              </a:extLst>
            </p:cNvPr>
            <p:cNvSpPr/>
            <p:nvPr/>
          </p:nvSpPr>
          <p:spPr>
            <a:xfrm>
              <a:off x="1619659" y="4268320"/>
              <a:ext cx="2095500" cy="1997521"/>
            </a:xfrm>
            <a:prstGeom prst="ellipse">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Travailler</a:t>
              </a:r>
            </a:p>
            <a:p>
              <a:pPr algn="ctr"/>
              <a:r>
                <a:rPr lang="fr-FR" sz="2400" dirty="0"/>
                <a:t>en</a:t>
              </a:r>
            </a:p>
            <a:p>
              <a:pPr algn="ctr"/>
              <a:r>
                <a:rPr lang="fr-FR" sz="2400" dirty="0"/>
                <a:t>équipe</a:t>
              </a:r>
            </a:p>
          </p:txBody>
        </p:sp>
      </p:grpSp>
      <p:pic>
        <p:nvPicPr>
          <p:cNvPr id="17" name="Image 16">
            <a:extLst>
              <a:ext uri="{FF2B5EF4-FFF2-40B4-BE49-F238E27FC236}">
                <a16:creationId xmlns:a16="http://schemas.microsoft.com/office/drawing/2014/main" id="{3E329877-F89E-4DEC-A2D9-9B1691DA1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14" name="ZoneTexte 13">
            <a:extLst>
              <a:ext uri="{FF2B5EF4-FFF2-40B4-BE49-F238E27FC236}">
                <a16:creationId xmlns:a16="http://schemas.microsoft.com/office/drawing/2014/main" id="{93213A46-3753-4778-9447-268F5E572145}"/>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12</a:t>
            </a:fld>
            <a:endParaRPr lang="fr-FR" dirty="0"/>
          </a:p>
        </p:txBody>
      </p:sp>
    </p:spTree>
    <p:extLst>
      <p:ext uri="{BB962C8B-B14F-4D97-AF65-F5344CB8AC3E}">
        <p14:creationId xmlns:p14="http://schemas.microsoft.com/office/powerpoint/2010/main" val="11888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0" y="838934"/>
            <a:ext cx="10217847" cy="759011"/>
          </a:xfrm>
        </p:spPr>
        <p:txBody>
          <a:bodyPr/>
          <a:lstStyle/>
          <a:p>
            <a:r>
              <a:rPr lang="fr-FR" dirty="0"/>
              <a:t>La suite</a:t>
            </a:r>
          </a:p>
        </p:txBody>
      </p:sp>
      <p:sp>
        <p:nvSpPr>
          <p:cNvPr id="12" name="Ellipse 11">
            <a:extLst>
              <a:ext uri="{FF2B5EF4-FFF2-40B4-BE49-F238E27FC236}">
                <a16:creationId xmlns:a16="http://schemas.microsoft.com/office/drawing/2014/main" id="{E18DD69A-1FA5-4230-B0F4-50E9B13B399A}"/>
              </a:ext>
            </a:extLst>
          </p:cNvPr>
          <p:cNvSpPr/>
          <p:nvPr/>
        </p:nvSpPr>
        <p:spPr>
          <a:xfrm>
            <a:off x="1094983" y="2532734"/>
            <a:ext cx="2006082" cy="2074589"/>
          </a:xfrm>
          <a:prstGeom prst="ellipse">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4" name="Image 13">
            <a:extLst>
              <a:ext uri="{FF2B5EF4-FFF2-40B4-BE49-F238E27FC236}">
                <a16:creationId xmlns:a16="http://schemas.microsoft.com/office/drawing/2014/main" id="{517DEA36-D098-41B3-9E86-E3CBA4C22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818" y="2957668"/>
            <a:ext cx="1184411" cy="1184411"/>
          </a:xfrm>
          <a:prstGeom prst="rect">
            <a:avLst/>
          </a:prstGeom>
        </p:spPr>
      </p:pic>
      <p:pic>
        <p:nvPicPr>
          <p:cNvPr id="21" name="Image 20">
            <a:extLst>
              <a:ext uri="{FF2B5EF4-FFF2-40B4-BE49-F238E27FC236}">
                <a16:creationId xmlns:a16="http://schemas.microsoft.com/office/drawing/2014/main" id="{2514F0E4-C33A-4D73-974D-5028BEF88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551" y="2235579"/>
            <a:ext cx="2668897" cy="2668897"/>
          </a:xfrm>
          <a:prstGeom prst="rect">
            <a:avLst/>
          </a:prstGeom>
        </p:spPr>
      </p:pic>
      <p:sp>
        <p:nvSpPr>
          <p:cNvPr id="22" name="Ellipse 21">
            <a:extLst>
              <a:ext uri="{FF2B5EF4-FFF2-40B4-BE49-F238E27FC236}">
                <a16:creationId xmlns:a16="http://schemas.microsoft.com/office/drawing/2014/main" id="{8645209A-B459-4F64-9542-DF167D623DED}"/>
              </a:ext>
            </a:extLst>
          </p:cNvPr>
          <p:cNvSpPr/>
          <p:nvPr/>
        </p:nvSpPr>
        <p:spPr>
          <a:xfrm>
            <a:off x="8743129" y="2581949"/>
            <a:ext cx="2006082" cy="2062696"/>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23" name="Image 22">
            <a:extLst>
              <a:ext uri="{FF2B5EF4-FFF2-40B4-BE49-F238E27FC236}">
                <a16:creationId xmlns:a16="http://schemas.microsoft.com/office/drawing/2014/main" id="{A3A4743D-75B6-4C1D-A089-306CA5BC7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2546" y="3379613"/>
            <a:ext cx="1488504" cy="1488504"/>
          </a:xfrm>
          <a:prstGeom prst="rect">
            <a:avLst/>
          </a:prstGeom>
        </p:spPr>
      </p:pic>
      <p:pic>
        <p:nvPicPr>
          <p:cNvPr id="24" name="Image 23">
            <a:extLst>
              <a:ext uri="{FF2B5EF4-FFF2-40B4-BE49-F238E27FC236}">
                <a16:creationId xmlns:a16="http://schemas.microsoft.com/office/drawing/2014/main" id="{4AF71EF3-5CAC-45F1-901B-08E6C2430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7514" y="2362474"/>
            <a:ext cx="1265032" cy="1265032"/>
          </a:xfrm>
          <a:prstGeom prst="rect">
            <a:avLst/>
          </a:prstGeom>
        </p:spPr>
      </p:pic>
      <p:sp>
        <p:nvSpPr>
          <p:cNvPr id="25" name="Espace réservé du texte 1">
            <a:extLst>
              <a:ext uri="{FF2B5EF4-FFF2-40B4-BE49-F238E27FC236}">
                <a16:creationId xmlns:a16="http://schemas.microsoft.com/office/drawing/2014/main" id="{6DB834C7-0A24-4A59-9128-AC0736AD43BB}"/>
              </a:ext>
            </a:extLst>
          </p:cNvPr>
          <p:cNvSpPr txBox="1">
            <a:spLocks/>
          </p:cNvSpPr>
          <p:nvPr/>
        </p:nvSpPr>
        <p:spPr>
          <a:xfrm>
            <a:off x="1047751" y="5032255"/>
            <a:ext cx="2403997" cy="297153"/>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Niveau plus complexe</a:t>
            </a:r>
          </a:p>
        </p:txBody>
      </p:sp>
      <p:sp>
        <p:nvSpPr>
          <p:cNvPr id="27" name="Espace réservé du texte 1">
            <a:extLst>
              <a:ext uri="{FF2B5EF4-FFF2-40B4-BE49-F238E27FC236}">
                <a16:creationId xmlns:a16="http://schemas.microsoft.com/office/drawing/2014/main" id="{BC398577-3B4A-4C37-80C4-9A8A871F35E3}"/>
              </a:ext>
            </a:extLst>
          </p:cNvPr>
          <p:cNvSpPr txBox="1">
            <a:spLocks/>
          </p:cNvSpPr>
          <p:nvPr/>
        </p:nvSpPr>
        <p:spPr>
          <a:xfrm>
            <a:off x="5326693" y="5032255"/>
            <a:ext cx="2403997" cy="297153"/>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Réalité virtuelle</a:t>
            </a:r>
          </a:p>
        </p:txBody>
      </p:sp>
      <p:sp>
        <p:nvSpPr>
          <p:cNvPr id="28" name="Espace réservé du texte 1">
            <a:extLst>
              <a:ext uri="{FF2B5EF4-FFF2-40B4-BE49-F238E27FC236}">
                <a16:creationId xmlns:a16="http://schemas.microsoft.com/office/drawing/2014/main" id="{20026D78-D89F-45F4-B5DC-10F80C6B8DC7}"/>
              </a:ext>
            </a:extLst>
          </p:cNvPr>
          <p:cNvSpPr txBox="1">
            <a:spLocks/>
          </p:cNvSpPr>
          <p:nvPr/>
        </p:nvSpPr>
        <p:spPr>
          <a:xfrm>
            <a:off x="8557514" y="5032256"/>
            <a:ext cx="2761218" cy="500797"/>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3200" dirty="0"/>
              <a:t>Collaboration étudiants agronomes et vétérinaires</a:t>
            </a:r>
          </a:p>
        </p:txBody>
      </p:sp>
      <p:pic>
        <p:nvPicPr>
          <p:cNvPr id="13" name="Image 12">
            <a:extLst>
              <a:ext uri="{FF2B5EF4-FFF2-40B4-BE49-F238E27FC236}">
                <a16:creationId xmlns:a16="http://schemas.microsoft.com/office/drawing/2014/main" id="{F933EEAC-851E-4B01-8E2F-589771FFB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15" name="ZoneTexte 14">
            <a:extLst>
              <a:ext uri="{FF2B5EF4-FFF2-40B4-BE49-F238E27FC236}">
                <a16:creationId xmlns:a16="http://schemas.microsoft.com/office/drawing/2014/main" id="{3BAA253C-5A0B-41E2-8378-0781F3408C21}"/>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13</a:t>
            </a:fld>
            <a:endParaRPr lang="fr-FR" dirty="0"/>
          </a:p>
        </p:txBody>
      </p:sp>
    </p:spTree>
    <p:extLst>
      <p:ext uri="{BB962C8B-B14F-4D97-AF65-F5344CB8AC3E}">
        <p14:creationId xmlns:p14="http://schemas.microsoft.com/office/powerpoint/2010/main" val="295151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3F91B6F-E2E3-4123-AC21-B4E794A13AE7}"/>
              </a:ext>
            </a:extLst>
          </p:cNvPr>
          <p:cNvSpPr>
            <a:spLocks noGrp="1"/>
          </p:cNvSpPr>
          <p:nvPr>
            <p:ph type="body" sz="quarter" idx="12"/>
          </p:nvPr>
        </p:nvSpPr>
        <p:spPr/>
        <p:txBody>
          <a:bodyPr/>
          <a:lstStyle/>
          <a:p>
            <a:endParaRPr lang="fr-FR"/>
          </a:p>
        </p:txBody>
      </p:sp>
      <p:sp>
        <p:nvSpPr>
          <p:cNvPr id="3" name="Espace réservé du texte 2">
            <a:extLst>
              <a:ext uri="{FF2B5EF4-FFF2-40B4-BE49-F238E27FC236}">
                <a16:creationId xmlns:a16="http://schemas.microsoft.com/office/drawing/2014/main" id="{2240E9E9-48EF-4996-9454-C6B32884CC2E}"/>
              </a:ext>
            </a:extLst>
          </p:cNvPr>
          <p:cNvSpPr>
            <a:spLocks noGrp="1"/>
          </p:cNvSpPr>
          <p:nvPr>
            <p:ph type="body" sz="quarter" idx="13"/>
          </p:nvPr>
        </p:nvSpPr>
        <p:spPr/>
        <p:txBody>
          <a:bodyPr/>
          <a:lstStyle/>
          <a:p>
            <a:endParaRPr lang="fr-FR"/>
          </a:p>
        </p:txBody>
      </p:sp>
      <p:sp>
        <p:nvSpPr>
          <p:cNvPr id="5" name="Espace réservé du texte 4">
            <a:extLst>
              <a:ext uri="{FF2B5EF4-FFF2-40B4-BE49-F238E27FC236}">
                <a16:creationId xmlns:a16="http://schemas.microsoft.com/office/drawing/2014/main" id="{CA72EF92-7514-4573-A55B-1A3E8A926FD1}"/>
              </a:ext>
            </a:extLst>
          </p:cNvPr>
          <p:cNvSpPr>
            <a:spLocks noGrp="1"/>
          </p:cNvSpPr>
          <p:nvPr>
            <p:ph type="body" sz="quarter" idx="16"/>
          </p:nvPr>
        </p:nvSpPr>
        <p:spPr>
          <a:xfrm>
            <a:off x="2557551" y="3174910"/>
            <a:ext cx="7245668" cy="1163173"/>
          </a:xfrm>
        </p:spPr>
        <p:txBody>
          <a:bodyPr/>
          <a:lstStyle/>
          <a:p>
            <a:r>
              <a:rPr lang="fr-FR" sz="2800" dirty="0">
                <a:hlinkClick r:id="rId3">
                  <a:extLst>
                    <a:ext uri="{A12FA001-AC4F-418D-AE19-62706E023703}">
                      <ahyp:hlinkClr xmlns:ahyp="http://schemas.microsoft.com/office/drawing/2018/hyperlinkcolor" val="tx"/>
                    </a:ext>
                  </a:extLst>
                </a:hlinkClick>
              </a:rPr>
              <a:t>Sophie.brajon@agrocampus-ouest.fr</a:t>
            </a:r>
            <a:endParaRPr lang="fr-FR" sz="2800" dirty="0"/>
          </a:p>
          <a:p>
            <a:r>
              <a:rPr lang="fr-FR" sz="2800" dirty="0">
                <a:hlinkClick r:id="rId4">
                  <a:extLst>
                    <a:ext uri="{A12FA001-AC4F-418D-AE19-62706E023703}">
                      <ahyp:hlinkClr xmlns:ahyp="http://schemas.microsoft.com/office/drawing/2018/hyperlinkcolor" val="tx"/>
                    </a:ext>
                  </a:extLst>
                </a:hlinkClick>
              </a:rPr>
              <a:t>cap@agrocampus-ouest.fr</a:t>
            </a:r>
            <a:r>
              <a:rPr lang="fr-FR" sz="2800" dirty="0"/>
              <a:t> </a:t>
            </a:r>
          </a:p>
        </p:txBody>
      </p:sp>
      <p:pic>
        <p:nvPicPr>
          <p:cNvPr id="6" name="Image 5">
            <a:extLst>
              <a:ext uri="{FF2B5EF4-FFF2-40B4-BE49-F238E27FC236}">
                <a16:creationId xmlns:a16="http://schemas.microsoft.com/office/drawing/2014/main" id="{DA278495-D488-481E-B693-5053DA85D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7" name="ZoneTexte 6">
            <a:extLst>
              <a:ext uri="{FF2B5EF4-FFF2-40B4-BE49-F238E27FC236}">
                <a16:creationId xmlns:a16="http://schemas.microsoft.com/office/drawing/2014/main" id="{15CCA774-93B9-4669-AE09-45AD3835822E}"/>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14</a:t>
            </a:fld>
            <a:endParaRPr lang="fr-FR" dirty="0"/>
          </a:p>
        </p:txBody>
      </p:sp>
    </p:spTree>
    <p:extLst>
      <p:ext uri="{BB962C8B-B14F-4D97-AF65-F5344CB8AC3E}">
        <p14:creationId xmlns:p14="http://schemas.microsoft.com/office/powerpoint/2010/main" val="77322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6D7F35A-6DBF-4902-8DCC-39DD9D7D4239}"/>
              </a:ext>
            </a:extLst>
          </p:cNvPr>
          <p:cNvPicPr>
            <a:picLocks noChangeAspect="1"/>
          </p:cNvPicPr>
          <p:nvPr/>
        </p:nvPicPr>
        <p:blipFill>
          <a:blip r:embed="rId3"/>
          <a:stretch>
            <a:fillRect/>
          </a:stretch>
        </p:blipFill>
        <p:spPr>
          <a:xfrm>
            <a:off x="158619" y="156580"/>
            <a:ext cx="11877871" cy="6544840"/>
          </a:xfrm>
          <a:prstGeom prst="rect">
            <a:avLst/>
          </a:prstGeom>
        </p:spPr>
      </p:pic>
      <p:sp>
        <p:nvSpPr>
          <p:cNvPr id="3" name="ZoneTexte 2">
            <a:extLst>
              <a:ext uri="{FF2B5EF4-FFF2-40B4-BE49-F238E27FC236}">
                <a16:creationId xmlns:a16="http://schemas.microsoft.com/office/drawing/2014/main" id="{4D46A319-F656-40A9-A895-E5C77183CC80}"/>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2</a:t>
            </a:fld>
            <a:endParaRPr lang="fr-FR" dirty="0"/>
          </a:p>
        </p:txBody>
      </p:sp>
      <p:sp>
        <p:nvSpPr>
          <p:cNvPr id="4" name="Rectangle 3">
            <a:extLst>
              <a:ext uri="{FF2B5EF4-FFF2-40B4-BE49-F238E27FC236}">
                <a16:creationId xmlns:a16="http://schemas.microsoft.com/office/drawing/2014/main" id="{300A48F3-19AC-45C5-BA27-A6820A082017}"/>
              </a:ext>
            </a:extLst>
          </p:cNvPr>
          <p:cNvSpPr/>
          <p:nvPr/>
        </p:nvSpPr>
        <p:spPr>
          <a:xfrm>
            <a:off x="10983074" y="6215865"/>
            <a:ext cx="287677"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1784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B4BE11-2A9A-41DE-A61E-7B04C007DF16}"/>
              </a:ext>
            </a:extLst>
          </p:cNvPr>
          <p:cNvSpPr>
            <a:spLocks noGrp="1"/>
          </p:cNvSpPr>
          <p:nvPr>
            <p:ph type="body" sz="quarter" idx="10"/>
          </p:nvPr>
        </p:nvSpPr>
        <p:spPr>
          <a:xfrm>
            <a:off x="344806" y="2356166"/>
            <a:ext cx="6394198" cy="2913118"/>
          </a:xfrm>
        </p:spPr>
        <p:txBody>
          <a:bodyPr>
            <a:normAutofit/>
          </a:bodyPr>
          <a:lstStyle/>
          <a:p>
            <a:pPr marL="457200" indent="-457200">
              <a:buFont typeface="Arial" panose="020B0604020202020204" pitchFamily="34" charset="0"/>
              <a:buChar char="•"/>
            </a:pPr>
            <a:r>
              <a:rPr lang="fr-FR" sz="2400" dirty="0"/>
              <a:t>190 étudiants en 1e année d’ingénieur en agronomie (L3)</a:t>
            </a:r>
          </a:p>
          <a:p>
            <a:pPr marL="457200" indent="-457200">
              <a:buFont typeface="Arial" panose="020B0604020202020204" pitchFamily="34" charset="0"/>
              <a:buChar char="•"/>
            </a:pPr>
            <a:endParaRPr lang="fr-FR" sz="2400" dirty="0"/>
          </a:p>
          <a:p>
            <a:pPr marL="457200" indent="-457200">
              <a:buFont typeface="Arial" panose="020B0604020202020204" pitchFamily="34" charset="0"/>
              <a:buChar char="•"/>
            </a:pPr>
            <a:r>
              <a:rPr lang="fr-FR" sz="2400" dirty="0"/>
              <a:t>UE en gestion de la santé en élevage</a:t>
            </a:r>
          </a:p>
          <a:p>
            <a:pPr marL="457200" indent="-457200">
              <a:buFont typeface="Arial" panose="020B0604020202020204" pitchFamily="34" charset="0"/>
              <a:buChar char="•"/>
            </a:pPr>
            <a:endParaRPr lang="fr-FR" sz="2400" dirty="0"/>
          </a:p>
          <a:p>
            <a:pPr marL="457200" indent="-457200">
              <a:buFont typeface="Arial" panose="020B0604020202020204" pitchFamily="34" charset="0"/>
              <a:buChar char="•"/>
            </a:pPr>
            <a:r>
              <a:rPr lang="fr-FR" sz="2400" dirty="0"/>
              <a:t>Projet en élevage porcin</a:t>
            </a:r>
          </a:p>
        </p:txBody>
      </p:sp>
      <p:sp>
        <p:nvSpPr>
          <p:cNvPr id="3" name="Espace réservé du texte 2">
            <a:extLst>
              <a:ext uri="{FF2B5EF4-FFF2-40B4-BE49-F238E27FC236}">
                <a16:creationId xmlns:a16="http://schemas.microsoft.com/office/drawing/2014/main" id="{18C3DD10-8923-4649-9967-1CB322B29975}"/>
              </a:ext>
            </a:extLst>
          </p:cNvPr>
          <p:cNvSpPr>
            <a:spLocks noGrp="1"/>
          </p:cNvSpPr>
          <p:nvPr>
            <p:ph type="body" sz="quarter" idx="12"/>
          </p:nvPr>
        </p:nvSpPr>
        <p:spPr>
          <a:xfrm>
            <a:off x="0" y="870379"/>
            <a:ext cx="3754438" cy="759011"/>
          </a:xfrm>
        </p:spPr>
        <p:txBody>
          <a:bodyPr/>
          <a:lstStyle/>
          <a:p>
            <a:r>
              <a:rPr lang="fr-FR" dirty="0"/>
              <a:t>Le public</a:t>
            </a:r>
          </a:p>
        </p:txBody>
      </p:sp>
      <p:pic>
        <p:nvPicPr>
          <p:cNvPr id="5" name="Image 4">
            <a:extLst>
              <a:ext uri="{FF2B5EF4-FFF2-40B4-BE49-F238E27FC236}">
                <a16:creationId xmlns:a16="http://schemas.microsoft.com/office/drawing/2014/main" id="{EE206F10-D3FE-4540-8D0F-590EA6D4B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160" y="2077396"/>
            <a:ext cx="5178876" cy="3191888"/>
          </a:xfrm>
          <a:prstGeom prst="rect">
            <a:avLst/>
          </a:prstGeom>
        </p:spPr>
      </p:pic>
      <p:pic>
        <p:nvPicPr>
          <p:cNvPr id="6" name="Image 5">
            <a:extLst>
              <a:ext uri="{FF2B5EF4-FFF2-40B4-BE49-F238E27FC236}">
                <a16:creationId xmlns:a16="http://schemas.microsoft.com/office/drawing/2014/main" id="{F8972472-19D1-4448-BAAB-0A57E48B0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7" name="ZoneTexte 6">
            <a:extLst>
              <a:ext uri="{FF2B5EF4-FFF2-40B4-BE49-F238E27FC236}">
                <a16:creationId xmlns:a16="http://schemas.microsoft.com/office/drawing/2014/main" id="{BF5FEC19-3AEE-4FE8-8098-795A0D04B61D}"/>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3</a:t>
            </a:fld>
            <a:endParaRPr lang="fr-FR" dirty="0"/>
          </a:p>
        </p:txBody>
      </p:sp>
    </p:spTree>
    <p:extLst>
      <p:ext uri="{BB962C8B-B14F-4D97-AF65-F5344CB8AC3E}">
        <p14:creationId xmlns:p14="http://schemas.microsoft.com/office/powerpoint/2010/main" val="206976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158E9-EE97-E454-2258-EA21F4D76A95}"/>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ADE61835-AE98-894A-99BF-8AFE8E35E3DC}"/>
              </a:ext>
            </a:extLst>
          </p:cNvPr>
          <p:cNvSpPr>
            <a:spLocks noGrp="1"/>
          </p:cNvSpPr>
          <p:nvPr>
            <p:ph type="body" sz="quarter" idx="10"/>
          </p:nvPr>
        </p:nvSpPr>
        <p:spPr/>
        <p:txBody>
          <a:bodyPr/>
          <a:lstStyle/>
          <a:p>
            <a:pPr algn="ctr"/>
            <a:r>
              <a:rPr lang="fr-FR" dirty="0"/>
              <a:t>Institut Agro Rennes-Angers</a:t>
            </a:r>
          </a:p>
        </p:txBody>
      </p:sp>
      <p:sp>
        <p:nvSpPr>
          <p:cNvPr id="4" name="Espace réservé du texte 3">
            <a:extLst>
              <a:ext uri="{FF2B5EF4-FFF2-40B4-BE49-F238E27FC236}">
                <a16:creationId xmlns:a16="http://schemas.microsoft.com/office/drawing/2014/main" id="{3FCBC28F-7389-0C13-01AE-FFCC1601B8AC}"/>
              </a:ext>
            </a:extLst>
          </p:cNvPr>
          <p:cNvSpPr>
            <a:spLocks noGrp="1"/>
          </p:cNvSpPr>
          <p:nvPr>
            <p:ph type="body" sz="quarter" idx="12"/>
          </p:nvPr>
        </p:nvSpPr>
        <p:spPr>
          <a:xfrm>
            <a:off x="4347673" y="4218565"/>
            <a:ext cx="3689131" cy="1098400"/>
          </a:xfrm>
        </p:spPr>
        <p:txBody>
          <a:bodyPr>
            <a:normAutofit/>
          </a:bodyPr>
          <a:lstStyle/>
          <a:p>
            <a:r>
              <a:rPr lang="fr-FR" dirty="0"/>
              <a:t>Estelle Jacquemin</a:t>
            </a:r>
            <a:endParaRPr lang="fr-FR" sz="3200" dirty="0"/>
          </a:p>
        </p:txBody>
      </p:sp>
      <p:sp>
        <p:nvSpPr>
          <p:cNvPr id="5" name="Espace réservé du texte 4">
            <a:extLst>
              <a:ext uri="{FF2B5EF4-FFF2-40B4-BE49-F238E27FC236}">
                <a16:creationId xmlns:a16="http://schemas.microsoft.com/office/drawing/2014/main" id="{875B6529-66C7-CF0E-5659-AF1C3D7B69C0}"/>
              </a:ext>
            </a:extLst>
          </p:cNvPr>
          <p:cNvSpPr>
            <a:spLocks noGrp="1"/>
          </p:cNvSpPr>
          <p:nvPr>
            <p:ph type="body" sz="quarter" idx="13"/>
          </p:nvPr>
        </p:nvSpPr>
        <p:spPr>
          <a:xfrm>
            <a:off x="8559389" y="4218564"/>
            <a:ext cx="3059797" cy="1098401"/>
          </a:xfrm>
        </p:spPr>
        <p:txBody>
          <a:bodyPr>
            <a:normAutofit/>
          </a:bodyPr>
          <a:lstStyle/>
          <a:p>
            <a:r>
              <a:rPr lang="fr-FR" dirty="0"/>
              <a:t>Théo Chevance</a:t>
            </a:r>
          </a:p>
        </p:txBody>
      </p:sp>
      <p:sp>
        <p:nvSpPr>
          <p:cNvPr id="6" name="Espace réservé du texte 5">
            <a:extLst>
              <a:ext uri="{FF2B5EF4-FFF2-40B4-BE49-F238E27FC236}">
                <a16:creationId xmlns:a16="http://schemas.microsoft.com/office/drawing/2014/main" id="{B52E8BC1-63B0-1A98-A5B9-870B7B4480E9}"/>
              </a:ext>
            </a:extLst>
          </p:cNvPr>
          <p:cNvSpPr>
            <a:spLocks noGrp="1"/>
          </p:cNvSpPr>
          <p:nvPr>
            <p:ph type="body" sz="quarter" idx="14"/>
          </p:nvPr>
        </p:nvSpPr>
        <p:spPr>
          <a:xfrm>
            <a:off x="504497" y="4218564"/>
            <a:ext cx="3452648" cy="1098400"/>
          </a:xfrm>
        </p:spPr>
        <p:txBody>
          <a:bodyPr>
            <a:normAutofit/>
          </a:bodyPr>
          <a:lstStyle/>
          <a:p>
            <a:r>
              <a:rPr lang="fr-FR" dirty="0"/>
              <a:t>Sophie</a:t>
            </a:r>
            <a:r>
              <a:rPr lang="fr-FR" sz="3200" dirty="0"/>
              <a:t> </a:t>
            </a:r>
            <a:r>
              <a:rPr lang="fr-FR" dirty="0" err="1"/>
              <a:t>Brajon</a:t>
            </a:r>
            <a:endParaRPr lang="fr-FR" sz="3200" dirty="0"/>
          </a:p>
        </p:txBody>
      </p:sp>
      <p:pic>
        <p:nvPicPr>
          <p:cNvPr id="14" name="Image 13">
            <a:extLst>
              <a:ext uri="{FF2B5EF4-FFF2-40B4-BE49-F238E27FC236}">
                <a16:creationId xmlns:a16="http://schemas.microsoft.com/office/drawing/2014/main" id="{5F72E2A5-8E04-44BE-BF0A-72C6EF8864E7}"/>
              </a:ext>
            </a:extLst>
          </p:cNvPr>
          <p:cNvPicPr>
            <a:picLocks noChangeAspect="1"/>
          </p:cNvPicPr>
          <p:nvPr/>
        </p:nvPicPr>
        <p:blipFill rotWithShape="1">
          <a:blip r:embed="rId3">
            <a:extLst>
              <a:ext uri="{28A0092B-C50C-407E-A947-70E740481C1C}">
                <a14:useLocalDpi xmlns:a14="http://schemas.microsoft.com/office/drawing/2010/main" val="0"/>
              </a:ext>
            </a:extLst>
          </a:blip>
          <a:srcRect l="18168" r="14461"/>
          <a:stretch/>
        </p:blipFill>
        <p:spPr>
          <a:xfrm flipH="1">
            <a:off x="5040329" y="2098103"/>
            <a:ext cx="2127050" cy="2120462"/>
          </a:xfrm>
          <a:prstGeom prst="ellipse">
            <a:avLst/>
          </a:prstGeom>
        </p:spPr>
      </p:pic>
      <p:pic>
        <p:nvPicPr>
          <p:cNvPr id="16" name="Image 15">
            <a:extLst>
              <a:ext uri="{FF2B5EF4-FFF2-40B4-BE49-F238E27FC236}">
                <a16:creationId xmlns:a16="http://schemas.microsoft.com/office/drawing/2014/main" id="{8CA37A72-6AF6-48EF-AA37-9223C587B985}"/>
              </a:ext>
            </a:extLst>
          </p:cNvPr>
          <p:cNvPicPr>
            <a:picLocks noChangeAspect="1"/>
          </p:cNvPicPr>
          <p:nvPr/>
        </p:nvPicPr>
        <p:blipFill rotWithShape="1">
          <a:blip r:embed="rId4">
            <a:extLst>
              <a:ext uri="{28A0092B-C50C-407E-A947-70E740481C1C}">
                <a14:useLocalDpi xmlns:a14="http://schemas.microsoft.com/office/drawing/2010/main" val="0"/>
              </a:ext>
            </a:extLst>
          </a:blip>
          <a:srcRect l="16284" r="29923"/>
          <a:stretch/>
        </p:blipFill>
        <p:spPr>
          <a:xfrm>
            <a:off x="1158720" y="2098103"/>
            <a:ext cx="2127050" cy="2120461"/>
          </a:xfrm>
          <a:prstGeom prst="flowChartConnector">
            <a:avLst/>
          </a:prstGeom>
        </p:spPr>
      </p:pic>
      <p:sp>
        <p:nvSpPr>
          <p:cNvPr id="17" name="Espace réservé du texte 2">
            <a:extLst>
              <a:ext uri="{FF2B5EF4-FFF2-40B4-BE49-F238E27FC236}">
                <a16:creationId xmlns:a16="http://schemas.microsoft.com/office/drawing/2014/main" id="{AD00CC94-94C1-4549-BA8E-0619711AFB53}"/>
              </a:ext>
            </a:extLst>
          </p:cNvPr>
          <p:cNvSpPr txBox="1">
            <a:spLocks/>
          </p:cNvSpPr>
          <p:nvPr/>
        </p:nvSpPr>
        <p:spPr>
          <a:xfrm>
            <a:off x="197874" y="4767764"/>
            <a:ext cx="3759271" cy="54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effectLst/>
              </a:rPr>
              <a:t>Enseignante-chercheuse en sciences et productions animales</a:t>
            </a:r>
            <a:endParaRPr lang="fr-FR" sz="1600" dirty="0">
              <a:solidFill>
                <a:schemeClr val="bg1"/>
              </a:solidFill>
            </a:endParaRPr>
          </a:p>
        </p:txBody>
      </p:sp>
      <p:sp>
        <p:nvSpPr>
          <p:cNvPr id="18" name="Espace réservé du texte 2">
            <a:extLst>
              <a:ext uri="{FF2B5EF4-FFF2-40B4-BE49-F238E27FC236}">
                <a16:creationId xmlns:a16="http://schemas.microsoft.com/office/drawing/2014/main" id="{C91DBC44-1380-42C9-9A91-E19B69F893CB}"/>
              </a:ext>
            </a:extLst>
          </p:cNvPr>
          <p:cNvSpPr txBox="1">
            <a:spLocks/>
          </p:cNvSpPr>
          <p:nvPr/>
        </p:nvSpPr>
        <p:spPr>
          <a:xfrm>
            <a:off x="4277533" y="4774376"/>
            <a:ext cx="3759271" cy="54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effectLst/>
              </a:rPr>
              <a:t>Ingénieure techno-pédagogique</a:t>
            </a:r>
            <a:endParaRPr lang="fr-FR" sz="1600" dirty="0">
              <a:solidFill>
                <a:schemeClr val="bg1"/>
              </a:solidFill>
            </a:endParaRPr>
          </a:p>
        </p:txBody>
      </p:sp>
      <p:sp>
        <p:nvSpPr>
          <p:cNvPr id="19" name="Espace réservé du texte 2">
            <a:extLst>
              <a:ext uri="{FF2B5EF4-FFF2-40B4-BE49-F238E27FC236}">
                <a16:creationId xmlns:a16="http://schemas.microsoft.com/office/drawing/2014/main" id="{2B6B920D-1612-4B6D-A407-F64F6768C86B}"/>
              </a:ext>
            </a:extLst>
          </p:cNvPr>
          <p:cNvSpPr txBox="1">
            <a:spLocks/>
          </p:cNvSpPr>
          <p:nvPr/>
        </p:nvSpPr>
        <p:spPr>
          <a:xfrm>
            <a:off x="8234855" y="4774376"/>
            <a:ext cx="3759271" cy="54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chemeClr val="bg1"/>
                </a:solidFill>
                <a:effectLst/>
              </a:rPr>
              <a:t>Ingénieur audiovisuel et multimédia</a:t>
            </a:r>
            <a:endParaRPr lang="fr-FR" sz="1600" dirty="0">
              <a:solidFill>
                <a:schemeClr val="bg1"/>
              </a:solidFill>
            </a:endParaRPr>
          </a:p>
        </p:txBody>
      </p:sp>
      <p:pic>
        <p:nvPicPr>
          <p:cNvPr id="13" name="Image 12">
            <a:extLst>
              <a:ext uri="{FF2B5EF4-FFF2-40B4-BE49-F238E27FC236}">
                <a16:creationId xmlns:a16="http://schemas.microsoft.com/office/drawing/2014/main" id="{B53DA66F-F42F-427F-A74B-AAE2616C6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pic>
        <p:nvPicPr>
          <p:cNvPr id="8" name="Image 7">
            <a:extLst>
              <a:ext uri="{FF2B5EF4-FFF2-40B4-BE49-F238E27FC236}">
                <a16:creationId xmlns:a16="http://schemas.microsoft.com/office/drawing/2014/main" id="{A13C14C0-676E-4F25-8A1D-0E6F7116DD44}"/>
              </a:ext>
            </a:extLst>
          </p:cNvPr>
          <p:cNvPicPr>
            <a:picLocks noChangeAspect="1"/>
          </p:cNvPicPr>
          <p:nvPr/>
        </p:nvPicPr>
        <p:blipFill rotWithShape="1">
          <a:blip r:embed="rId6">
            <a:extLst>
              <a:ext uri="{28A0092B-C50C-407E-A947-70E740481C1C}">
                <a14:useLocalDpi xmlns:a14="http://schemas.microsoft.com/office/drawing/2010/main" val="0"/>
              </a:ext>
            </a:extLst>
          </a:blip>
          <a:srcRect l="10142" t="8220" r="8417" b="12567"/>
          <a:stretch/>
        </p:blipFill>
        <p:spPr>
          <a:xfrm>
            <a:off x="8906230" y="2075771"/>
            <a:ext cx="2127050" cy="2142793"/>
          </a:xfrm>
          <a:prstGeom prst="flowChartConnector">
            <a:avLst/>
          </a:prstGeom>
        </p:spPr>
      </p:pic>
      <p:sp>
        <p:nvSpPr>
          <p:cNvPr id="15" name="ZoneTexte 14">
            <a:extLst>
              <a:ext uri="{FF2B5EF4-FFF2-40B4-BE49-F238E27FC236}">
                <a16:creationId xmlns:a16="http://schemas.microsoft.com/office/drawing/2014/main" id="{F5F5258F-F9CE-43DA-A47E-3FF89C10B0AE}"/>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4</a:t>
            </a:fld>
            <a:endParaRPr lang="fr-FR" dirty="0"/>
          </a:p>
        </p:txBody>
      </p:sp>
    </p:spTree>
    <p:extLst>
      <p:ext uri="{BB962C8B-B14F-4D97-AF65-F5344CB8AC3E}">
        <p14:creationId xmlns:p14="http://schemas.microsoft.com/office/powerpoint/2010/main" val="155429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8C63BEB-9613-2C78-D066-77DC389AA58B}"/>
              </a:ext>
            </a:extLst>
          </p:cNvPr>
          <p:cNvSpPr>
            <a:spLocks noGrp="1"/>
          </p:cNvSpPr>
          <p:nvPr>
            <p:ph type="body" sz="quarter" idx="12"/>
          </p:nvPr>
        </p:nvSpPr>
        <p:spPr>
          <a:xfrm>
            <a:off x="131470" y="947018"/>
            <a:ext cx="5378219" cy="759011"/>
          </a:xfrm>
        </p:spPr>
        <p:txBody>
          <a:bodyPr/>
          <a:lstStyle/>
          <a:p>
            <a:r>
              <a:rPr lang="fr-FR" dirty="0"/>
              <a:t>Le projet en images</a:t>
            </a:r>
          </a:p>
        </p:txBody>
      </p:sp>
      <p:sp>
        <p:nvSpPr>
          <p:cNvPr id="6" name="Triangle isocèle 5">
            <a:extLst>
              <a:ext uri="{FF2B5EF4-FFF2-40B4-BE49-F238E27FC236}">
                <a16:creationId xmlns:a16="http://schemas.microsoft.com/office/drawing/2014/main" id="{7B1A7C82-8CE2-43A9-A3F6-F7FA696B6E0C}"/>
              </a:ext>
            </a:extLst>
          </p:cNvPr>
          <p:cNvSpPr/>
          <p:nvPr/>
        </p:nvSpPr>
        <p:spPr bwMode="auto">
          <a:xfrm rot="10094010">
            <a:off x="3481911" y="2870744"/>
            <a:ext cx="3741347" cy="2941593"/>
          </a:xfrm>
          <a:prstGeom prst="triangle">
            <a:avLst/>
          </a:prstGeom>
          <a:solidFill>
            <a:srgbClr val="F2F09C"/>
          </a:solid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DD8167E2-6330-48BE-8505-9FAD82C9B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61512" y="1888173"/>
            <a:ext cx="2453367" cy="2453367"/>
          </a:xfrm>
          <a:prstGeom prst="rect">
            <a:avLst/>
          </a:prstGeom>
        </p:spPr>
      </p:pic>
      <p:pic>
        <p:nvPicPr>
          <p:cNvPr id="7" name="Image 6">
            <a:extLst>
              <a:ext uri="{FF2B5EF4-FFF2-40B4-BE49-F238E27FC236}">
                <a16:creationId xmlns:a16="http://schemas.microsoft.com/office/drawing/2014/main" id="{0DB8D3F5-AB8B-47E7-86FD-1B5E0E84B9C8}"/>
              </a:ext>
            </a:extLst>
          </p:cNvPr>
          <p:cNvPicPr>
            <a:picLocks noChangeAspect="1"/>
          </p:cNvPicPr>
          <p:nvPr/>
        </p:nvPicPr>
        <p:blipFill>
          <a:blip r:embed="rId4">
            <a:extLst>
              <a:ext uri="{28A0092B-C50C-407E-A947-70E740481C1C}">
                <a14:useLocalDpi xmlns:a14="http://schemas.microsoft.com/office/drawing/2010/main" val="0"/>
              </a:ext>
            </a:extLst>
          </a:blip>
          <a:srcRect l="8265" r="8265"/>
          <a:stretch/>
        </p:blipFill>
        <p:spPr bwMode="auto">
          <a:xfrm>
            <a:off x="5269497" y="2341755"/>
            <a:ext cx="5110358" cy="34114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contrasting" dir="t"/>
          </a:scene3d>
          <a:sp3d contourW="6350" prstMaterial="matte">
            <a:bevelT w="101600" h="101600" prst="cross"/>
            <a:contourClr>
              <a:srgbClr val="969696"/>
            </a:contourClr>
          </a:sp3d>
        </p:spPr>
      </p:pic>
      <p:pic>
        <p:nvPicPr>
          <p:cNvPr id="8" name="Image 7">
            <a:extLst>
              <a:ext uri="{FF2B5EF4-FFF2-40B4-BE49-F238E27FC236}">
                <a16:creationId xmlns:a16="http://schemas.microsoft.com/office/drawing/2014/main" id="{0318306E-A1FF-4BFD-8D8F-D2D777D7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9" name="ZoneTexte 8">
            <a:extLst>
              <a:ext uri="{FF2B5EF4-FFF2-40B4-BE49-F238E27FC236}">
                <a16:creationId xmlns:a16="http://schemas.microsoft.com/office/drawing/2014/main" id="{DBCAA791-0E73-410A-8B13-F208E9AD1578}"/>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5</a:t>
            </a:fld>
            <a:endParaRPr lang="fr-FR" dirty="0"/>
          </a:p>
        </p:txBody>
      </p:sp>
    </p:spTree>
    <p:extLst>
      <p:ext uri="{BB962C8B-B14F-4D97-AF65-F5344CB8AC3E}">
        <p14:creationId xmlns:p14="http://schemas.microsoft.com/office/powerpoint/2010/main" val="367437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0" y="842223"/>
            <a:ext cx="3754438" cy="759011"/>
          </a:xfrm>
        </p:spPr>
        <p:txBody>
          <a:bodyPr/>
          <a:lstStyle/>
          <a:p>
            <a:r>
              <a:rPr lang="fr-FR" dirty="0"/>
              <a:t>Contexte</a:t>
            </a:r>
          </a:p>
        </p:txBody>
      </p:sp>
      <p:grpSp>
        <p:nvGrpSpPr>
          <p:cNvPr id="2" name="Groupe 1">
            <a:extLst>
              <a:ext uri="{FF2B5EF4-FFF2-40B4-BE49-F238E27FC236}">
                <a16:creationId xmlns:a16="http://schemas.microsoft.com/office/drawing/2014/main" id="{D32F2687-C7D8-4C85-9964-AB34D767EB51}"/>
              </a:ext>
            </a:extLst>
          </p:cNvPr>
          <p:cNvGrpSpPr/>
          <p:nvPr/>
        </p:nvGrpSpPr>
        <p:grpSpPr>
          <a:xfrm>
            <a:off x="315510" y="1470512"/>
            <a:ext cx="9880676" cy="2156816"/>
            <a:chOff x="315510" y="1621934"/>
            <a:chExt cx="8868532" cy="2005394"/>
          </a:xfrm>
        </p:grpSpPr>
        <p:pic>
          <p:nvPicPr>
            <p:cNvPr id="8" name="Graphique 7" descr="Mille avec un remplissage uni">
              <a:extLst>
                <a:ext uri="{FF2B5EF4-FFF2-40B4-BE49-F238E27FC236}">
                  <a16:creationId xmlns:a16="http://schemas.microsoft.com/office/drawing/2014/main" id="{A0F8840C-6301-49E0-9D7F-6D7184B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10" y="1725418"/>
              <a:ext cx="1901910" cy="1901910"/>
            </a:xfrm>
            <a:prstGeom prst="rect">
              <a:avLst/>
            </a:prstGeom>
          </p:spPr>
        </p:pic>
        <p:sp>
          <p:nvSpPr>
            <p:cNvPr id="9" name="Ellipse 8">
              <a:extLst>
                <a:ext uri="{FF2B5EF4-FFF2-40B4-BE49-F238E27FC236}">
                  <a16:creationId xmlns:a16="http://schemas.microsoft.com/office/drawing/2014/main" id="{6DE45870-F20B-4590-B0A4-2F4B33752BC1}"/>
                </a:ext>
              </a:extLst>
            </p:cNvPr>
            <p:cNvSpPr/>
            <p:nvPr/>
          </p:nvSpPr>
          <p:spPr>
            <a:xfrm>
              <a:off x="4089918" y="1638560"/>
              <a:ext cx="2006082" cy="1867620"/>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Nouvelle discipline</a:t>
              </a:r>
            </a:p>
          </p:txBody>
        </p:sp>
        <p:sp>
          <p:nvSpPr>
            <p:cNvPr id="12" name="Ellipse 11">
              <a:extLst>
                <a:ext uri="{FF2B5EF4-FFF2-40B4-BE49-F238E27FC236}">
                  <a16:creationId xmlns:a16="http://schemas.microsoft.com/office/drawing/2014/main" id="{4148CB28-A45E-4499-8D70-09C7BD8EE5FD}"/>
                </a:ext>
              </a:extLst>
            </p:cNvPr>
            <p:cNvSpPr/>
            <p:nvPr/>
          </p:nvSpPr>
          <p:spPr>
            <a:xfrm>
              <a:off x="7177960" y="1621934"/>
              <a:ext cx="2006082" cy="1884246"/>
            </a:xfrm>
            <a:prstGeom prst="ellipse">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300" dirty="0"/>
                <a:t>Démarche</a:t>
              </a:r>
            </a:p>
            <a:p>
              <a:pPr algn="ctr"/>
              <a:r>
                <a:rPr lang="fr-FR" sz="2300" dirty="0"/>
                <a:t>Diagnostic </a:t>
              </a:r>
            </a:p>
          </p:txBody>
        </p:sp>
      </p:grpSp>
      <p:grpSp>
        <p:nvGrpSpPr>
          <p:cNvPr id="3" name="Groupe 2">
            <a:extLst>
              <a:ext uri="{FF2B5EF4-FFF2-40B4-BE49-F238E27FC236}">
                <a16:creationId xmlns:a16="http://schemas.microsoft.com/office/drawing/2014/main" id="{BAE44E85-9FFB-427D-9140-70B63A787DE9}"/>
              </a:ext>
            </a:extLst>
          </p:cNvPr>
          <p:cNvGrpSpPr/>
          <p:nvPr/>
        </p:nvGrpSpPr>
        <p:grpSpPr>
          <a:xfrm>
            <a:off x="320734" y="3818757"/>
            <a:ext cx="11491310" cy="2197020"/>
            <a:chOff x="320734" y="3818757"/>
            <a:chExt cx="10305436" cy="1908827"/>
          </a:xfrm>
        </p:grpSpPr>
        <p:pic>
          <p:nvPicPr>
            <p:cNvPr id="10" name="Graphique 9" descr="Bras musclé avec un remplissage uni">
              <a:extLst>
                <a:ext uri="{FF2B5EF4-FFF2-40B4-BE49-F238E27FC236}">
                  <a16:creationId xmlns:a16="http://schemas.microsoft.com/office/drawing/2014/main" id="{4444BE6D-760D-418A-A63F-F8F767C61A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734" y="3890939"/>
              <a:ext cx="1641181" cy="1641181"/>
            </a:xfrm>
            <a:prstGeom prst="rect">
              <a:avLst/>
            </a:prstGeom>
          </p:spPr>
        </p:pic>
        <p:sp>
          <p:nvSpPr>
            <p:cNvPr id="13" name="Ellipse 12">
              <a:extLst>
                <a:ext uri="{FF2B5EF4-FFF2-40B4-BE49-F238E27FC236}">
                  <a16:creationId xmlns:a16="http://schemas.microsoft.com/office/drawing/2014/main" id="{0505308A-AF08-4022-8586-A39E1B6F635C}"/>
                </a:ext>
              </a:extLst>
            </p:cNvPr>
            <p:cNvSpPr/>
            <p:nvPr/>
          </p:nvSpPr>
          <p:spPr>
            <a:xfrm>
              <a:off x="2751397" y="3848308"/>
              <a:ext cx="2006082" cy="1873897"/>
            </a:xfrm>
            <a:prstGeom prst="ellipse">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Grands groupes</a:t>
              </a:r>
            </a:p>
          </p:txBody>
        </p:sp>
        <p:sp>
          <p:nvSpPr>
            <p:cNvPr id="14" name="Ellipse 13">
              <a:extLst>
                <a:ext uri="{FF2B5EF4-FFF2-40B4-BE49-F238E27FC236}">
                  <a16:creationId xmlns:a16="http://schemas.microsoft.com/office/drawing/2014/main" id="{68D7D1A0-2FFF-4844-9EA2-9B514FA5C1A7}"/>
                </a:ext>
              </a:extLst>
            </p:cNvPr>
            <p:cNvSpPr/>
            <p:nvPr/>
          </p:nvSpPr>
          <p:spPr>
            <a:xfrm>
              <a:off x="5784500" y="3848308"/>
              <a:ext cx="2006082" cy="1873897"/>
            </a:xfrm>
            <a:prstGeom prst="ellipse">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t>Non spécialisés élevage</a:t>
              </a:r>
            </a:p>
          </p:txBody>
        </p:sp>
        <p:sp>
          <p:nvSpPr>
            <p:cNvPr id="15" name="Ellipse 14">
              <a:extLst>
                <a:ext uri="{FF2B5EF4-FFF2-40B4-BE49-F238E27FC236}">
                  <a16:creationId xmlns:a16="http://schemas.microsoft.com/office/drawing/2014/main" id="{908B131F-9D6C-4150-84C4-358C7747A659}"/>
                </a:ext>
              </a:extLst>
            </p:cNvPr>
            <p:cNvSpPr/>
            <p:nvPr/>
          </p:nvSpPr>
          <p:spPr>
            <a:xfrm>
              <a:off x="8620088" y="3818757"/>
              <a:ext cx="2006082" cy="1908827"/>
            </a:xfrm>
            <a:prstGeom prst="ellipse">
              <a:avLst/>
            </a:prstGeom>
            <a:solidFill>
              <a:schemeClr val="accent5">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Ludique</a:t>
              </a:r>
            </a:p>
            <a:p>
              <a:pPr algn="ctr"/>
              <a:r>
                <a:rPr lang="fr-FR" sz="2400" dirty="0"/>
                <a:t>+</a:t>
              </a:r>
            </a:p>
            <a:p>
              <a:pPr algn="ctr"/>
              <a:r>
                <a:rPr lang="fr-FR" sz="2400" dirty="0"/>
                <a:t>immersif</a:t>
              </a:r>
            </a:p>
          </p:txBody>
        </p:sp>
      </p:grpSp>
      <p:pic>
        <p:nvPicPr>
          <p:cNvPr id="16" name="Image 15">
            <a:extLst>
              <a:ext uri="{FF2B5EF4-FFF2-40B4-BE49-F238E27FC236}">
                <a16:creationId xmlns:a16="http://schemas.microsoft.com/office/drawing/2014/main" id="{91E3D6DC-B3F2-443F-ADDA-D5D8CBA563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17" name="ZoneTexte 16">
            <a:extLst>
              <a:ext uri="{FF2B5EF4-FFF2-40B4-BE49-F238E27FC236}">
                <a16:creationId xmlns:a16="http://schemas.microsoft.com/office/drawing/2014/main" id="{2FB7A7E7-CA7B-4979-B926-651BB64EA978}"/>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6</a:t>
            </a:fld>
            <a:endParaRPr lang="fr-FR" dirty="0"/>
          </a:p>
        </p:txBody>
      </p:sp>
    </p:spTree>
    <p:extLst>
      <p:ext uri="{BB962C8B-B14F-4D97-AF65-F5344CB8AC3E}">
        <p14:creationId xmlns:p14="http://schemas.microsoft.com/office/powerpoint/2010/main" val="255944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0" y="816970"/>
            <a:ext cx="5267180" cy="759011"/>
          </a:xfrm>
        </p:spPr>
        <p:txBody>
          <a:bodyPr/>
          <a:lstStyle/>
          <a:p>
            <a:r>
              <a:rPr lang="fr-FR" dirty="0"/>
              <a:t>Le déroulé du TD</a:t>
            </a:r>
          </a:p>
        </p:txBody>
      </p:sp>
      <p:grpSp>
        <p:nvGrpSpPr>
          <p:cNvPr id="2" name="Groupe 1">
            <a:extLst>
              <a:ext uri="{FF2B5EF4-FFF2-40B4-BE49-F238E27FC236}">
                <a16:creationId xmlns:a16="http://schemas.microsoft.com/office/drawing/2014/main" id="{AD7373D1-A55C-4F4D-92E6-3C2FB66D99CB}"/>
              </a:ext>
            </a:extLst>
          </p:cNvPr>
          <p:cNvGrpSpPr/>
          <p:nvPr/>
        </p:nvGrpSpPr>
        <p:grpSpPr>
          <a:xfrm>
            <a:off x="483220" y="1990835"/>
            <a:ext cx="2495227" cy="3712310"/>
            <a:chOff x="483220" y="1990835"/>
            <a:chExt cx="2495227" cy="3712310"/>
          </a:xfrm>
        </p:grpSpPr>
        <p:sp>
          <p:nvSpPr>
            <p:cNvPr id="12" name="Rectangle 11">
              <a:extLst>
                <a:ext uri="{FF2B5EF4-FFF2-40B4-BE49-F238E27FC236}">
                  <a16:creationId xmlns:a16="http://schemas.microsoft.com/office/drawing/2014/main" id="{84B0A6CF-35D0-4F01-836F-DE0F2EEF2A68}"/>
                </a:ext>
              </a:extLst>
            </p:cNvPr>
            <p:cNvSpPr/>
            <p:nvPr/>
          </p:nvSpPr>
          <p:spPr>
            <a:xfrm>
              <a:off x="483220" y="2254928"/>
              <a:ext cx="2495227" cy="3448217"/>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fr-FR" sz="20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fr-FR" sz="2000" b="1" dirty="0">
                  <a:solidFill>
                    <a:schemeClr val="bg1"/>
                  </a:solidFill>
                  <a:latin typeface="Times New Roman" panose="02020603050405020304" pitchFamily="18" charset="0"/>
                  <a:cs typeface="Times New Roman" panose="02020603050405020304" pitchFamily="18" charset="0"/>
                </a:rPr>
                <a:t>4 sessions du TD</a:t>
              </a:r>
            </a:p>
            <a:p>
              <a:pPr algn="ctr">
                <a:lnSpc>
                  <a:spcPct val="150000"/>
                </a:lnSpc>
              </a:pPr>
              <a:r>
                <a:rPr lang="fr-FR" sz="2000" b="1" dirty="0">
                  <a:solidFill>
                    <a:schemeClr val="bg1"/>
                  </a:solidFill>
                  <a:latin typeface="Times New Roman" panose="02020603050405020304" pitchFamily="18" charset="0"/>
                  <a:cs typeface="Times New Roman" panose="02020603050405020304" pitchFamily="18" charset="0"/>
                </a:rPr>
                <a:t>1 session  = 50 étudiants </a:t>
              </a:r>
            </a:p>
            <a:p>
              <a:pPr algn="ctr">
                <a:lnSpc>
                  <a:spcPct val="150000"/>
                </a:lnSpc>
              </a:pPr>
              <a:r>
                <a:rPr lang="fr-FR" sz="2000" b="1" dirty="0">
                  <a:solidFill>
                    <a:schemeClr val="bg1"/>
                  </a:solidFill>
                  <a:latin typeface="Times New Roman" panose="02020603050405020304" pitchFamily="18" charset="0"/>
                  <a:cs typeface="Times New Roman" panose="02020603050405020304" pitchFamily="18" charset="0"/>
                </a:rPr>
                <a:t>pour 1 enseignant</a:t>
              </a:r>
            </a:p>
            <a:p>
              <a:pPr algn="ctr">
                <a:lnSpc>
                  <a:spcPct val="150000"/>
                </a:lnSpc>
              </a:pPr>
              <a:r>
                <a:rPr lang="fr-FR" sz="2000" b="1" dirty="0">
                  <a:solidFill>
                    <a:schemeClr val="bg1"/>
                  </a:solidFill>
                  <a:latin typeface="Times New Roman" panose="02020603050405020304" pitchFamily="18" charset="0"/>
                  <a:cs typeface="Times New Roman" panose="02020603050405020304" pitchFamily="18" charset="0"/>
                </a:rPr>
                <a:t>7 groupes</a:t>
              </a:r>
            </a:p>
            <a:p>
              <a:pPr algn="ctr">
                <a:lnSpc>
                  <a:spcPct val="150000"/>
                </a:lnSpc>
              </a:pPr>
              <a:r>
                <a:rPr lang="fr-FR" sz="2000" b="1" dirty="0">
                  <a:solidFill>
                    <a:schemeClr val="bg1"/>
                  </a:solidFill>
                  <a:latin typeface="Times New Roman" panose="02020603050405020304" pitchFamily="18" charset="0"/>
                  <a:cs typeface="Times New Roman" panose="02020603050405020304" pitchFamily="18" charset="0"/>
                </a:rPr>
                <a:t>1h45 </a:t>
              </a:r>
            </a:p>
            <a:p>
              <a:pPr algn="ctr"/>
              <a:endParaRPr lang="fr-FR"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5D942A1-76C1-4B70-B019-12E37E575F74}"/>
                </a:ext>
              </a:extLst>
            </p:cNvPr>
            <p:cNvSpPr/>
            <p:nvPr/>
          </p:nvSpPr>
          <p:spPr>
            <a:xfrm>
              <a:off x="787710" y="1990835"/>
              <a:ext cx="1886246" cy="363143"/>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rgbClr val="0D4050"/>
                  </a:solidFill>
                  <a:latin typeface="Times New Roman" panose="02020603050405020304" pitchFamily="18" charset="0"/>
                  <a:cs typeface="Times New Roman" panose="02020603050405020304" pitchFamily="18" charset="0"/>
                </a:rPr>
                <a:t>Organisation</a:t>
              </a:r>
            </a:p>
          </p:txBody>
        </p:sp>
      </p:grpSp>
      <p:grpSp>
        <p:nvGrpSpPr>
          <p:cNvPr id="8" name="Groupe 7">
            <a:extLst>
              <a:ext uri="{FF2B5EF4-FFF2-40B4-BE49-F238E27FC236}">
                <a16:creationId xmlns:a16="http://schemas.microsoft.com/office/drawing/2014/main" id="{AF89BBCF-1538-491D-AA23-AF4C426A9549}"/>
              </a:ext>
            </a:extLst>
          </p:cNvPr>
          <p:cNvGrpSpPr/>
          <p:nvPr/>
        </p:nvGrpSpPr>
        <p:grpSpPr>
          <a:xfrm>
            <a:off x="8849890" y="1990834"/>
            <a:ext cx="2584549" cy="3712313"/>
            <a:chOff x="8849890" y="1990834"/>
            <a:chExt cx="2584549" cy="3712313"/>
          </a:xfrm>
        </p:grpSpPr>
        <p:pic>
          <p:nvPicPr>
            <p:cNvPr id="21" name="Image 20">
              <a:extLst>
                <a:ext uri="{FF2B5EF4-FFF2-40B4-BE49-F238E27FC236}">
                  <a16:creationId xmlns:a16="http://schemas.microsoft.com/office/drawing/2014/main" id="{883F6C2A-27BA-4162-9B09-3FB0B3845ACA}"/>
                </a:ext>
              </a:extLst>
            </p:cNvPr>
            <p:cNvPicPr>
              <a:picLocks noChangeAspect="1"/>
            </p:cNvPicPr>
            <p:nvPr/>
          </p:nvPicPr>
          <p:blipFill>
            <a:blip r:embed="rId3"/>
            <a:stretch>
              <a:fillRect/>
            </a:stretch>
          </p:blipFill>
          <p:spPr>
            <a:xfrm>
              <a:off x="8849890" y="4285941"/>
              <a:ext cx="2584548" cy="1417206"/>
            </a:xfrm>
            <a:prstGeom prst="rect">
              <a:avLst/>
            </a:prstGeom>
          </p:spPr>
        </p:pic>
        <p:sp>
          <p:nvSpPr>
            <p:cNvPr id="19" name="Rectangle 18">
              <a:extLst>
                <a:ext uri="{FF2B5EF4-FFF2-40B4-BE49-F238E27FC236}">
                  <a16:creationId xmlns:a16="http://schemas.microsoft.com/office/drawing/2014/main" id="{7C630C00-8E72-4D36-9BD2-5A870CCAECAD}"/>
                </a:ext>
              </a:extLst>
            </p:cNvPr>
            <p:cNvSpPr/>
            <p:nvPr/>
          </p:nvSpPr>
          <p:spPr>
            <a:xfrm>
              <a:off x="8849891" y="2254927"/>
              <a:ext cx="2584548" cy="1983745"/>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07000"/>
                </a:lnSpc>
                <a:spcAft>
                  <a:spcPts val="800"/>
                </a:spcAft>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Evaluer les impacts de l'événement sanitaire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00AD911-0B75-459A-8B02-0FF84789ADBD}"/>
                </a:ext>
              </a:extLst>
            </p:cNvPr>
            <p:cNvSpPr/>
            <p:nvPr/>
          </p:nvSpPr>
          <p:spPr>
            <a:xfrm>
              <a:off x="9094697" y="1990834"/>
              <a:ext cx="1886246" cy="363143"/>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bg1"/>
                  </a:solidFill>
                  <a:latin typeface="Times New Roman" panose="02020603050405020304" pitchFamily="18" charset="0"/>
                  <a:cs typeface="Times New Roman" panose="02020603050405020304" pitchFamily="18" charset="0"/>
                </a:rPr>
                <a:t>Partie 3</a:t>
              </a:r>
            </a:p>
          </p:txBody>
        </p:sp>
      </p:grpSp>
      <p:grpSp>
        <p:nvGrpSpPr>
          <p:cNvPr id="3" name="Groupe 2">
            <a:extLst>
              <a:ext uri="{FF2B5EF4-FFF2-40B4-BE49-F238E27FC236}">
                <a16:creationId xmlns:a16="http://schemas.microsoft.com/office/drawing/2014/main" id="{0E444E22-06F2-4B04-AA32-75A2E93FE8E0}"/>
              </a:ext>
            </a:extLst>
          </p:cNvPr>
          <p:cNvGrpSpPr/>
          <p:nvPr/>
        </p:nvGrpSpPr>
        <p:grpSpPr>
          <a:xfrm>
            <a:off x="3107483" y="1990835"/>
            <a:ext cx="2375858" cy="3712312"/>
            <a:chOff x="3107483" y="1990835"/>
            <a:chExt cx="2375858" cy="3712312"/>
          </a:xfrm>
        </p:grpSpPr>
        <p:sp>
          <p:nvSpPr>
            <p:cNvPr id="17" name="Rectangle 16">
              <a:extLst>
                <a:ext uri="{FF2B5EF4-FFF2-40B4-BE49-F238E27FC236}">
                  <a16:creationId xmlns:a16="http://schemas.microsoft.com/office/drawing/2014/main" id="{C4EC343E-8F1D-4954-8863-94B2ED15C001}"/>
                </a:ext>
              </a:extLst>
            </p:cNvPr>
            <p:cNvSpPr/>
            <p:nvPr/>
          </p:nvSpPr>
          <p:spPr>
            <a:xfrm>
              <a:off x="3107483" y="2254928"/>
              <a:ext cx="2375858" cy="1983744"/>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07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Etablir un diagnostic de la gestion de l'élevage et sa biosécurité interne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73F8F724-3C7C-4DC5-B903-ACA7F1A6F1A7}"/>
                </a:ext>
              </a:extLst>
            </p:cNvPr>
            <p:cNvSpPr/>
            <p:nvPr/>
          </p:nvSpPr>
          <p:spPr>
            <a:xfrm>
              <a:off x="3352289" y="1990835"/>
              <a:ext cx="1886246" cy="363143"/>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bg1"/>
                  </a:solidFill>
                  <a:latin typeface="Times New Roman" panose="02020603050405020304" pitchFamily="18" charset="0"/>
                  <a:cs typeface="Times New Roman" panose="02020603050405020304" pitchFamily="18" charset="0"/>
                </a:rPr>
                <a:t>Partie 1</a:t>
              </a:r>
            </a:p>
          </p:txBody>
        </p:sp>
        <p:pic>
          <p:nvPicPr>
            <p:cNvPr id="27" name="Image 26">
              <a:extLst>
                <a:ext uri="{FF2B5EF4-FFF2-40B4-BE49-F238E27FC236}">
                  <a16:creationId xmlns:a16="http://schemas.microsoft.com/office/drawing/2014/main" id="{D36A065B-58C3-4985-92AF-18AD09E42B7B}"/>
                </a:ext>
              </a:extLst>
            </p:cNvPr>
            <p:cNvPicPr>
              <a:picLocks noChangeAspect="1"/>
            </p:cNvPicPr>
            <p:nvPr/>
          </p:nvPicPr>
          <p:blipFill>
            <a:blip r:embed="rId4"/>
            <a:stretch>
              <a:fillRect/>
            </a:stretch>
          </p:blipFill>
          <p:spPr>
            <a:xfrm>
              <a:off x="3107483" y="4309370"/>
              <a:ext cx="2375858" cy="1393777"/>
            </a:xfrm>
            <a:prstGeom prst="rect">
              <a:avLst/>
            </a:prstGeom>
          </p:spPr>
        </p:pic>
      </p:grpSp>
      <p:grpSp>
        <p:nvGrpSpPr>
          <p:cNvPr id="7" name="Groupe 6">
            <a:extLst>
              <a:ext uri="{FF2B5EF4-FFF2-40B4-BE49-F238E27FC236}">
                <a16:creationId xmlns:a16="http://schemas.microsoft.com/office/drawing/2014/main" id="{0FFCAE97-530B-412F-86E4-17737623DD44}"/>
              </a:ext>
            </a:extLst>
          </p:cNvPr>
          <p:cNvGrpSpPr/>
          <p:nvPr/>
        </p:nvGrpSpPr>
        <p:grpSpPr>
          <a:xfrm>
            <a:off x="5978687" y="1990835"/>
            <a:ext cx="2375858" cy="3712311"/>
            <a:chOff x="5978687" y="1990835"/>
            <a:chExt cx="2375858" cy="3712311"/>
          </a:xfrm>
        </p:grpSpPr>
        <p:sp>
          <p:nvSpPr>
            <p:cNvPr id="18" name="Rectangle 17">
              <a:extLst>
                <a:ext uri="{FF2B5EF4-FFF2-40B4-BE49-F238E27FC236}">
                  <a16:creationId xmlns:a16="http://schemas.microsoft.com/office/drawing/2014/main" id="{8E98CEBB-C847-4E50-84E6-75F3E7B39771}"/>
                </a:ext>
              </a:extLst>
            </p:cNvPr>
            <p:cNvSpPr/>
            <p:nvPr/>
          </p:nvSpPr>
          <p:spPr>
            <a:xfrm>
              <a:off x="5978687" y="2254927"/>
              <a:ext cx="2375858" cy="1983744"/>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07000"/>
                </a:lnSpc>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Proposer un réaménagement de l'exploitation pour améliorer la biosécurité externe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C80C6499-47BA-450F-88E9-269FDAA01DA0}"/>
                </a:ext>
              </a:extLst>
            </p:cNvPr>
            <p:cNvSpPr/>
            <p:nvPr/>
          </p:nvSpPr>
          <p:spPr>
            <a:xfrm>
              <a:off x="6223493" y="1990835"/>
              <a:ext cx="1886246" cy="363143"/>
            </a:xfrm>
            <a:prstGeom prst="rect">
              <a:avLst/>
            </a:prstGeom>
            <a:solidFill>
              <a:srgbClr val="0D4050"/>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bg1"/>
                  </a:solidFill>
                  <a:latin typeface="Times New Roman" panose="02020603050405020304" pitchFamily="18" charset="0"/>
                  <a:cs typeface="Times New Roman" panose="02020603050405020304" pitchFamily="18" charset="0"/>
                </a:rPr>
                <a:t>Partie 2</a:t>
              </a:r>
            </a:p>
          </p:txBody>
        </p:sp>
        <p:pic>
          <p:nvPicPr>
            <p:cNvPr id="29" name="Image 28">
              <a:extLst>
                <a:ext uri="{FF2B5EF4-FFF2-40B4-BE49-F238E27FC236}">
                  <a16:creationId xmlns:a16="http://schemas.microsoft.com/office/drawing/2014/main" id="{2B12264C-AD4B-44F5-B93C-4D147A127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687" y="4285941"/>
              <a:ext cx="2375858" cy="1417205"/>
            </a:xfrm>
            <a:prstGeom prst="rect">
              <a:avLst/>
            </a:prstGeom>
          </p:spPr>
        </p:pic>
      </p:grpSp>
      <p:pic>
        <p:nvPicPr>
          <p:cNvPr id="20" name="Image 19">
            <a:extLst>
              <a:ext uri="{FF2B5EF4-FFF2-40B4-BE49-F238E27FC236}">
                <a16:creationId xmlns:a16="http://schemas.microsoft.com/office/drawing/2014/main" id="{9928949A-1F87-4AE8-8551-9DEF72CEB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26" name="ZoneTexte 25">
            <a:extLst>
              <a:ext uri="{FF2B5EF4-FFF2-40B4-BE49-F238E27FC236}">
                <a16:creationId xmlns:a16="http://schemas.microsoft.com/office/drawing/2014/main" id="{CAA3B972-3298-4BE9-8B82-EA05C462EAC2}"/>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7</a:t>
            </a:fld>
            <a:endParaRPr lang="fr-FR" dirty="0"/>
          </a:p>
        </p:txBody>
      </p:sp>
    </p:spTree>
    <p:extLst>
      <p:ext uri="{BB962C8B-B14F-4D97-AF65-F5344CB8AC3E}">
        <p14:creationId xmlns:p14="http://schemas.microsoft.com/office/powerpoint/2010/main" val="25276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74B724-4CB4-9AC7-DD57-DF3E849FEFD9}"/>
              </a:ext>
            </a:extLst>
          </p:cNvPr>
          <p:cNvSpPr>
            <a:spLocks noGrp="1"/>
          </p:cNvSpPr>
          <p:nvPr>
            <p:ph type="body" sz="quarter" idx="11"/>
          </p:nvPr>
        </p:nvSpPr>
        <p:spPr>
          <a:xfrm>
            <a:off x="103479" y="1668474"/>
            <a:ext cx="7630764" cy="542990"/>
          </a:xfrm>
        </p:spPr>
        <p:txBody>
          <a:bodyPr>
            <a:normAutofit fontScale="70000" lnSpcReduction="20000"/>
          </a:bodyPr>
          <a:lstStyle/>
          <a:p>
            <a:r>
              <a:rPr lang="fr-FR" dirty="0"/>
              <a:t>Pourquoi utiliser les outils numériques en présentiel ?</a:t>
            </a:r>
          </a:p>
          <a:p>
            <a:endParaRPr lang="fr-FR" dirty="0"/>
          </a:p>
        </p:txBody>
      </p:sp>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103479" y="840861"/>
            <a:ext cx="10217847" cy="759011"/>
          </a:xfrm>
        </p:spPr>
        <p:txBody>
          <a:bodyPr/>
          <a:lstStyle/>
          <a:p>
            <a:r>
              <a:rPr lang="fr-FR" dirty="0"/>
              <a:t>Le dispositif hybride</a:t>
            </a:r>
          </a:p>
        </p:txBody>
      </p:sp>
      <p:sp>
        <p:nvSpPr>
          <p:cNvPr id="5" name="Rectangle 4">
            <a:extLst>
              <a:ext uri="{FF2B5EF4-FFF2-40B4-BE49-F238E27FC236}">
                <a16:creationId xmlns:a16="http://schemas.microsoft.com/office/drawing/2014/main" id="{AAC4540E-40C7-418A-B6BF-91EFA70CD3F2}"/>
              </a:ext>
            </a:extLst>
          </p:cNvPr>
          <p:cNvSpPr/>
          <p:nvPr/>
        </p:nvSpPr>
        <p:spPr>
          <a:xfrm>
            <a:off x="130790" y="2958981"/>
            <a:ext cx="1671298" cy="758282"/>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t>Idée de départ</a:t>
            </a:r>
          </a:p>
        </p:txBody>
      </p:sp>
      <p:sp>
        <p:nvSpPr>
          <p:cNvPr id="6" name="Rectangle 5">
            <a:extLst>
              <a:ext uri="{FF2B5EF4-FFF2-40B4-BE49-F238E27FC236}">
                <a16:creationId xmlns:a16="http://schemas.microsoft.com/office/drawing/2014/main" id="{C622518B-752F-4660-987F-F66848C787D3}"/>
              </a:ext>
            </a:extLst>
          </p:cNvPr>
          <p:cNvSpPr/>
          <p:nvPr/>
        </p:nvSpPr>
        <p:spPr>
          <a:xfrm>
            <a:off x="130791" y="4407977"/>
            <a:ext cx="1671297" cy="984093"/>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t>Ambitions et</a:t>
            </a:r>
          </a:p>
          <a:p>
            <a:pPr algn="ctr"/>
            <a:r>
              <a:rPr lang="fr-FR" b="1" dirty="0"/>
              <a:t>Contraintes</a:t>
            </a:r>
          </a:p>
        </p:txBody>
      </p:sp>
      <p:grpSp>
        <p:nvGrpSpPr>
          <p:cNvPr id="2" name="Groupe 1">
            <a:extLst>
              <a:ext uri="{FF2B5EF4-FFF2-40B4-BE49-F238E27FC236}">
                <a16:creationId xmlns:a16="http://schemas.microsoft.com/office/drawing/2014/main" id="{1713C30E-CA86-4FD4-8F51-06098CD93E94}"/>
              </a:ext>
            </a:extLst>
          </p:cNvPr>
          <p:cNvGrpSpPr/>
          <p:nvPr/>
        </p:nvGrpSpPr>
        <p:grpSpPr>
          <a:xfrm>
            <a:off x="1889559" y="2958981"/>
            <a:ext cx="2393601" cy="2435979"/>
            <a:chOff x="2180648" y="3092531"/>
            <a:chExt cx="2393601" cy="2435979"/>
          </a:xfrm>
        </p:grpSpPr>
        <p:sp>
          <p:nvSpPr>
            <p:cNvPr id="7" name="Rectangle 6">
              <a:extLst>
                <a:ext uri="{FF2B5EF4-FFF2-40B4-BE49-F238E27FC236}">
                  <a16:creationId xmlns:a16="http://schemas.microsoft.com/office/drawing/2014/main" id="{7A26A232-6FF9-495C-AAC9-1440791EB11C}"/>
                </a:ext>
              </a:extLst>
            </p:cNvPr>
            <p:cNvSpPr/>
            <p:nvPr/>
          </p:nvSpPr>
          <p:spPr>
            <a:xfrm>
              <a:off x="3032945" y="3092531"/>
              <a:ext cx="1541304" cy="2435979"/>
            </a:xfrm>
            <a:prstGeom prst="rect">
              <a:avLst/>
            </a:prstGeom>
            <a:solidFill>
              <a:schemeClr val="bg1"/>
            </a:solidFill>
            <a:ln>
              <a:solidFill>
                <a:srgbClr val="0D4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t>Jeu d’enquête hybride</a:t>
              </a:r>
            </a:p>
          </p:txBody>
        </p:sp>
        <p:sp>
          <p:nvSpPr>
            <p:cNvPr id="13" name="Flèche : droite 12">
              <a:extLst>
                <a:ext uri="{FF2B5EF4-FFF2-40B4-BE49-F238E27FC236}">
                  <a16:creationId xmlns:a16="http://schemas.microsoft.com/office/drawing/2014/main" id="{5296388C-C267-43C3-971F-1A97FC5F5003}"/>
                </a:ext>
              </a:extLst>
            </p:cNvPr>
            <p:cNvSpPr/>
            <p:nvPr/>
          </p:nvSpPr>
          <p:spPr>
            <a:xfrm>
              <a:off x="2180648" y="4940447"/>
              <a:ext cx="683941" cy="451624"/>
            </a:xfrm>
            <a:prstGeom prst="rightArrow">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4" name="Flèche : droite 13">
              <a:extLst>
                <a:ext uri="{FF2B5EF4-FFF2-40B4-BE49-F238E27FC236}">
                  <a16:creationId xmlns:a16="http://schemas.microsoft.com/office/drawing/2014/main" id="{FBD9B160-B8A6-4821-8E0B-9285FA6BA49E}"/>
                </a:ext>
              </a:extLst>
            </p:cNvPr>
            <p:cNvSpPr/>
            <p:nvPr/>
          </p:nvSpPr>
          <p:spPr>
            <a:xfrm>
              <a:off x="2186533" y="3265639"/>
              <a:ext cx="683941" cy="451624"/>
            </a:xfrm>
            <a:prstGeom prst="rightArrow">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grpSp>
      <p:grpSp>
        <p:nvGrpSpPr>
          <p:cNvPr id="9" name="Groupe 8">
            <a:extLst>
              <a:ext uri="{FF2B5EF4-FFF2-40B4-BE49-F238E27FC236}">
                <a16:creationId xmlns:a16="http://schemas.microsoft.com/office/drawing/2014/main" id="{0FDDBC8C-12F5-444B-B741-9D8C3E382932}"/>
              </a:ext>
            </a:extLst>
          </p:cNvPr>
          <p:cNvGrpSpPr/>
          <p:nvPr/>
        </p:nvGrpSpPr>
        <p:grpSpPr>
          <a:xfrm>
            <a:off x="4283160" y="2681029"/>
            <a:ext cx="2369100" cy="1495940"/>
            <a:chOff x="4933205" y="2530535"/>
            <a:chExt cx="2572700" cy="1831922"/>
          </a:xfrm>
        </p:grpSpPr>
        <p:cxnSp>
          <p:nvCxnSpPr>
            <p:cNvPr id="21" name="Connecteur : en arc 20">
              <a:extLst>
                <a:ext uri="{FF2B5EF4-FFF2-40B4-BE49-F238E27FC236}">
                  <a16:creationId xmlns:a16="http://schemas.microsoft.com/office/drawing/2014/main" id="{FFDE6892-01BE-4075-B7A5-54C040013AC6}"/>
                </a:ext>
              </a:extLst>
            </p:cNvPr>
            <p:cNvCxnSpPr>
              <a:cxnSpLocks/>
            </p:cNvCxnSpPr>
            <p:nvPr/>
          </p:nvCxnSpPr>
          <p:spPr>
            <a:xfrm flipV="1">
              <a:off x="4933205" y="3422367"/>
              <a:ext cx="1026743" cy="940090"/>
            </a:xfrm>
            <a:prstGeom prst="curvedConnector3">
              <a:avLst>
                <a:gd name="adj1" fmla="val 50000"/>
              </a:avLst>
            </a:prstGeom>
            <a:ln w="57150">
              <a:tailEnd type="triangle"/>
            </a:ln>
          </p:spPr>
          <p:style>
            <a:lnRef idx="1">
              <a:schemeClr val="dk1"/>
            </a:lnRef>
            <a:fillRef idx="0">
              <a:schemeClr val="dk1"/>
            </a:fillRef>
            <a:effectRef idx="0">
              <a:schemeClr val="dk1"/>
            </a:effectRef>
            <a:fontRef idx="minor">
              <a:schemeClr val="tx1"/>
            </a:fontRef>
          </p:style>
        </p:cxnSp>
        <p:pic>
          <p:nvPicPr>
            <p:cNvPr id="23" name="Image 22">
              <a:extLst>
                <a:ext uri="{FF2B5EF4-FFF2-40B4-BE49-F238E27FC236}">
                  <a16:creationId xmlns:a16="http://schemas.microsoft.com/office/drawing/2014/main" id="{C8EBE6CD-8D1F-4B8F-A07F-300AA5F86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459" y="2530535"/>
              <a:ext cx="1385446" cy="1385446"/>
            </a:xfrm>
            <a:prstGeom prst="rect">
              <a:avLst/>
            </a:prstGeom>
          </p:spPr>
        </p:pic>
      </p:grpSp>
      <p:grpSp>
        <p:nvGrpSpPr>
          <p:cNvPr id="11" name="Groupe 10">
            <a:extLst>
              <a:ext uri="{FF2B5EF4-FFF2-40B4-BE49-F238E27FC236}">
                <a16:creationId xmlns:a16="http://schemas.microsoft.com/office/drawing/2014/main" id="{F25C6FEC-1713-4D6E-A304-B4542BEC0631}"/>
              </a:ext>
            </a:extLst>
          </p:cNvPr>
          <p:cNvGrpSpPr/>
          <p:nvPr/>
        </p:nvGrpSpPr>
        <p:grpSpPr>
          <a:xfrm>
            <a:off x="7280911" y="4540151"/>
            <a:ext cx="4815524" cy="1896159"/>
            <a:chOff x="8214299" y="4540151"/>
            <a:chExt cx="3900298" cy="1896159"/>
          </a:xfrm>
        </p:grpSpPr>
        <p:sp>
          <p:nvSpPr>
            <p:cNvPr id="32" name="Rectangle : avec coin rogné 31">
              <a:extLst>
                <a:ext uri="{FF2B5EF4-FFF2-40B4-BE49-F238E27FC236}">
                  <a16:creationId xmlns:a16="http://schemas.microsoft.com/office/drawing/2014/main" id="{E752F85E-4E00-4B7E-9AEB-0D46C174980A}"/>
                </a:ext>
              </a:extLst>
            </p:cNvPr>
            <p:cNvSpPr/>
            <p:nvPr/>
          </p:nvSpPr>
          <p:spPr>
            <a:xfrm>
              <a:off x="8214299" y="4540151"/>
              <a:ext cx="3890231" cy="1896159"/>
            </a:xfrm>
            <a:prstGeom prst="snip1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3" name="Espace réservé du texte 1">
              <a:extLst>
                <a:ext uri="{FF2B5EF4-FFF2-40B4-BE49-F238E27FC236}">
                  <a16:creationId xmlns:a16="http://schemas.microsoft.com/office/drawing/2014/main" id="{E18FFFC0-22B3-459F-AE21-8115115B0CC6}"/>
                </a:ext>
              </a:extLst>
            </p:cNvPr>
            <p:cNvSpPr txBox="1">
              <a:spLocks/>
            </p:cNvSpPr>
            <p:nvPr/>
          </p:nvSpPr>
          <p:spPr>
            <a:xfrm>
              <a:off x="8224367" y="4630807"/>
              <a:ext cx="3890230" cy="15871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fr-FR" sz="1800" kern="1200" dirty="0" smtClean="0">
                  <a:solidFill>
                    <a:schemeClr val="tx1">
                      <a:lumMod val="85000"/>
                      <a:lumOff val="15000"/>
                    </a:schemeClr>
                  </a:solidFill>
                  <a:latin typeface="Int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latin typeface="Times New Roman" panose="02020603050405020304" pitchFamily="18" charset="0"/>
                  <a:ea typeface="Times New Roman" panose="02020603050405020304" pitchFamily="18" charset="0"/>
                </a:rPr>
                <a:t>Jeu de rôle + manipulation d’objets</a:t>
              </a:r>
            </a:p>
            <a:p>
              <a:pPr marL="285750" indent="-285750">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Adopter une posture professionnelle</a:t>
              </a:r>
            </a:p>
            <a:p>
              <a:pPr marL="285750" indent="-285750">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Faciliter la lecture des documents</a:t>
              </a:r>
            </a:p>
            <a:p>
              <a:pPr marL="285750" indent="-285750">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Favoriser l’interaction entre apprenants et enseignant</a:t>
              </a:r>
            </a:p>
            <a:p>
              <a:pPr marL="285750" indent="-285750">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Activer la mémoire sensorielle/émotionnelle</a:t>
              </a:r>
            </a:p>
            <a:p>
              <a:pPr marL="285750" indent="-285750">
                <a:buFont typeface="Arial" panose="020B0604020202020204" pitchFamily="34" charset="0"/>
                <a:buChar char="•"/>
              </a:pPr>
              <a:endParaRPr lang="fr-FR" sz="1400" dirty="0">
                <a:latin typeface="Times New Roman" panose="02020603050405020304" pitchFamily="18" charset="0"/>
                <a:ea typeface="Times New Roman" panose="02020603050405020304" pitchFamily="18" charset="0"/>
              </a:endParaRPr>
            </a:p>
          </p:txBody>
        </p:sp>
      </p:grpSp>
      <p:grpSp>
        <p:nvGrpSpPr>
          <p:cNvPr id="10" name="Groupe 9">
            <a:extLst>
              <a:ext uri="{FF2B5EF4-FFF2-40B4-BE49-F238E27FC236}">
                <a16:creationId xmlns:a16="http://schemas.microsoft.com/office/drawing/2014/main" id="{0BDF7C06-0045-40FE-93BF-2A73B8B12892}"/>
              </a:ext>
            </a:extLst>
          </p:cNvPr>
          <p:cNvGrpSpPr/>
          <p:nvPr/>
        </p:nvGrpSpPr>
        <p:grpSpPr>
          <a:xfrm>
            <a:off x="4283160" y="4176971"/>
            <a:ext cx="2369100" cy="1668303"/>
            <a:chOff x="4283160" y="4176971"/>
            <a:chExt cx="3281093" cy="1883858"/>
          </a:xfrm>
        </p:grpSpPr>
        <p:pic>
          <p:nvPicPr>
            <p:cNvPr id="28" name="Image 27">
              <a:extLst>
                <a:ext uri="{FF2B5EF4-FFF2-40B4-BE49-F238E27FC236}">
                  <a16:creationId xmlns:a16="http://schemas.microsoft.com/office/drawing/2014/main" id="{2A98EBAE-D029-4D9B-8CD2-4ECA9E872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941" y="4834517"/>
              <a:ext cx="1226312" cy="1226312"/>
            </a:xfrm>
            <a:prstGeom prst="rect">
              <a:avLst/>
            </a:prstGeom>
          </p:spPr>
        </p:pic>
        <p:cxnSp>
          <p:nvCxnSpPr>
            <p:cNvPr id="29" name="Connecteur : en arc 28">
              <a:extLst>
                <a:ext uri="{FF2B5EF4-FFF2-40B4-BE49-F238E27FC236}">
                  <a16:creationId xmlns:a16="http://schemas.microsoft.com/office/drawing/2014/main" id="{F3DFBBF4-DAC2-4B9C-854F-E3273AD212C0}"/>
                </a:ext>
              </a:extLst>
            </p:cNvPr>
            <p:cNvCxnSpPr>
              <a:cxnSpLocks/>
              <a:stCxn id="7" idx="3"/>
            </p:cNvCxnSpPr>
            <p:nvPr/>
          </p:nvCxnSpPr>
          <p:spPr>
            <a:xfrm>
              <a:off x="4283160" y="4176971"/>
              <a:ext cx="1450276" cy="1081549"/>
            </a:xfrm>
            <a:prstGeom prst="curvedConnector3">
              <a:avLst>
                <a:gd name="adj1" fmla="val 50000"/>
              </a:avLst>
            </a:prstGeom>
            <a:ln w="57150">
              <a:tailEnd type="triangle"/>
            </a:ln>
          </p:spPr>
          <p:style>
            <a:lnRef idx="1">
              <a:schemeClr val="dk1"/>
            </a:lnRef>
            <a:fillRef idx="0">
              <a:schemeClr val="dk1"/>
            </a:fillRef>
            <a:effectRef idx="0">
              <a:schemeClr val="dk1"/>
            </a:effectRef>
            <a:fontRef idx="minor">
              <a:schemeClr val="tx1"/>
            </a:fontRef>
          </p:style>
        </p:cxnSp>
        <p:pic>
          <p:nvPicPr>
            <p:cNvPr id="8" name="Graphique 7" descr="Profil femelle avec un remplissage uni">
              <a:extLst>
                <a:ext uri="{FF2B5EF4-FFF2-40B4-BE49-F238E27FC236}">
                  <a16:creationId xmlns:a16="http://schemas.microsoft.com/office/drawing/2014/main" id="{3C84C923-0AA5-4D04-8FA2-393CFCB6DF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7477" y="4407977"/>
              <a:ext cx="914400" cy="914400"/>
            </a:xfrm>
            <a:prstGeom prst="rect">
              <a:avLst/>
            </a:prstGeom>
          </p:spPr>
        </p:pic>
      </p:grpSp>
      <p:grpSp>
        <p:nvGrpSpPr>
          <p:cNvPr id="25" name="Groupe 24">
            <a:extLst>
              <a:ext uri="{FF2B5EF4-FFF2-40B4-BE49-F238E27FC236}">
                <a16:creationId xmlns:a16="http://schemas.microsoft.com/office/drawing/2014/main" id="{E040C3B2-4EC4-43F9-BF8F-1881D8569613}"/>
              </a:ext>
            </a:extLst>
          </p:cNvPr>
          <p:cNvGrpSpPr/>
          <p:nvPr/>
        </p:nvGrpSpPr>
        <p:grpSpPr>
          <a:xfrm>
            <a:off x="7280910" y="2211465"/>
            <a:ext cx="4801599" cy="2601051"/>
            <a:chOff x="7280910" y="2211465"/>
            <a:chExt cx="4801599" cy="2601051"/>
          </a:xfrm>
        </p:grpSpPr>
        <p:sp>
          <p:nvSpPr>
            <p:cNvPr id="16" name="Rectangle : avec coin rogné 15">
              <a:extLst>
                <a:ext uri="{FF2B5EF4-FFF2-40B4-BE49-F238E27FC236}">
                  <a16:creationId xmlns:a16="http://schemas.microsoft.com/office/drawing/2014/main" id="{6A66C09C-F229-4D02-84B3-001D00F1C80A}"/>
                </a:ext>
              </a:extLst>
            </p:cNvPr>
            <p:cNvSpPr/>
            <p:nvPr/>
          </p:nvSpPr>
          <p:spPr>
            <a:xfrm>
              <a:off x="7280910" y="2211465"/>
              <a:ext cx="4801599" cy="2213528"/>
            </a:xfrm>
            <a:prstGeom prst="snip1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0" name="ZoneTexte 19">
              <a:extLst>
                <a:ext uri="{FF2B5EF4-FFF2-40B4-BE49-F238E27FC236}">
                  <a16:creationId xmlns:a16="http://schemas.microsoft.com/office/drawing/2014/main" id="{7F234E97-1048-4169-95D9-D61D64F8F0E6}"/>
                </a:ext>
              </a:extLst>
            </p:cNvPr>
            <p:cNvSpPr txBox="1"/>
            <p:nvPr/>
          </p:nvSpPr>
          <p:spPr>
            <a:xfrm>
              <a:off x="7293342" y="2227193"/>
              <a:ext cx="4285248" cy="2585323"/>
            </a:xfrm>
            <a:prstGeom prst="rect">
              <a:avLst/>
            </a:prstGeom>
            <a:noFill/>
          </p:spPr>
          <p:txBody>
            <a:bodyPr wrap="square" rtlCol="0">
              <a:spAutoFit/>
            </a:bodyPr>
            <a:lstStyle/>
            <a:p>
              <a:pPr>
                <a:lnSpc>
                  <a:spcPct val="150000"/>
                </a:lnSpc>
              </a:pPr>
              <a:r>
                <a:rPr lang="fr-FR" sz="1600" b="1" dirty="0">
                  <a:latin typeface="Times New Roman" panose="02020603050405020304" pitchFamily="18" charset="0"/>
                  <a:ea typeface="Times New Roman" panose="02020603050405020304" pitchFamily="18" charset="0"/>
                </a:rPr>
                <a:t>Parcours en ligne avec activités automatisées</a:t>
              </a:r>
            </a:p>
            <a:p>
              <a:pPr marL="285750" indent="-285750">
                <a:lnSpc>
                  <a:spcPct val="150000"/>
                </a:lnSpc>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Guider les apprenants pour + autonomie</a:t>
              </a:r>
            </a:p>
            <a:p>
              <a:pPr marL="285750" indent="-285750">
                <a:lnSpc>
                  <a:spcPct val="150000"/>
                </a:lnSpc>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Donner des feedbacks précis</a:t>
              </a:r>
            </a:p>
            <a:p>
              <a:pPr marL="285750" indent="-285750">
                <a:lnSpc>
                  <a:spcPct val="150000"/>
                </a:lnSpc>
                <a:buFont typeface="Arial" panose="020B0604020202020204" pitchFamily="34" charset="0"/>
                <a:buChar char="•"/>
              </a:pPr>
              <a:r>
                <a:rPr lang="fr-FR" sz="1600" dirty="0">
                  <a:effectLst/>
                  <a:latin typeface="Times New Roman" panose="02020603050405020304" pitchFamily="18" charset="0"/>
                  <a:ea typeface="Times New Roman" panose="02020603050405020304" pitchFamily="18" charset="0"/>
                </a:rPr>
                <a:t>Faciliter le je</a:t>
              </a:r>
              <a:r>
                <a:rPr lang="fr-FR" sz="1600" dirty="0">
                  <a:latin typeface="Times New Roman" panose="02020603050405020304" pitchFamily="18" charset="0"/>
                  <a:ea typeface="Times New Roman" panose="02020603050405020304" pitchFamily="18" charset="0"/>
                </a:rPr>
                <a:t>u de rôle de l’enseignante</a:t>
              </a:r>
            </a:p>
            <a:p>
              <a:pPr marL="285750" indent="-285750">
                <a:lnSpc>
                  <a:spcPct val="150000"/>
                </a:lnSpc>
                <a:buFont typeface="Arial" panose="020B0604020202020204" pitchFamily="34" charset="0"/>
                <a:buChar char="•"/>
              </a:pPr>
              <a:r>
                <a:rPr lang="fr-FR" sz="1600" dirty="0">
                  <a:latin typeface="Times New Roman" panose="02020603050405020304" pitchFamily="18" charset="0"/>
                  <a:ea typeface="Times New Roman" panose="02020603050405020304" pitchFamily="18" charset="0"/>
                </a:rPr>
                <a:t>Faciliter les feedbacks en grand groupe</a:t>
              </a:r>
            </a:p>
            <a:p>
              <a:pPr marL="285750" indent="-285750">
                <a:lnSpc>
                  <a:spcPct val="150000"/>
                </a:lnSpc>
                <a:buFont typeface="Arial" panose="020B0604020202020204" pitchFamily="34" charset="0"/>
                <a:buChar char="•"/>
              </a:pPr>
              <a:r>
                <a:rPr lang="fr-FR" sz="1600" dirty="0">
                  <a:effectLst/>
                  <a:latin typeface="Times New Roman" panose="02020603050405020304" pitchFamily="18" charset="0"/>
                  <a:ea typeface="Times New Roman" panose="02020603050405020304" pitchFamily="18" charset="0"/>
                </a:rPr>
                <a:t>Garder une trace des réponses</a:t>
              </a:r>
            </a:p>
            <a:p>
              <a:endParaRPr lang="fr-FR" sz="1600" dirty="0"/>
            </a:p>
          </p:txBody>
        </p:sp>
      </p:grpSp>
      <p:pic>
        <p:nvPicPr>
          <p:cNvPr id="30" name="Image 29">
            <a:extLst>
              <a:ext uri="{FF2B5EF4-FFF2-40B4-BE49-F238E27FC236}">
                <a16:creationId xmlns:a16="http://schemas.microsoft.com/office/drawing/2014/main" id="{EF58FE38-291F-4574-9E99-58AE99EBC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24" name="ZoneTexte 23">
            <a:extLst>
              <a:ext uri="{FF2B5EF4-FFF2-40B4-BE49-F238E27FC236}">
                <a16:creationId xmlns:a16="http://schemas.microsoft.com/office/drawing/2014/main" id="{FE6030FF-940D-42BA-A68E-DE31871564BB}"/>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8</a:t>
            </a:fld>
            <a:endParaRPr lang="fr-FR" dirty="0"/>
          </a:p>
        </p:txBody>
      </p:sp>
    </p:spTree>
    <p:extLst>
      <p:ext uri="{BB962C8B-B14F-4D97-AF65-F5344CB8AC3E}">
        <p14:creationId xmlns:p14="http://schemas.microsoft.com/office/powerpoint/2010/main" val="34994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74B724-4CB4-9AC7-DD57-DF3E849FEFD9}"/>
              </a:ext>
            </a:extLst>
          </p:cNvPr>
          <p:cNvSpPr>
            <a:spLocks noGrp="1"/>
          </p:cNvSpPr>
          <p:nvPr>
            <p:ph type="body" sz="quarter" idx="11"/>
          </p:nvPr>
        </p:nvSpPr>
        <p:spPr>
          <a:xfrm>
            <a:off x="0" y="1532563"/>
            <a:ext cx="6298639" cy="542990"/>
          </a:xfrm>
        </p:spPr>
        <p:txBody>
          <a:bodyPr>
            <a:normAutofit fontScale="62500" lnSpcReduction="20000"/>
          </a:bodyPr>
          <a:lstStyle/>
          <a:p>
            <a:r>
              <a:rPr lang="fr-FR" dirty="0"/>
              <a:t>Comment réaliser un parcours ludique sur Moodle ?</a:t>
            </a:r>
          </a:p>
        </p:txBody>
      </p:sp>
      <p:sp>
        <p:nvSpPr>
          <p:cNvPr id="4" name="Espace réservé du texte 3">
            <a:extLst>
              <a:ext uri="{FF2B5EF4-FFF2-40B4-BE49-F238E27FC236}">
                <a16:creationId xmlns:a16="http://schemas.microsoft.com/office/drawing/2014/main" id="{361C8778-CB88-0FD1-A9C2-A3CD9C1E968F}"/>
              </a:ext>
            </a:extLst>
          </p:cNvPr>
          <p:cNvSpPr>
            <a:spLocks noGrp="1"/>
          </p:cNvSpPr>
          <p:nvPr>
            <p:ph type="body" sz="quarter" idx="12"/>
          </p:nvPr>
        </p:nvSpPr>
        <p:spPr>
          <a:xfrm>
            <a:off x="0" y="776183"/>
            <a:ext cx="10217847" cy="759011"/>
          </a:xfrm>
        </p:spPr>
        <p:txBody>
          <a:bodyPr/>
          <a:lstStyle/>
          <a:p>
            <a:r>
              <a:rPr lang="fr-FR" dirty="0"/>
              <a:t>Le dispositif hybride</a:t>
            </a:r>
          </a:p>
        </p:txBody>
      </p:sp>
      <p:grpSp>
        <p:nvGrpSpPr>
          <p:cNvPr id="10" name="Groupe 9">
            <a:extLst>
              <a:ext uri="{FF2B5EF4-FFF2-40B4-BE49-F238E27FC236}">
                <a16:creationId xmlns:a16="http://schemas.microsoft.com/office/drawing/2014/main" id="{106649C6-FA1D-4093-AF48-E8BCC3692421}"/>
              </a:ext>
            </a:extLst>
          </p:cNvPr>
          <p:cNvGrpSpPr/>
          <p:nvPr/>
        </p:nvGrpSpPr>
        <p:grpSpPr>
          <a:xfrm>
            <a:off x="3719145" y="2422169"/>
            <a:ext cx="2395967" cy="1231376"/>
            <a:chOff x="3719145" y="2422169"/>
            <a:chExt cx="2395967" cy="1231376"/>
          </a:xfrm>
        </p:grpSpPr>
        <p:pic>
          <p:nvPicPr>
            <p:cNvPr id="8" name="Image 7">
              <a:extLst>
                <a:ext uri="{FF2B5EF4-FFF2-40B4-BE49-F238E27FC236}">
                  <a16:creationId xmlns:a16="http://schemas.microsoft.com/office/drawing/2014/main" id="{E189DA04-13DA-4B6B-82F5-3A7F8619E5CC}"/>
                </a:ext>
              </a:extLst>
            </p:cNvPr>
            <p:cNvPicPr>
              <a:picLocks noChangeAspect="1"/>
            </p:cNvPicPr>
            <p:nvPr/>
          </p:nvPicPr>
          <p:blipFill>
            <a:blip r:embed="rId3"/>
            <a:stretch>
              <a:fillRect/>
            </a:stretch>
          </p:blipFill>
          <p:spPr>
            <a:xfrm>
              <a:off x="5078436" y="2641551"/>
              <a:ext cx="1036676" cy="1011994"/>
            </a:xfrm>
            <a:prstGeom prst="rect">
              <a:avLst/>
            </a:prstGeom>
          </p:spPr>
        </p:pic>
        <p:cxnSp>
          <p:nvCxnSpPr>
            <p:cNvPr id="13" name="Connecteur : en arc 12">
              <a:extLst>
                <a:ext uri="{FF2B5EF4-FFF2-40B4-BE49-F238E27FC236}">
                  <a16:creationId xmlns:a16="http://schemas.microsoft.com/office/drawing/2014/main" id="{3D842996-5333-409E-AB39-493F96A5572E}"/>
                </a:ext>
              </a:extLst>
            </p:cNvPr>
            <p:cNvCxnSpPr>
              <a:cxnSpLocks/>
              <a:stCxn id="6" idx="2"/>
            </p:cNvCxnSpPr>
            <p:nvPr/>
          </p:nvCxnSpPr>
          <p:spPr>
            <a:xfrm rot="16200000" flipH="1">
              <a:off x="4036172" y="2105142"/>
              <a:ext cx="755724" cy="1389778"/>
            </a:xfrm>
            <a:prstGeom prst="curvedConnector2">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e 8">
            <a:extLst>
              <a:ext uri="{FF2B5EF4-FFF2-40B4-BE49-F238E27FC236}">
                <a16:creationId xmlns:a16="http://schemas.microsoft.com/office/drawing/2014/main" id="{9C8CEFDF-C750-46F8-BAF8-29341178465A}"/>
              </a:ext>
            </a:extLst>
          </p:cNvPr>
          <p:cNvGrpSpPr/>
          <p:nvPr/>
        </p:nvGrpSpPr>
        <p:grpSpPr>
          <a:xfrm>
            <a:off x="320586" y="2109963"/>
            <a:ext cx="4008671" cy="1595882"/>
            <a:chOff x="320586" y="2109963"/>
            <a:chExt cx="4008671" cy="1595882"/>
          </a:xfrm>
        </p:grpSpPr>
        <p:pic>
          <p:nvPicPr>
            <p:cNvPr id="6" name="Image 5">
              <a:extLst>
                <a:ext uri="{FF2B5EF4-FFF2-40B4-BE49-F238E27FC236}">
                  <a16:creationId xmlns:a16="http://schemas.microsoft.com/office/drawing/2014/main" id="{43B92C85-664C-4211-8AD6-B4BA43915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032" y="2109963"/>
              <a:ext cx="1220225" cy="312206"/>
            </a:xfrm>
            <a:prstGeom prst="rect">
              <a:avLst/>
            </a:prstGeom>
          </p:spPr>
        </p:pic>
        <p:pic>
          <p:nvPicPr>
            <p:cNvPr id="59" name="Image 58">
              <a:extLst>
                <a:ext uri="{FF2B5EF4-FFF2-40B4-BE49-F238E27FC236}">
                  <a16:creationId xmlns:a16="http://schemas.microsoft.com/office/drawing/2014/main" id="{84A52462-0047-4AED-BF3F-47E7E493A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537" y="2320399"/>
              <a:ext cx="1385446" cy="1385446"/>
            </a:xfrm>
            <a:prstGeom prst="rect">
              <a:avLst/>
            </a:prstGeom>
          </p:spPr>
        </p:pic>
        <p:sp>
          <p:nvSpPr>
            <p:cNvPr id="60" name="ZoneTexte 59">
              <a:extLst>
                <a:ext uri="{FF2B5EF4-FFF2-40B4-BE49-F238E27FC236}">
                  <a16:creationId xmlns:a16="http://schemas.microsoft.com/office/drawing/2014/main" id="{C093D3FC-F61D-472F-9DFB-71B793D7C55B}"/>
                </a:ext>
              </a:extLst>
            </p:cNvPr>
            <p:cNvSpPr txBox="1"/>
            <p:nvPr/>
          </p:nvSpPr>
          <p:spPr>
            <a:xfrm>
              <a:off x="320586" y="2677361"/>
              <a:ext cx="1546302" cy="646331"/>
            </a:xfrm>
            <a:prstGeom prst="rect">
              <a:avLst/>
            </a:prstGeom>
            <a:noFill/>
          </p:spPr>
          <p:txBody>
            <a:bodyPr wrap="square">
              <a:spAutoFit/>
            </a:bodyPr>
            <a:lstStyle/>
            <a:p>
              <a:pPr algn="ct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1 ordinateur par équipe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e 1">
            <a:extLst>
              <a:ext uri="{FF2B5EF4-FFF2-40B4-BE49-F238E27FC236}">
                <a16:creationId xmlns:a16="http://schemas.microsoft.com/office/drawing/2014/main" id="{4A686745-259F-4ECD-A76A-4C525D8FA90E}"/>
              </a:ext>
            </a:extLst>
          </p:cNvPr>
          <p:cNvGrpSpPr/>
          <p:nvPr/>
        </p:nvGrpSpPr>
        <p:grpSpPr>
          <a:xfrm>
            <a:off x="119864" y="4782448"/>
            <a:ext cx="3029455" cy="1031537"/>
            <a:chOff x="119864" y="4947012"/>
            <a:chExt cx="3029455" cy="1031537"/>
          </a:xfrm>
        </p:grpSpPr>
        <p:sp>
          <p:nvSpPr>
            <p:cNvPr id="63" name="ZoneTexte 62">
              <a:extLst>
                <a:ext uri="{FF2B5EF4-FFF2-40B4-BE49-F238E27FC236}">
                  <a16:creationId xmlns:a16="http://schemas.microsoft.com/office/drawing/2014/main" id="{26D3644C-20AE-40AC-A111-D8AF2A7AC0D6}"/>
                </a:ext>
              </a:extLst>
            </p:cNvPr>
            <p:cNvSpPr txBox="1"/>
            <p:nvPr/>
          </p:nvSpPr>
          <p:spPr>
            <a:xfrm>
              <a:off x="119864" y="5139614"/>
              <a:ext cx="1803011" cy="646331"/>
            </a:xfrm>
            <a:prstGeom prst="rect">
              <a:avLst/>
            </a:prstGeom>
            <a:noFill/>
          </p:spPr>
          <p:txBody>
            <a:bodyPr wrap="square">
              <a:spAutoFit/>
            </a:bodyPr>
            <a:lstStyle/>
            <a:p>
              <a:pPr algn="ctr"/>
              <a:r>
                <a:rPr lang="fr-FR" sz="1800" b="1" dirty="0">
                  <a:effectLst/>
                  <a:latin typeface="Times New Roman" panose="02020603050405020304" pitchFamily="18" charset="0"/>
                  <a:ea typeface="Times New Roman" panose="02020603050405020304" pitchFamily="18" charset="0"/>
                  <a:cs typeface="Times New Roman" panose="02020603050405020304" pitchFamily="18" charset="0"/>
                </a:rPr>
                <a:t>Documents de cadrage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21DFAEDF-E7F1-4068-9B0E-B5B37718A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782" y="4947012"/>
              <a:ext cx="1031537" cy="1031537"/>
            </a:xfrm>
            <a:prstGeom prst="rect">
              <a:avLst/>
            </a:prstGeom>
          </p:spPr>
        </p:pic>
      </p:grpSp>
      <p:grpSp>
        <p:nvGrpSpPr>
          <p:cNvPr id="11" name="Groupe 10">
            <a:extLst>
              <a:ext uri="{FF2B5EF4-FFF2-40B4-BE49-F238E27FC236}">
                <a16:creationId xmlns:a16="http://schemas.microsoft.com/office/drawing/2014/main" id="{466A517B-9F59-4118-AF2D-1A432BA256AE}"/>
              </a:ext>
            </a:extLst>
          </p:cNvPr>
          <p:cNvGrpSpPr/>
          <p:nvPr/>
        </p:nvGrpSpPr>
        <p:grpSpPr>
          <a:xfrm>
            <a:off x="6002142" y="2641551"/>
            <a:ext cx="1808568" cy="1100172"/>
            <a:chOff x="6002142" y="2641551"/>
            <a:chExt cx="1808568" cy="1100172"/>
          </a:xfrm>
        </p:grpSpPr>
        <p:pic>
          <p:nvPicPr>
            <p:cNvPr id="27" name="Image 26">
              <a:extLst>
                <a:ext uri="{FF2B5EF4-FFF2-40B4-BE49-F238E27FC236}">
                  <a16:creationId xmlns:a16="http://schemas.microsoft.com/office/drawing/2014/main" id="{C36BF650-BC5A-4FAB-950F-14D0EDDE15AC}"/>
                </a:ext>
              </a:extLst>
            </p:cNvPr>
            <p:cNvPicPr>
              <a:picLocks noChangeAspect="1"/>
            </p:cNvPicPr>
            <p:nvPr/>
          </p:nvPicPr>
          <p:blipFill rotWithShape="1">
            <a:blip r:embed="rId7"/>
            <a:srcRect b="24275"/>
            <a:stretch/>
          </p:blipFill>
          <p:spPr>
            <a:xfrm>
              <a:off x="6550901" y="2641551"/>
              <a:ext cx="1259809" cy="1100172"/>
            </a:xfrm>
            <a:prstGeom prst="rect">
              <a:avLst/>
            </a:prstGeom>
          </p:spPr>
        </p:pic>
        <p:pic>
          <p:nvPicPr>
            <p:cNvPr id="77" name="Graphique 76" descr="Verrou avec un remplissage uni">
              <a:extLst>
                <a:ext uri="{FF2B5EF4-FFF2-40B4-BE49-F238E27FC236}">
                  <a16:creationId xmlns:a16="http://schemas.microsoft.com/office/drawing/2014/main" id="{B3F2DBED-4518-47A8-AFF2-07380E9075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69320" y="2796896"/>
              <a:ext cx="386771" cy="386771"/>
            </a:xfrm>
            <a:prstGeom prst="rect">
              <a:avLst/>
            </a:prstGeom>
          </p:spPr>
        </p:pic>
        <p:cxnSp>
          <p:nvCxnSpPr>
            <p:cNvPr id="15" name="Connecteur droit avec flèche 14">
              <a:extLst>
                <a:ext uri="{FF2B5EF4-FFF2-40B4-BE49-F238E27FC236}">
                  <a16:creationId xmlns:a16="http://schemas.microsoft.com/office/drawing/2014/main" id="{2D53AC3E-072B-45CB-957C-C533C0EDA14F}"/>
                </a:ext>
              </a:extLst>
            </p:cNvPr>
            <p:cNvCxnSpPr>
              <a:cxnSpLocks/>
            </p:cNvCxnSpPr>
            <p:nvPr/>
          </p:nvCxnSpPr>
          <p:spPr>
            <a:xfrm>
              <a:off x="6002142" y="3191890"/>
              <a:ext cx="631664" cy="0"/>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e 13">
            <a:extLst>
              <a:ext uri="{FF2B5EF4-FFF2-40B4-BE49-F238E27FC236}">
                <a16:creationId xmlns:a16="http://schemas.microsoft.com/office/drawing/2014/main" id="{7A04C419-10D4-4E2C-B55A-D11D55C1C956}"/>
              </a:ext>
            </a:extLst>
          </p:cNvPr>
          <p:cNvGrpSpPr/>
          <p:nvPr/>
        </p:nvGrpSpPr>
        <p:grpSpPr>
          <a:xfrm>
            <a:off x="7652374" y="2805119"/>
            <a:ext cx="2237245" cy="751602"/>
            <a:chOff x="7652374" y="2805119"/>
            <a:chExt cx="2237245" cy="751602"/>
          </a:xfrm>
        </p:grpSpPr>
        <p:pic>
          <p:nvPicPr>
            <p:cNvPr id="31" name="Image 30">
              <a:extLst>
                <a:ext uri="{FF2B5EF4-FFF2-40B4-BE49-F238E27FC236}">
                  <a16:creationId xmlns:a16="http://schemas.microsoft.com/office/drawing/2014/main" id="{9E5F3B81-ADF7-4250-A458-FE8FAD3D366F}"/>
                </a:ext>
              </a:extLst>
            </p:cNvPr>
            <p:cNvPicPr>
              <a:picLocks noChangeAspect="1"/>
            </p:cNvPicPr>
            <p:nvPr/>
          </p:nvPicPr>
          <p:blipFill rotWithShape="1">
            <a:blip r:embed="rId10">
              <a:extLst>
                <a:ext uri="{28A0092B-C50C-407E-A947-70E740481C1C}">
                  <a14:useLocalDpi xmlns:a14="http://schemas.microsoft.com/office/drawing/2010/main" val="0"/>
                </a:ext>
              </a:extLst>
            </a:blip>
            <a:srcRect l="9863" t="11176" r="11746" b="22026"/>
            <a:stretch/>
          </p:blipFill>
          <p:spPr>
            <a:xfrm>
              <a:off x="8401621" y="2843505"/>
              <a:ext cx="1487998" cy="713216"/>
            </a:xfrm>
            <a:prstGeom prst="rect">
              <a:avLst/>
            </a:prstGeom>
          </p:spPr>
        </p:pic>
        <p:pic>
          <p:nvPicPr>
            <p:cNvPr id="48" name="Graphique 47" descr="Verrou avec un remplissage uni">
              <a:extLst>
                <a:ext uri="{FF2B5EF4-FFF2-40B4-BE49-F238E27FC236}">
                  <a16:creationId xmlns:a16="http://schemas.microsoft.com/office/drawing/2014/main" id="{AC99D7F2-8B92-4D0A-A34C-FB9ADE022E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9552" y="2805119"/>
              <a:ext cx="386771" cy="386771"/>
            </a:xfrm>
            <a:prstGeom prst="rect">
              <a:avLst/>
            </a:prstGeom>
          </p:spPr>
        </p:pic>
        <p:cxnSp>
          <p:nvCxnSpPr>
            <p:cNvPr id="49" name="Connecteur droit avec flèche 48">
              <a:extLst>
                <a:ext uri="{FF2B5EF4-FFF2-40B4-BE49-F238E27FC236}">
                  <a16:creationId xmlns:a16="http://schemas.microsoft.com/office/drawing/2014/main" id="{25A4FA41-3E58-4ECB-BEF8-B2975292DEB9}"/>
                </a:ext>
              </a:extLst>
            </p:cNvPr>
            <p:cNvCxnSpPr>
              <a:cxnSpLocks/>
            </p:cNvCxnSpPr>
            <p:nvPr/>
          </p:nvCxnSpPr>
          <p:spPr>
            <a:xfrm>
              <a:off x="7652374" y="3200113"/>
              <a:ext cx="631664" cy="0"/>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e 16">
            <a:extLst>
              <a:ext uri="{FF2B5EF4-FFF2-40B4-BE49-F238E27FC236}">
                <a16:creationId xmlns:a16="http://schemas.microsoft.com/office/drawing/2014/main" id="{8E0D141D-C7B7-45E4-89D8-6DD0B91D43E5}"/>
              </a:ext>
            </a:extLst>
          </p:cNvPr>
          <p:cNvGrpSpPr/>
          <p:nvPr/>
        </p:nvGrpSpPr>
        <p:grpSpPr>
          <a:xfrm>
            <a:off x="9957283" y="2858321"/>
            <a:ext cx="1479722" cy="713216"/>
            <a:chOff x="9957283" y="2858321"/>
            <a:chExt cx="1479722" cy="713216"/>
          </a:xfrm>
        </p:grpSpPr>
        <p:pic>
          <p:nvPicPr>
            <p:cNvPr id="33" name="Image 32">
              <a:extLst>
                <a:ext uri="{FF2B5EF4-FFF2-40B4-BE49-F238E27FC236}">
                  <a16:creationId xmlns:a16="http://schemas.microsoft.com/office/drawing/2014/main" id="{492EC073-2E9C-4222-AA89-1FC6C9D402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23789" y="2858321"/>
              <a:ext cx="713216" cy="713216"/>
            </a:xfrm>
            <a:prstGeom prst="rect">
              <a:avLst/>
            </a:prstGeom>
          </p:spPr>
        </p:pic>
        <p:pic>
          <p:nvPicPr>
            <p:cNvPr id="52" name="Graphique 51" descr="Verrou avec un remplissage uni">
              <a:extLst>
                <a:ext uri="{FF2B5EF4-FFF2-40B4-BE49-F238E27FC236}">
                  <a16:creationId xmlns:a16="http://schemas.microsoft.com/office/drawing/2014/main" id="{36D7C7F0-5E11-4D0E-AB3D-602F6AD667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4461" y="2858321"/>
              <a:ext cx="386771" cy="386771"/>
            </a:xfrm>
            <a:prstGeom prst="rect">
              <a:avLst/>
            </a:prstGeom>
          </p:spPr>
        </p:pic>
        <p:cxnSp>
          <p:nvCxnSpPr>
            <p:cNvPr id="53" name="Connecteur droit avec flèche 52">
              <a:extLst>
                <a:ext uri="{FF2B5EF4-FFF2-40B4-BE49-F238E27FC236}">
                  <a16:creationId xmlns:a16="http://schemas.microsoft.com/office/drawing/2014/main" id="{74ED89F6-B89D-474F-BEB8-DC98BA805CD6}"/>
                </a:ext>
              </a:extLst>
            </p:cNvPr>
            <p:cNvCxnSpPr>
              <a:cxnSpLocks/>
            </p:cNvCxnSpPr>
            <p:nvPr/>
          </p:nvCxnSpPr>
          <p:spPr>
            <a:xfrm>
              <a:off x="9957283" y="3253315"/>
              <a:ext cx="631664" cy="0"/>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D2798FE3-0E7C-409E-9779-2D10709F7E44}"/>
              </a:ext>
            </a:extLst>
          </p:cNvPr>
          <p:cNvGrpSpPr/>
          <p:nvPr/>
        </p:nvGrpSpPr>
        <p:grpSpPr>
          <a:xfrm>
            <a:off x="6671184" y="3616964"/>
            <a:ext cx="1126189" cy="2352772"/>
            <a:chOff x="6671184" y="3616964"/>
            <a:chExt cx="1126189" cy="2352772"/>
          </a:xfrm>
        </p:grpSpPr>
        <p:pic>
          <p:nvPicPr>
            <p:cNvPr id="62" name="Image 61">
              <a:extLst>
                <a:ext uri="{FF2B5EF4-FFF2-40B4-BE49-F238E27FC236}">
                  <a16:creationId xmlns:a16="http://schemas.microsoft.com/office/drawing/2014/main" id="{17F8FCDC-ED78-403B-AB88-DFD583598E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1184" y="4843547"/>
              <a:ext cx="1126189" cy="1126189"/>
            </a:xfrm>
            <a:prstGeom prst="rect">
              <a:avLst/>
            </a:prstGeom>
          </p:spPr>
        </p:pic>
        <p:cxnSp>
          <p:nvCxnSpPr>
            <p:cNvPr id="61" name="Connecteur droit avec flèche 60">
              <a:extLst>
                <a:ext uri="{FF2B5EF4-FFF2-40B4-BE49-F238E27FC236}">
                  <a16:creationId xmlns:a16="http://schemas.microsoft.com/office/drawing/2014/main" id="{5FA3E236-D150-438C-A5C4-96CC69982E7C}"/>
                </a:ext>
              </a:extLst>
            </p:cNvPr>
            <p:cNvCxnSpPr>
              <a:cxnSpLocks/>
            </p:cNvCxnSpPr>
            <p:nvPr/>
          </p:nvCxnSpPr>
          <p:spPr>
            <a:xfrm>
              <a:off x="6889899" y="3616964"/>
              <a:ext cx="9203" cy="1231116"/>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que 33" descr="Questions avec un remplissage uni">
              <a:extLst>
                <a:ext uri="{FF2B5EF4-FFF2-40B4-BE49-F238E27FC236}">
                  <a16:creationId xmlns:a16="http://schemas.microsoft.com/office/drawing/2014/main" id="{C4C248FF-7ECB-4591-8F70-9E0468499F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28393" y="3860040"/>
              <a:ext cx="685415" cy="685415"/>
            </a:xfrm>
            <a:prstGeom prst="rect">
              <a:avLst/>
            </a:prstGeom>
          </p:spPr>
        </p:pic>
      </p:grpSp>
      <p:grpSp>
        <p:nvGrpSpPr>
          <p:cNvPr id="16" name="Groupe 15">
            <a:extLst>
              <a:ext uri="{FF2B5EF4-FFF2-40B4-BE49-F238E27FC236}">
                <a16:creationId xmlns:a16="http://schemas.microsoft.com/office/drawing/2014/main" id="{766268BC-C032-4A69-852E-2E0F808C0203}"/>
              </a:ext>
            </a:extLst>
          </p:cNvPr>
          <p:cNvGrpSpPr/>
          <p:nvPr/>
        </p:nvGrpSpPr>
        <p:grpSpPr>
          <a:xfrm>
            <a:off x="8663863" y="3556721"/>
            <a:ext cx="963514" cy="2255568"/>
            <a:chOff x="8663863" y="3556721"/>
            <a:chExt cx="963514" cy="2255568"/>
          </a:xfrm>
        </p:grpSpPr>
        <p:pic>
          <p:nvPicPr>
            <p:cNvPr id="26" name="Image 25">
              <a:extLst>
                <a:ext uri="{FF2B5EF4-FFF2-40B4-BE49-F238E27FC236}">
                  <a16:creationId xmlns:a16="http://schemas.microsoft.com/office/drawing/2014/main" id="{1C91B28D-778E-4346-98BC-2AA7FD86C5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63863" y="4848775"/>
              <a:ext cx="963514" cy="963514"/>
            </a:xfrm>
            <a:prstGeom prst="rect">
              <a:avLst/>
            </a:prstGeom>
          </p:spPr>
        </p:pic>
        <p:cxnSp>
          <p:nvCxnSpPr>
            <p:cNvPr id="68" name="Connecteur droit avec flèche 67">
              <a:extLst>
                <a:ext uri="{FF2B5EF4-FFF2-40B4-BE49-F238E27FC236}">
                  <a16:creationId xmlns:a16="http://schemas.microsoft.com/office/drawing/2014/main" id="{79D057BC-49FD-4112-8066-13CCD3B05232}"/>
                </a:ext>
              </a:extLst>
            </p:cNvPr>
            <p:cNvCxnSpPr>
              <a:cxnSpLocks/>
              <a:stCxn id="26" idx="0"/>
              <a:endCxn id="31" idx="2"/>
            </p:cNvCxnSpPr>
            <p:nvPr/>
          </p:nvCxnSpPr>
          <p:spPr>
            <a:xfrm flipV="1">
              <a:off x="9145620" y="3556721"/>
              <a:ext cx="0" cy="1292054"/>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BF28CE77-84AB-461D-9552-0C7AE626F237}"/>
              </a:ext>
            </a:extLst>
          </p:cNvPr>
          <p:cNvGrpSpPr/>
          <p:nvPr/>
        </p:nvGrpSpPr>
        <p:grpSpPr>
          <a:xfrm>
            <a:off x="10723789" y="3616964"/>
            <a:ext cx="963513" cy="2293561"/>
            <a:chOff x="10723789" y="3616964"/>
            <a:chExt cx="963513" cy="2293561"/>
          </a:xfrm>
        </p:grpSpPr>
        <p:pic>
          <p:nvPicPr>
            <p:cNvPr id="24" name="Image 23">
              <a:extLst>
                <a:ext uri="{FF2B5EF4-FFF2-40B4-BE49-F238E27FC236}">
                  <a16:creationId xmlns:a16="http://schemas.microsoft.com/office/drawing/2014/main" id="{F788752A-A5AE-4B4B-9566-8670040264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23789" y="4947012"/>
              <a:ext cx="963513" cy="963513"/>
            </a:xfrm>
            <a:prstGeom prst="rect">
              <a:avLst/>
            </a:prstGeom>
          </p:spPr>
        </p:pic>
        <p:cxnSp>
          <p:nvCxnSpPr>
            <p:cNvPr id="70" name="Connecteur droit avec flèche 69">
              <a:extLst>
                <a:ext uri="{FF2B5EF4-FFF2-40B4-BE49-F238E27FC236}">
                  <a16:creationId xmlns:a16="http://schemas.microsoft.com/office/drawing/2014/main" id="{B42E82CF-5402-42C2-9627-8572CD339204}"/>
                </a:ext>
              </a:extLst>
            </p:cNvPr>
            <p:cNvCxnSpPr>
              <a:cxnSpLocks/>
            </p:cNvCxnSpPr>
            <p:nvPr/>
          </p:nvCxnSpPr>
          <p:spPr>
            <a:xfrm>
              <a:off x="11073721" y="3616964"/>
              <a:ext cx="6676" cy="1231811"/>
            </a:xfrm>
            <a:prstGeom prst="straightConnector1">
              <a:avLst/>
            </a:prstGeom>
            <a:ln w="38100">
              <a:solidFill>
                <a:srgbClr val="00149B"/>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Image 35">
            <a:extLst>
              <a:ext uri="{FF2B5EF4-FFF2-40B4-BE49-F238E27FC236}">
                <a16:creationId xmlns:a16="http://schemas.microsoft.com/office/drawing/2014/main" id="{7FA2D09D-CF01-4790-8F53-BA6754519D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5996060"/>
            <a:ext cx="2095500" cy="861940"/>
          </a:xfrm>
          <a:prstGeom prst="rect">
            <a:avLst/>
          </a:prstGeom>
        </p:spPr>
      </p:pic>
      <p:sp>
        <p:nvSpPr>
          <p:cNvPr id="37" name="ZoneTexte 36">
            <a:extLst>
              <a:ext uri="{FF2B5EF4-FFF2-40B4-BE49-F238E27FC236}">
                <a16:creationId xmlns:a16="http://schemas.microsoft.com/office/drawing/2014/main" id="{C8710020-8335-4FDB-B957-B797D23E7271}"/>
              </a:ext>
            </a:extLst>
          </p:cNvPr>
          <p:cNvSpPr txBox="1"/>
          <p:nvPr/>
        </p:nvSpPr>
        <p:spPr>
          <a:xfrm>
            <a:off x="11640620" y="6298327"/>
            <a:ext cx="421241" cy="369332"/>
          </a:xfrm>
          <a:prstGeom prst="rect">
            <a:avLst/>
          </a:prstGeom>
          <a:noFill/>
        </p:spPr>
        <p:txBody>
          <a:bodyPr wrap="square" rtlCol="0">
            <a:spAutoFit/>
          </a:bodyPr>
          <a:lstStyle/>
          <a:p>
            <a:fld id="{0967795B-FB8A-477D-978D-10C0E12913D9}" type="slidenum">
              <a:rPr lang="fr-FR" smtClean="0"/>
              <a:t>9</a:t>
            </a:fld>
            <a:endParaRPr lang="fr-FR" dirty="0"/>
          </a:p>
        </p:txBody>
      </p:sp>
    </p:spTree>
    <p:extLst>
      <p:ext uri="{BB962C8B-B14F-4D97-AF65-F5344CB8AC3E}">
        <p14:creationId xmlns:p14="http://schemas.microsoft.com/office/powerpoint/2010/main" val="125565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2207</TotalTime>
  <Words>1100</Words>
  <Application>Microsoft Office PowerPoint</Application>
  <PresentationFormat>Grand écran</PresentationFormat>
  <Paragraphs>190</Paragraphs>
  <Slides>14</Slides>
  <Notes>13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14</vt:i4>
      </vt:variant>
    </vt:vector>
  </HeadingPairs>
  <TitlesOfParts>
    <vt:vector size="24" baseType="lpstr">
      <vt:lpstr>Aptos</vt:lpstr>
      <vt:lpstr>Archivo</vt:lpstr>
      <vt:lpstr>Arial</vt:lpstr>
      <vt:lpstr>Calibri</vt:lpstr>
      <vt:lpstr>Calibri Light</vt:lpstr>
      <vt:lpstr>Inter</vt:lpstr>
      <vt:lpstr>Raleway</vt:lpstr>
      <vt:lpstr>Times New Roman</vt:lpstr>
      <vt:lpstr>Verdana</vt:lpstr>
      <vt:lpstr>Conception personnalisée</vt:lpstr>
      <vt:lpstr>Ludifier avec Game 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CAPANO Manuela;amelie.guardiola@univ-amu.fr</dc:creator>
  <cp:lastModifiedBy>Estelle Jacquemin</cp:lastModifiedBy>
  <cp:revision>173</cp:revision>
  <dcterms:created xsi:type="dcterms:W3CDTF">2024-03-21T14:58:03Z</dcterms:created>
  <dcterms:modified xsi:type="dcterms:W3CDTF">2024-07-02T09:44:25Z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AA7F3ED2-C5A4-4F1C-92AC-2CD2C76E2B58</vt:lpwstr>
  </property>
  <property fmtid="{D5CDD505-2E9C-101B-9397-08002B2CF9AE}" pid="3" name="ArticulatePath">
    <vt:lpwstr>Présentation1</vt:lpwstr>
  </property>
</Properties>
</file>