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handoutMasterIdLst>
    <p:handoutMasterId r:id="rId28"/>
  </p:handoutMasterIdLst>
  <p:sldIdLst>
    <p:sldId id="257" r:id="rId5"/>
    <p:sldId id="287" r:id="rId6"/>
    <p:sldId id="288" r:id="rId7"/>
    <p:sldId id="256" r:id="rId8"/>
    <p:sldId id="264" r:id="rId9"/>
    <p:sldId id="263" r:id="rId10"/>
    <p:sldId id="265" r:id="rId11"/>
    <p:sldId id="271" r:id="rId12"/>
    <p:sldId id="266" r:id="rId13"/>
    <p:sldId id="269" r:id="rId14"/>
    <p:sldId id="268" r:id="rId15"/>
    <p:sldId id="272" r:id="rId16"/>
    <p:sldId id="273" r:id="rId17"/>
    <p:sldId id="280" r:id="rId18"/>
    <p:sldId id="279" r:id="rId19"/>
    <p:sldId id="275" r:id="rId20"/>
    <p:sldId id="276" r:id="rId21"/>
    <p:sldId id="278" r:id="rId22"/>
    <p:sldId id="283" r:id="rId23"/>
    <p:sldId id="286" r:id="rId24"/>
    <p:sldId id="285" r:id="rId25"/>
    <p:sldId id="289" r:id="rId26"/>
  </p:sldIdLst>
  <p:sldSz cx="12192000" cy="6858000"/>
  <p:notesSz cx="6858000" cy="9144000"/>
  <p:custDataLst>
    <p:tags r:id="rId2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B91"/>
    <a:srgbClr val="0D4050"/>
    <a:srgbClr val="FF7700"/>
    <a:srgbClr val="0000A6"/>
    <a:srgbClr val="001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59795" autoAdjust="0"/>
  </p:normalViewPr>
  <p:slideViewPr>
    <p:cSldViewPr snapToGrid="0">
      <p:cViewPr varScale="1">
        <p:scale>
          <a:sx n="68" d="100"/>
          <a:sy n="68" d="100"/>
        </p:scale>
        <p:origin x="2160" y="2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84AD9A-B468-480C-A7D0-13A676D3E7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10B0E57-7A6B-493D-BA19-BEB56717F9DA}">
      <dgm:prSet/>
      <dgm:spPr/>
      <dgm:t>
        <a:bodyPr/>
        <a:lstStyle/>
        <a:p>
          <a:pPr>
            <a:lnSpc>
              <a:spcPct val="100000"/>
            </a:lnSpc>
          </a:pPr>
          <a:r>
            <a:rPr lang="fr-FR"/>
            <a:t>108 défis sous la forme de tests Moodle (1500 questions)</a:t>
          </a:r>
          <a:endParaRPr lang="en-US"/>
        </a:p>
      </dgm:t>
    </dgm:pt>
    <dgm:pt modelId="{4BEF260F-0F69-4B45-A865-9F1CDFEECFA1}" type="parTrans" cxnId="{F64239B4-6B6A-453E-898D-C039E735CD53}">
      <dgm:prSet/>
      <dgm:spPr/>
      <dgm:t>
        <a:bodyPr/>
        <a:lstStyle/>
        <a:p>
          <a:endParaRPr lang="en-US"/>
        </a:p>
      </dgm:t>
    </dgm:pt>
    <dgm:pt modelId="{BF0EBBF0-0230-4AD9-A196-2AB99F78CF85}" type="sibTrans" cxnId="{F64239B4-6B6A-453E-898D-C039E735CD53}">
      <dgm:prSet/>
      <dgm:spPr/>
      <dgm:t>
        <a:bodyPr/>
        <a:lstStyle/>
        <a:p>
          <a:endParaRPr lang="en-US"/>
        </a:p>
      </dgm:t>
    </dgm:pt>
    <dgm:pt modelId="{AF922224-2642-4C10-8FEE-54FF173F9171}">
      <dgm:prSet/>
      <dgm:spPr/>
      <dgm:t>
        <a:bodyPr/>
        <a:lstStyle/>
        <a:p>
          <a:pPr>
            <a:lnSpc>
              <a:spcPct val="100000"/>
            </a:lnSpc>
          </a:pPr>
          <a:r>
            <a:rPr lang="fr-FR"/>
            <a:t>200 étiquettes, le couteau suisse de Moodle</a:t>
          </a:r>
          <a:endParaRPr lang="en-US"/>
        </a:p>
      </dgm:t>
    </dgm:pt>
    <dgm:pt modelId="{4B8A4BE1-D90C-4394-8F47-7D211616DF71}" type="parTrans" cxnId="{50C6700C-3D32-458B-89C3-56E6AA8722A8}">
      <dgm:prSet/>
      <dgm:spPr/>
      <dgm:t>
        <a:bodyPr/>
        <a:lstStyle/>
        <a:p>
          <a:endParaRPr lang="en-US"/>
        </a:p>
      </dgm:t>
    </dgm:pt>
    <dgm:pt modelId="{23AC2414-BE69-4591-82A5-ECC595661EC8}" type="sibTrans" cxnId="{50C6700C-3D32-458B-89C3-56E6AA8722A8}">
      <dgm:prSet/>
      <dgm:spPr/>
      <dgm:t>
        <a:bodyPr/>
        <a:lstStyle/>
        <a:p>
          <a:endParaRPr lang="en-US"/>
        </a:p>
      </dgm:t>
    </dgm:pt>
    <dgm:pt modelId="{7ED61069-D0BF-4B77-B22C-08FDEA3894D3}">
      <dgm:prSet/>
      <dgm:spPr/>
      <dgm:t>
        <a:bodyPr/>
        <a:lstStyle/>
        <a:p>
          <a:pPr>
            <a:lnSpc>
              <a:spcPct val="100000"/>
            </a:lnSpc>
          </a:pPr>
          <a:r>
            <a:rPr lang="fr-FR"/>
            <a:t>100 activités avec H5P les plus compatibles avec les smartphones</a:t>
          </a:r>
          <a:endParaRPr lang="en-US"/>
        </a:p>
      </dgm:t>
    </dgm:pt>
    <dgm:pt modelId="{129F7A78-4268-4338-AA50-3F3DD3B90CC2}" type="parTrans" cxnId="{3E51AD93-917A-4020-988F-50E0B0B1796A}">
      <dgm:prSet/>
      <dgm:spPr/>
      <dgm:t>
        <a:bodyPr/>
        <a:lstStyle/>
        <a:p>
          <a:endParaRPr lang="en-US"/>
        </a:p>
      </dgm:t>
    </dgm:pt>
    <dgm:pt modelId="{A3033CC2-51ED-4E68-B2F0-CA33E3BC17E7}" type="sibTrans" cxnId="{3E51AD93-917A-4020-988F-50E0B0B1796A}">
      <dgm:prSet/>
      <dgm:spPr/>
      <dgm:t>
        <a:bodyPr/>
        <a:lstStyle/>
        <a:p>
          <a:endParaRPr lang="en-US"/>
        </a:p>
      </dgm:t>
    </dgm:pt>
    <dgm:pt modelId="{78235FB6-ED64-4287-B687-DC74493704D8}">
      <dgm:prSet/>
      <dgm:spPr/>
      <dgm:t>
        <a:bodyPr/>
        <a:lstStyle/>
        <a:p>
          <a:pPr>
            <a:lnSpc>
              <a:spcPct val="100000"/>
            </a:lnSpc>
          </a:pPr>
          <a:r>
            <a:rPr lang="fr-FR"/>
            <a:t>6 projets en démarche actionnelle (Forums et Bases de données </a:t>
          </a:r>
          <a:br>
            <a:rPr lang="fr-FR"/>
          </a:br>
          <a:r>
            <a:rPr lang="fr-FR"/>
            <a:t>+ </a:t>
          </a:r>
          <a:r>
            <a:rPr lang="fr-FR" err="1"/>
            <a:t>Digipad</a:t>
          </a:r>
          <a:r>
            <a:rPr lang="fr-FR"/>
            <a:t> de la Digitale)</a:t>
          </a:r>
          <a:endParaRPr lang="en-US"/>
        </a:p>
      </dgm:t>
    </dgm:pt>
    <dgm:pt modelId="{D98E3732-07C8-4E1F-B8E9-241B39DB921F}" type="parTrans" cxnId="{7C1AE060-DEF8-44BF-BD03-75A4EF7ABB84}">
      <dgm:prSet/>
      <dgm:spPr/>
      <dgm:t>
        <a:bodyPr/>
        <a:lstStyle/>
        <a:p>
          <a:endParaRPr lang="en-US"/>
        </a:p>
      </dgm:t>
    </dgm:pt>
    <dgm:pt modelId="{A3562840-BDB4-40E6-BB25-01FD9172BACD}" type="sibTrans" cxnId="{7C1AE060-DEF8-44BF-BD03-75A4EF7ABB84}">
      <dgm:prSet/>
      <dgm:spPr/>
      <dgm:t>
        <a:bodyPr/>
        <a:lstStyle/>
        <a:p>
          <a:endParaRPr lang="en-US"/>
        </a:p>
      </dgm:t>
    </dgm:pt>
    <dgm:pt modelId="{7E7BEE76-4CF3-4ED0-9C48-B1D92FF9CFF5}" type="pres">
      <dgm:prSet presAssocID="{6484AD9A-B468-480C-A7D0-13A676D3E700}" presName="root" presStyleCnt="0">
        <dgm:presLayoutVars>
          <dgm:dir/>
          <dgm:resizeHandles val="exact"/>
        </dgm:presLayoutVars>
      </dgm:prSet>
      <dgm:spPr/>
    </dgm:pt>
    <dgm:pt modelId="{EA04F056-2F69-46DD-8F34-26E948E6077E}" type="pres">
      <dgm:prSet presAssocID="{110B0E57-7A6B-493D-BA19-BEB56717F9DA}" presName="compNode" presStyleCnt="0"/>
      <dgm:spPr/>
    </dgm:pt>
    <dgm:pt modelId="{FE4AD7B8-44EF-4C6D-9845-A3B0142DE6B1}" type="pres">
      <dgm:prSet presAssocID="{110B0E57-7A6B-493D-BA19-BEB56717F9DA}" presName="bgRect" presStyleLbl="bgShp" presStyleIdx="0" presStyleCnt="4" custLinFactNeighborY="-1521"/>
      <dgm:spPr/>
    </dgm:pt>
    <dgm:pt modelId="{D743A4DB-3692-4C81-9845-407A06EEB458}" type="pres">
      <dgm:prSet presAssocID="{110B0E57-7A6B-493D-BA19-BEB56717F9D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BBD9DD1-0177-4515-B591-6445D39A1B86}" type="pres">
      <dgm:prSet presAssocID="{110B0E57-7A6B-493D-BA19-BEB56717F9DA}" presName="spaceRect" presStyleCnt="0"/>
      <dgm:spPr/>
    </dgm:pt>
    <dgm:pt modelId="{D59DA47E-62A8-4D35-883F-525D7657B611}" type="pres">
      <dgm:prSet presAssocID="{110B0E57-7A6B-493D-BA19-BEB56717F9DA}" presName="parTx" presStyleLbl="revTx" presStyleIdx="0" presStyleCnt="4">
        <dgm:presLayoutVars>
          <dgm:chMax val="0"/>
          <dgm:chPref val="0"/>
        </dgm:presLayoutVars>
      </dgm:prSet>
      <dgm:spPr/>
    </dgm:pt>
    <dgm:pt modelId="{C1B94885-046D-4104-9428-F335E31A2EF7}" type="pres">
      <dgm:prSet presAssocID="{BF0EBBF0-0230-4AD9-A196-2AB99F78CF85}" presName="sibTrans" presStyleCnt="0"/>
      <dgm:spPr/>
    </dgm:pt>
    <dgm:pt modelId="{7C3975E9-77FE-420A-B621-2536D8D09325}" type="pres">
      <dgm:prSet presAssocID="{AF922224-2642-4C10-8FEE-54FF173F9171}" presName="compNode" presStyleCnt="0"/>
      <dgm:spPr/>
    </dgm:pt>
    <dgm:pt modelId="{5CEEFF0A-17E1-4FE9-BDF5-211A7FB714CF}" type="pres">
      <dgm:prSet presAssocID="{AF922224-2642-4C10-8FEE-54FF173F9171}" presName="bgRect" presStyleLbl="bgShp" presStyleIdx="1" presStyleCnt="4"/>
      <dgm:spPr/>
    </dgm:pt>
    <dgm:pt modelId="{BC7FAC8D-06A9-4CB7-BD4F-79FD7FD02C79}" type="pres">
      <dgm:prSet presAssocID="{AF922224-2642-4C10-8FEE-54FF173F917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ignet"/>
        </a:ext>
      </dgm:extLst>
    </dgm:pt>
    <dgm:pt modelId="{8D72EA75-7778-4532-B51E-6F0C4DC16D59}" type="pres">
      <dgm:prSet presAssocID="{AF922224-2642-4C10-8FEE-54FF173F9171}" presName="spaceRect" presStyleCnt="0"/>
      <dgm:spPr/>
    </dgm:pt>
    <dgm:pt modelId="{8C545367-9C9D-45EE-99BF-51BEDCEC5151}" type="pres">
      <dgm:prSet presAssocID="{AF922224-2642-4C10-8FEE-54FF173F9171}" presName="parTx" presStyleLbl="revTx" presStyleIdx="1" presStyleCnt="4">
        <dgm:presLayoutVars>
          <dgm:chMax val="0"/>
          <dgm:chPref val="0"/>
        </dgm:presLayoutVars>
      </dgm:prSet>
      <dgm:spPr/>
    </dgm:pt>
    <dgm:pt modelId="{C5EC3B6D-8D51-4D89-A389-F2EF3AA5458D}" type="pres">
      <dgm:prSet presAssocID="{23AC2414-BE69-4591-82A5-ECC595661EC8}" presName="sibTrans" presStyleCnt="0"/>
      <dgm:spPr/>
    </dgm:pt>
    <dgm:pt modelId="{2FFD2C18-AF1A-4877-9948-6FD809961AE0}" type="pres">
      <dgm:prSet presAssocID="{7ED61069-D0BF-4B77-B22C-08FDEA3894D3}" presName="compNode" presStyleCnt="0"/>
      <dgm:spPr/>
    </dgm:pt>
    <dgm:pt modelId="{3D755BD9-0630-4ABF-91C3-3AB9AEB56FC8}" type="pres">
      <dgm:prSet presAssocID="{7ED61069-D0BF-4B77-B22C-08FDEA3894D3}" presName="bgRect" presStyleLbl="bgShp" presStyleIdx="2" presStyleCnt="4"/>
      <dgm:spPr/>
    </dgm:pt>
    <dgm:pt modelId="{BE13A608-0D1F-4235-ACA1-D0F4F99149EE}" type="pres">
      <dgm:prSet presAssocID="{7ED61069-D0BF-4B77-B22C-08FDEA3894D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33789DFB-2E6B-4147-95C8-A558ADB2304E}" type="pres">
      <dgm:prSet presAssocID="{7ED61069-D0BF-4B77-B22C-08FDEA3894D3}" presName="spaceRect" presStyleCnt="0"/>
      <dgm:spPr/>
    </dgm:pt>
    <dgm:pt modelId="{A8A77A56-11FC-449E-9966-8D5D1B5B4F56}" type="pres">
      <dgm:prSet presAssocID="{7ED61069-D0BF-4B77-B22C-08FDEA3894D3}" presName="parTx" presStyleLbl="revTx" presStyleIdx="2" presStyleCnt="4">
        <dgm:presLayoutVars>
          <dgm:chMax val="0"/>
          <dgm:chPref val="0"/>
        </dgm:presLayoutVars>
      </dgm:prSet>
      <dgm:spPr/>
    </dgm:pt>
    <dgm:pt modelId="{0D7CD329-5B9F-47C4-90B1-321469321773}" type="pres">
      <dgm:prSet presAssocID="{A3033CC2-51ED-4E68-B2F0-CA33E3BC17E7}" presName="sibTrans" presStyleCnt="0"/>
      <dgm:spPr/>
    </dgm:pt>
    <dgm:pt modelId="{EADCF4CC-7C42-4178-BBA0-28D40733E8B4}" type="pres">
      <dgm:prSet presAssocID="{78235FB6-ED64-4287-B687-DC74493704D8}" presName="compNode" presStyleCnt="0"/>
      <dgm:spPr/>
    </dgm:pt>
    <dgm:pt modelId="{5A665342-84E7-4717-B03E-F4D2CDE7C9A3}" type="pres">
      <dgm:prSet presAssocID="{78235FB6-ED64-4287-B687-DC74493704D8}" presName="bgRect" presStyleLbl="bgShp" presStyleIdx="3" presStyleCnt="4"/>
      <dgm:spPr/>
    </dgm:pt>
    <dgm:pt modelId="{19DCBFFC-EEBD-4295-A5C1-ACD9E20731EE}" type="pres">
      <dgm:prSet presAssocID="{78235FB6-ED64-4287-B687-DC74493704D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e de données"/>
        </a:ext>
      </dgm:extLst>
    </dgm:pt>
    <dgm:pt modelId="{41E42366-5589-48B2-864B-35B89B7D4569}" type="pres">
      <dgm:prSet presAssocID="{78235FB6-ED64-4287-B687-DC74493704D8}" presName="spaceRect" presStyleCnt="0"/>
      <dgm:spPr/>
    </dgm:pt>
    <dgm:pt modelId="{AF8453A7-D3F2-4C68-B7BA-221F4DF738AA}" type="pres">
      <dgm:prSet presAssocID="{78235FB6-ED64-4287-B687-DC74493704D8}" presName="parTx" presStyleLbl="revTx" presStyleIdx="3" presStyleCnt="4">
        <dgm:presLayoutVars>
          <dgm:chMax val="0"/>
          <dgm:chPref val="0"/>
        </dgm:presLayoutVars>
      </dgm:prSet>
      <dgm:spPr/>
    </dgm:pt>
  </dgm:ptLst>
  <dgm:cxnLst>
    <dgm:cxn modelId="{01258107-E308-45F1-98F2-785F4D4BAE28}" type="presOf" srcId="{AF922224-2642-4C10-8FEE-54FF173F9171}" destId="{8C545367-9C9D-45EE-99BF-51BEDCEC5151}" srcOrd="0" destOrd="0" presId="urn:microsoft.com/office/officeart/2018/2/layout/IconVerticalSolidList"/>
    <dgm:cxn modelId="{50C6700C-3D32-458B-89C3-56E6AA8722A8}" srcId="{6484AD9A-B468-480C-A7D0-13A676D3E700}" destId="{AF922224-2642-4C10-8FEE-54FF173F9171}" srcOrd="1" destOrd="0" parTransId="{4B8A4BE1-D90C-4394-8F47-7D211616DF71}" sibTransId="{23AC2414-BE69-4591-82A5-ECC595661EC8}"/>
    <dgm:cxn modelId="{0B9AC451-C1A6-470E-A3AE-6CC47AC91354}" type="presOf" srcId="{6484AD9A-B468-480C-A7D0-13A676D3E700}" destId="{7E7BEE76-4CF3-4ED0-9C48-B1D92FF9CFF5}" srcOrd="0" destOrd="0" presId="urn:microsoft.com/office/officeart/2018/2/layout/IconVerticalSolidList"/>
    <dgm:cxn modelId="{7C1AE060-DEF8-44BF-BD03-75A4EF7ABB84}" srcId="{6484AD9A-B468-480C-A7D0-13A676D3E700}" destId="{78235FB6-ED64-4287-B687-DC74493704D8}" srcOrd="3" destOrd="0" parTransId="{D98E3732-07C8-4E1F-B8E9-241B39DB921F}" sibTransId="{A3562840-BDB4-40E6-BB25-01FD9172BACD}"/>
    <dgm:cxn modelId="{9DD2196C-2F62-40FD-AF6B-512485DB9F9E}" type="presOf" srcId="{7ED61069-D0BF-4B77-B22C-08FDEA3894D3}" destId="{A8A77A56-11FC-449E-9966-8D5D1B5B4F56}" srcOrd="0" destOrd="0" presId="urn:microsoft.com/office/officeart/2018/2/layout/IconVerticalSolidList"/>
    <dgm:cxn modelId="{E624467E-7B8F-4079-8C45-8A8567316DF9}" type="presOf" srcId="{78235FB6-ED64-4287-B687-DC74493704D8}" destId="{AF8453A7-D3F2-4C68-B7BA-221F4DF738AA}" srcOrd="0" destOrd="0" presId="urn:microsoft.com/office/officeart/2018/2/layout/IconVerticalSolidList"/>
    <dgm:cxn modelId="{3E51AD93-917A-4020-988F-50E0B0B1796A}" srcId="{6484AD9A-B468-480C-A7D0-13A676D3E700}" destId="{7ED61069-D0BF-4B77-B22C-08FDEA3894D3}" srcOrd="2" destOrd="0" parTransId="{129F7A78-4268-4338-AA50-3F3DD3B90CC2}" sibTransId="{A3033CC2-51ED-4E68-B2F0-CA33E3BC17E7}"/>
    <dgm:cxn modelId="{F64239B4-6B6A-453E-898D-C039E735CD53}" srcId="{6484AD9A-B468-480C-A7D0-13A676D3E700}" destId="{110B0E57-7A6B-493D-BA19-BEB56717F9DA}" srcOrd="0" destOrd="0" parTransId="{4BEF260F-0F69-4B45-A865-9F1CDFEECFA1}" sibTransId="{BF0EBBF0-0230-4AD9-A196-2AB99F78CF85}"/>
    <dgm:cxn modelId="{0D7216C8-6682-491E-B2DD-6500AD8BD5C6}" type="presOf" srcId="{110B0E57-7A6B-493D-BA19-BEB56717F9DA}" destId="{D59DA47E-62A8-4D35-883F-525D7657B611}" srcOrd="0" destOrd="0" presId="urn:microsoft.com/office/officeart/2018/2/layout/IconVerticalSolidList"/>
    <dgm:cxn modelId="{52944216-9B5F-4259-99C3-6FC057D2A70E}" type="presParOf" srcId="{7E7BEE76-4CF3-4ED0-9C48-B1D92FF9CFF5}" destId="{EA04F056-2F69-46DD-8F34-26E948E6077E}" srcOrd="0" destOrd="0" presId="urn:microsoft.com/office/officeart/2018/2/layout/IconVerticalSolidList"/>
    <dgm:cxn modelId="{4DC7E6BA-D5F4-45B9-825B-74199E786C3B}" type="presParOf" srcId="{EA04F056-2F69-46DD-8F34-26E948E6077E}" destId="{FE4AD7B8-44EF-4C6D-9845-A3B0142DE6B1}" srcOrd="0" destOrd="0" presId="urn:microsoft.com/office/officeart/2018/2/layout/IconVerticalSolidList"/>
    <dgm:cxn modelId="{1AA5AC19-683C-448B-A0C3-596FB162FA93}" type="presParOf" srcId="{EA04F056-2F69-46DD-8F34-26E948E6077E}" destId="{D743A4DB-3692-4C81-9845-407A06EEB458}" srcOrd="1" destOrd="0" presId="urn:microsoft.com/office/officeart/2018/2/layout/IconVerticalSolidList"/>
    <dgm:cxn modelId="{BDB75729-88E9-4F13-BAC6-CDCC6ED9E14F}" type="presParOf" srcId="{EA04F056-2F69-46DD-8F34-26E948E6077E}" destId="{DBBD9DD1-0177-4515-B591-6445D39A1B86}" srcOrd="2" destOrd="0" presId="urn:microsoft.com/office/officeart/2018/2/layout/IconVerticalSolidList"/>
    <dgm:cxn modelId="{2334056D-F32F-4288-BEAA-F7439E46C00D}" type="presParOf" srcId="{EA04F056-2F69-46DD-8F34-26E948E6077E}" destId="{D59DA47E-62A8-4D35-883F-525D7657B611}" srcOrd="3" destOrd="0" presId="urn:microsoft.com/office/officeart/2018/2/layout/IconVerticalSolidList"/>
    <dgm:cxn modelId="{673DE17B-B221-4BB9-818F-A1FCA8496C4F}" type="presParOf" srcId="{7E7BEE76-4CF3-4ED0-9C48-B1D92FF9CFF5}" destId="{C1B94885-046D-4104-9428-F335E31A2EF7}" srcOrd="1" destOrd="0" presId="urn:microsoft.com/office/officeart/2018/2/layout/IconVerticalSolidList"/>
    <dgm:cxn modelId="{B0B006ED-14A6-4AD1-8EAA-8C53F63115F4}" type="presParOf" srcId="{7E7BEE76-4CF3-4ED0-9C48-B1D92FF9CFF5}" destId="{7C3975E9-77FE-420A-B621-2536D8D09325}" srcOrd="2" destOrd="0" presId="urn:microsoft.com/office/officeart/2018/2/layout/IconVerticalSolidList"/>
    <dgm:cxn modelId="{3BB2A9C8-3AC7-4430-A36D-6C447C8B037F}" type="presParOf" srcId="{7C3975E9-77FE-420A-B621-2536D8D09325}" destId="{5CEEFF0A-17E1-4FE9-BDF5-211A7FB714CF}" srcOrd="0" destOrd="0" presId="urn:microsoft.com/office/officeart/2018/2/layout/IconVerticalSolidList"/>
    <dgm:cxn modelId="{84058231-5718-498D-A578-FF86347B5ED5}" type="presParOf" srcId="{7C3975E9-77FE-420A-B621-2536D8D09325}" destId="{BC7FAC8D-06A9-4CB7-BD4F-79FD7FD02C79}" srcOrd="1" destOrd="0" presId="urn:microsoft.com/office/officeart/2018/2/layout/IconVerticalSolidList"/>
    <dgm:cxn modelId="{DD1F22FC-50C3-4AAE-B276-0011B44E0C7F}" type="presParOf" srcId="{7C3975E9-77FE-420A-B621-2536D8D09325}" destId="{8D72EA75-7778-4532-B51E-6F0C4DC16D59}" srcOrd="2" destOrd="0" presId="urn:microsoft.com/office/officeart/2018/2/layout/IconVerticalSolidList"/>
    <dgm:cxn modelId="{84A1465D-6CAA-4F47-92E0-354E54EB5793}" type="presParOf" srcId="{7C3975E9-77FE-420A-B621-2536D8D09325}" destId="{8C545367-9C9D-45EE-99BF-51BEDCEC5151}" srcOrd="3" destOrd="0" presId="urn:microsoft.com/office/officeart/2018/2/layout/IconVerticalSolidList"/>
    <dgm:cxn modelId="{BA583F17-4105-4D46-A908-4CEACC4430C9}" type="presParOf" srcId="{7E7BEE76-4CF3-4ED0-9C48-B1D92FF9CFF5}" destId="{C5EC3B6D-8D51-4D89-A389-F2EF3AA5458D}" srcOrd="3" destOrd="0" presId="urn:microsoft.com/office/officeart/2018/2/layout/IconVerticalSolidList"/>
    <dgm:cxn modelId="{536B2C50-608A-404C-9F1B-06A9041E293A}" type="presParOf" srcId="{7E7BEE76-4CF3-4ED0-9C48-B1D92FF9CFF5}" destId="{2FFD2C18-AF1A-4877-9948-6FD809961AE0}" srcOrd="4" destOrd="0" presId="urn:microsoft.com/office/officeart/2018/2/layout/IconVerticalSolidList"/>
    <dgm:cxn modelId="{C3CC55B6-7B29-4B3D-BA97-CEA7D11B2BBE}" type="presParOf" srcId="{2FFD2C18-AF1A-4877-9948-6FD809961AE0}" destId="{3D755BD9-0630-4ABF-91C3-3AB9AEB56FC8}" srcOrd="0" destOrd="0" presId="urn:microsoft.com/office/officeart/2018/2/layout/IconVerticalSolidList"/>
    <dgm:cxn modelId="{6A6787E5-D8A1-4CE6-9C2E-50804092EAB8}" type="presParOf" srcId="{2FFD2C18-AF1A-4877-9948-6FD809961AE0}" destId="{BE13A608-0D1F-4235-ACA1-D0F4F99149EE}" srcOrd="1" destOrd="0" presId="urn:microsoft.com/office/officeart/2018/2/layout/IconVerticalSolidList"/>
    <dgm:cxn modelId="{633CC999-1F89-41D2-AA7E-3A339D8930FD}" type="presParOf" srcId="{2FFD2C18-AF1A-4877-9948-6FD809961AE0}" destId="{33789DFB-2E6B-4147-95C8-A558ADB2304E}" srcOrd="2" destOrd="0" presId="urn:microsoft.com/office/officeart/2018/2/layout/IconVerticalSolidList"/>
    <dgm:cxn modelId="{206EB611-A2C6-4DE9-94B3-729C643D8FAA}" type="presParOf" srcId="{2FFD2C18-AF1A-4877-9948-6FD809961AE0}" destId="{A8A77A56-11FC-449E-9966-8D5D1B5B4F56}" srcOrd="3" destOrd="0" presId="urn:microsoft.com/office/officeart/2018/2/layout/IconVerticalSolidList"/>
    <dgm:cxn modelId="{8FB2B121-6F78-49C5-86AE-75A359D4618B}" type="presParOf" srcId="{7E7BEE76-4CF3-4ED0-9C48-B1D92FF9CFF5}" destId="{0D7CD329-5B9F-47C4-90B1-321469321773}" srcOrd="5" destOrd="0" presId="urn:microsoft.com/office/officeart/2018/2/layout/IconVerticalSolidList"/>
    <dgm:cxn modelId="{FD9DF6DA-EBD0-4295-8670-3EEAB2240805}" type="presParOf" srcId="{7E7BEE76-4CF3-4ED0-9C48-B1D92FF9CFF5}" destId="{EADCF4CC-7C42-4178-BBA0-28D40733E8B4}" srcOrd="6" destOrd="0" presId="urn:microsoft.com/office/officeart/2018/2/layout/IconVerticalSolidList"/>
    <dgm:cxn modelId="{28A2CFB8-5F23-4D64-BC1A-61FB1F29A2C4}" type="presParOf" srcId="{EADCF4CC-7C42-4178-BBA0-28D40733E8B4}" destId="{5A665342-84E7-4717-B03E-F4D2CDE7C9A3}" srcOrd="0" destOrd="0" presId="urn:microsoft.com/office/officeart/2018/2/layout/IconVerticalSolidList"/>
    <dgm:cxn modelId="{4A73BB10-69D8-4ABF-B751-97FC2642B9E0}" type="presParOf" srcId="{EADCF4CC-7C42-4178-BBA0-28D40733E8B4}" destId="{19DCBFFC-EEBD-4295-A5C1-ACD9E20731EE}" srcOrd="1" destOrd="0" presId="urn:microsoft.com/office/officeart/2018/2/layout/IconVerticalSolidList"/>
    <dgm:cxn modelId="{A88B07E6-DD6B-4B37-B539-0C7472C97BD5}" type="presParOf" srcId="{EADCF4CC-7C42-4178-BBA0-28D40733E8B4}" destId="{41E42366-5589-48B2-864B-35B89B7D4569}" srcOrd="2" destOrd="0" presId="urn:microsoft.com/office/officeart/2018/2/layout/IconVerticalSolidList"/>
    <dgm:cxn modelId="{E3798DD7-3C2D-43C1-B1FB-E94015340E31}" type="presParOf" srcId="{EADCF4CC-7C42-4178-BBA0-28D40733E8B4}" destId="{AF8453A7-D3F2-4C68-B7BA-221F4DF738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AD7B8-44EF-4C6D-9845-A3B0142DE6B1}">
      <dsp:nvSpPr>
        <dsp:cNvPr id="0" name=""/>
        <dsp:cNvSpPr/>
      </dsp:nvSpPr>
      <dsp:spPr>
        <a:xfrm>
          <a:off x="0" y="0"/>
          <a:ext cx="10836794" cy="68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43A4DB-3692-4C81-9845-407A06EEB458}">
      <dsp:nvSpPr>
        <dsp:cNvPr id="0" name=""/>
        <dsp:cNvSpPr/>
      </dsp:nvSpPr>
      <dsp:spPr>
        <a:xfrm>
          <a:off x="206674" y="155073"/>
          <a:ext cx="375772" cy="3757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DA47E-62A8-4D35-883F-525D7657B611}">
      <dsp:nvSpPr>
        <dsp:cNvPr id="0" name=""/>
        <dsp:cNvSpPr/>
      </dsp:nvSpPr>
      <dsp:spPr>
        <a:xfrm>
          <a:off x="789122" y="1348"/>
          <a:ext cx="10047671" cy="6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08" tIns="72308" rIns="72308" bIns="72308" numCol="1" spcCol="1270" anchor="ctr" anchorCtr="0">
          <a:noAutofit/>
        </a:bodyPr>
        <a:lstStyle/>
        <a:p>
          <a:pPr marL="0" lvl="0" indent="0" algn="l" defTabSz="755650">
            <a:lnSpc>
              <a:spcPct val="100000"/>
            </a:lnSpc>
            <a:spcBef>
              <a:spcPct val="0"/>
            </a:spcBef>
            <a:spcAft>
              <a:spcPct val="35000"/>
            </a:spcAft>
            <a:buNone/>
          </a:pPr>
          <a:r>
            <a:rPr lang="fr-FR" sz="1700" kern="1200"/>
            <a:t>108 défis sous la forme de tests Moodle (1500 questions)</a:t>
          </a:r>
          <a:endParaRPr lang="en-US" sz="1700" kern="1200"/>
        </a:p>
      </dsp:txBody>
      <dsp:txXfrm>
        <a:off x="789122" y="1348"/>
        <a:ext cx="10047671" cy="683222"/>
      </dsp:txXfrm>
    </dsp:sp>
    <dsp:sp modelId="{5CEEFF0A-17E1-4FE9-BDF5-211A7FB714CF}">
      <dsp:nvSpPr>
        <dsp:cNvPr id="0" name=""/>
        <dsp:cNvSpPr/>
      </dsp:nvSpPr>
      <dsp:spPr>
        <a:xfrm>
          <a:off x="0" y="855376"/>
          <a:ext cx="10836794" cy="68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FAC8D-06A9-4CB7-BD4F-79FD7FD02C79}">
      <dsp:nvSpPr>
        <dsp:cNvPr id="0" name=""/>
        <dsp:cNvSpPr/>
      </dsp:nvSpPr>
      <dsp:spPr>
        <a:xfrm>
          <a:off x="206674" y="1009101"/>
          <a:ext cx="375772" cy="375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45367-9C9D-45EE-99BF-51BEDCEC5151}">
      <dsp:nvSpPr>
        <dsp:cNvPr id="0" name=""/>
        <dsp:cNvSpPr/>
      </dsp:nvSpPr>
      <dsp:spPr>
        <a:xfrm>
          <a:off x="789122" y="855376"/>
          <a:ext cx="10047671" cy="6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08" tIns="72308" rIns="72308" bIns="72308" numCol="1" spcCol="1270" anchor="ctr" anchorCtr="0">
          <a:noAutofit/>
        </a:bodyPr>
        <a:lstStyle/>
        <a:p>
          <a:pPr marL="0" lvl="0" indent="0" algn="l" defTabSz="755650">
            <a:lnSpc>
              <a:spcPct val="100000"/>
            </a:lnSpc>
            <a:spcBef>
              <a:spcPct val="0"/>
            </a:spcBef>
            <a:spcAft>
              <a:spcPct val="35000"/>
            </a:spcAft>
            <a:buNone/>
          </a:pPr>
          <a:r>
            <a:rPr lang="fr-FR" sz="1700" kern="1200"/>
            <a:t>200 étiquettes, le couteau suisse de Moodle</a:t>
          </a:r>
          <a:endParaRPr lang="en-US" sz="1700" kern="1200"/>
        </a:p>
      </dsp:txBody>
      <dsp:txXfrm>
        <a:off x="789122" y="855376"/>
        <a:ext cx="10047671" cy="683222"/>
      </dsp:txXfrm>
    </dsp:sp>
    <dsp:sp modelId="{3D755BD9-0630-4ABF-91C3-3AB9AEB56FC8}">
      <dsp:nvSpPr>
        <dsp:cNvPr id="0" name=""/>
        <dsp:cNvSpPr/>
      </dsp:nvSpPr>
      <dsp:spPr>
        <a:xfrm>
          <a:off x="0" y="1709405"/>
          <a:ext cx="10836794" cy="68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3A608-0D1F-4235-ACA1-D0F4F99149EE}">
      <dsp:nvSpPr>
        <dsp:cNvPr id="0" name=""/>
        <dsp:cNvSpPr/>
      </dsp:nvSpPr>
      <dsp:spPr>
        <a:xfrm>
          <a:off x="206674" y="1863130"/>
          <a:ext cx="375772" cy="3757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77A56-11FC-449E-9966-8D5D1B5B4F56}">
      <dsp:nvSpPr>
        <dsp:cNvPr id="0" name=""/>
        <dsp:cNvSpPr/>
      </dsp:nvSpPr>
      <dsp:spPr>
        <a:xfrm>
          <a:off x="789122" y="1709405"/>
          <a:ext cx="10047671" cy="6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08" tIns="72308" rIns="72308" bIns="72308" numCol="1" spcCol="1270" anchor="ctr" anchorCtr="0">
          <a:noAutofit/>
        </a:bodyPr>
        <a:lstStyle/>
        <a:p>
          <a:pPr marL="0" lvl="0" indent="0" algn="l" defTabSz="755650">
            <a:lnSpc>
              <a:spcPct val="100000"/>
            </a:lnSpc>
            <a:spcBef>
              <a:spcPct val="0"/>
            </a:spcBef>
            <a:spcAft>
              <a:spcPct val="35000"/>
            </a:spcAft>
            <a:buNone/>
          </a:pPr>
          <a:r>
            <a:rPr lang="fr-FR" sz="1700" kern="1200"/>
            <a:t>100 activités avec H5P les plus compatibles avec les smartphones</a:t>
          </a:r>
          <a:endParaRPr lang="en-US" sz="1700" kern="1200"/>
        </a:p>
      </dsp:txBody>
      <dsp:txXfrm>
        <a:off x="789122" y="1709405"/>
        <a:ext cx="10047671" cy="683222"/>
      </dsp:txXfrm>
    </dsp:sp>
    <dsp:sp modelId="{5A665342-84E7-4717-B03E-F4D2CDE7C9A3}">
      <dsp:nvSpPr>
        <dsp:cNvPr id="0" name=""/>
        <dsp:cNvSpPr/>
      </dsp:nvSpPr>
      <dsp:spPr>
        <a:xfrm>
          <a:off x="0" y="2563434"/>
          <a:ext cx="10836794" cy="68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CBFFC-EEBD-4295-A5C1-ACD9E20731EE}">
      <dsp:nvSpPr>
        <dsp:cNvPr id="0" name=""/>
        <dsp:cNvSpPr/>
      </dsp:nvSpPr>
      <dsp:spPr>
        <a:xfrm>
          <a:off x="206674" y="2717159"/>
          <a:ext cx="375772" cy="3757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453A7-D3F2-4C68-B7BA-221F4DF738AA}">
      <dsp:nvSpPr>
        <dsp:cNvPr id="0" name=""/>
        <dsp:cNvSpPr/>
      </dsp:nvSpPr>
      <dsp:spPr>
        <a:xfrm>
          <a:off x="789122" y="2563434"/>
          <a:ext cx="10047671" cy="6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08" tIns="72308" rIns="72308" bIns="72308" numCol="1" spcCol="1270" anchor="ctr" anchorCtr="0">
          <a:noAutofit/>
        </a:bodyPr>
        <a:lstStyle/>
        <a:p>
          <a:pPr marL="0" lvl="0" indent="0" algn="l" defTabSz="755650">
            <a:lnSpc>
              <a:spcPct val="100000"/>
            </a:lnSpc>
            <a:spcBef>
              <a:spcPct val="0"/>
            </a:spcBef>
            <a:spcAft>
              <a:spcPct val="35000"/>
            </a:spcAft>
            <a:buNone/>
          </a:pPr>
          <a:r>
            <a:rPr lang="fr-FR" sz="1700" kern="1200"/>
            <a:t>6 projets en démarche actionnelle (Forums et Bases de données </a:t>
          </a:r>
          <a:br>
            <a:rPr lang="fr-FR" sz="1700" kern="1200"/>
          </a:br>
          <a:r>
            <a:rPr lang="fr-FR" sz="1700" kern="1200"/>
            <a:t>+ </a:t>
          </a:r>
          <a:r>
            <a:rPr lang="fr-FR" sz="1700" kern="1200" err="1"/>
            <a:t>Digipad</a:t>
          </a:r>
          <a:r>
            <a:rPr lang="fr-FR" sz="1700" kern="1200"/>
            <a:t> de la Digitale)</a:t>
          </a:r>
          <a:endParaRPr lang="en-US" sz="1700" kern="1200"/>
        </a:p>
      </dsp:txBody>
      <dsp:txXfrm>
        <a:off x="789122" y="2563434"/>
        <a:ext cx="10047671" cy="6832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7BEE847-F046-4AC4-9F62-7D1817B77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370278-6D29-4F8F-BD3A-5F72D720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51C39-09A6-4624-93B8-19009E33D67F}" type="datetimeFigureOut">
              <a:rPr lang="fr-FR" smtClean="0"/>
              <a:t>05/07/2024</a:t>
            </a:fld>
            <a:endParaRPr lang="fr-FR"/>
          </a:p>
        </p:txBody>
      </p:sp>
      <p:sp>
        <p:nvSpPr>
          <p:cNvPr id="4" name="Espace réservé du pied de page 3">
            <a:extLst>
              <a:ext uri="{FF2B5EF4-FFF2-40B4-BE49-F238E27FC236}">
                <a16:creationId xmlns:a16="http://schemas.microsoft.com/office/drawing/2014/main" id="{9EF551D0-C6E5-4F33-B9C6-D87A100E9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574DDD1-AF4D-4F3F-A33E-7713C840D7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2E8BC-17E1-4463-90FD-68A126E1B695}" type="slidenum">
              <a:rPr lang="fr-FR" smtClean="0"/>
              <a:t>‹N°›</a:t>
            </a:fld>
            <a:endParaRPr lang="fr-FR"/>
          </a:p>
        </p:txBody>
      </p:sp>
    </p:spTree>
    <p:extLst>
      <p:ext uri="{BB962C8B-B14F-4D97-AF65-F5344CB8AC3E}">
        <p14:creationId xmlns:p14="http://schemas.microsoft.com/office/powerpoint/2010/main" val="173960925"/>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30T18:44:19.931"/>
    </inkml:context>
    <inkml:brush xml:id="br0">
      <inkml:brushProperty name="width" value="0.1" units="cm"/>
      <inkml:brushProperty name="height" value="0.1" units="cm"/>
      <inkml:brushProperty name="color" value="#E71224"/>
    </inkml:brush>
  </inkml:definitions>
  <inkml:trace contextRef="#ctx0" brushRef="#br0">1504 0 24575,'-10'9'0,"-1"0"0,-11 16 0,4-4 0,-7 5 0,8-1 0,5-15 0,-20 32 0,-12 10 0,-16 18 0,17-23 0,0 0 0,-21 23 0,15-20 0,3-2 0,7-2 0,1-8 0,0 0 0,-4 4 0,7-4 0,-1 3 0,-24 29 0,18-24 0,0 2 0,7-6 0,3-2 0,-24 21 0,-1 12 0,34-24 0,-18 28 0,27-30 0,1 2 0,0 0 0,1 2 0,1 19 0,2-2 0,-2 12 0,6-16 0,1 1 0,4 22 0,2-21 0,5 9 0,6 4 0,4 7 0,3-5 0,7 5 0,3-1 0,-4-8 0,1 5 0,1-13 0,-1-22 0,0-4 0,6 18 0,0 1 0,1-10 0,1 3 0,13 23 0,3 5 0,-12-25 0,2 1 0,-1 1-254,-1 3 0,-1 2 1,0 0 253,5 9 0,1 1 0,-5-6 0,-2-3 0,-3-3 0,2 7 0,-6-9 0,-13-19 0,-3 25 0,-8 4 0,-14 13 0,-4-30 0,-5 1 380,-4-8 1,-5 1-381,-12 21 0,-7 1 0,-15-10 0,-6-1-332,13-5 1,-1 3 0,-2-2 331,-4-3 0,-3-1 0,-1-1 0,-4 5 0,-3-1 0,3 1 0,9-5 0,1-1 0,3-3 0,-11 2 0,5-2 0,5 0 0,9-7 0,16-12 0,-1-4 0,27-21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30T18:44:24.012"/>
    </inkml:context>
    <inkml:brush xml:id="br0">
      <inkml:brushProperty name="width" value="0.1" units="cm"/>
      <inkml:brushProperty name="height" value="0.1" units="cm"/>
      <inkml:brushProperty name="color" value="#E71224"/>
    </inkml:brush>
  </inkml:definitions>
  <inkml:trace contextRef="#ctx0" brushRef="#br0">1 372 24575,'12'-3'0,"2"0"0,-5 1 0,35-14 0,7 2 0,2-3 0,4 0 0,33-3 0,-35 3 0,-1-1 0,30 0 0,-14-11 0,-21 16 0,1-12 0,-34 19 0,21-10 0,-23 12 0,10-4 0,-4-3 0,-1 5 0,5-6 0,-10 9 0,10-6 0,-5 2 0,1-1 0,4 4 0,-13-2 0,13 2 0,-16 0 0,6 0 0,-8 4 0,0 0 0,0-2 0,0 1 0,0-2 0,2 1 0,1-1 0,0-1 0,0 2 0,-1-1 0,-1 2 0,-1-4 0,-1 4 0,1-4 0,0 4 0,3-1 0,-3 2 0,-1-3 0,1 2 0,0-1 0,3-1 0,-3 2 0,3-1 0,-9 2 0,-6 2 0,-1 2 0,-4 1 0,5 4 0,0 0 0,0 0 0,0 2 0,0-2 0,0 3 0,0 0 0,-1 6 0,0-5 0,0 5 0,0 0 0,-4 2 0,2-1 0,-3 5 0,2 9 0,5-4 0,-9 9 0,12-18 0,-12 17 0,9-14 0,-10 15 0,9 1 0,-5-10 0,4 23 0,-1-30 0,-3 15 0,7-17 0,-3 6 0,2 0 0,-4-1 0,4 1 0,1-6 0,1 4 0,-1-11 0,-7 24 0,3-14 0,-11 29 0,12-10 0,-8-7 0,2 15 0,2-14 0,-7 6 0,8-10 0,2-3 0,2-14 0,1 8 0,2-11 0,0 6 0,2-5 0,-3 5 0,4-6 0,0 6 0,0-7 0,0 25 0,-3-22 0,2 23 0,-1-24 0,2 12 0,0-12 0,0 2 0,0-6 0,0-3 0,-3-1 0,3 1 0,-3 0 0,3 0 0,-3-3 0,3 0 0,-3-3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26C94-6C27-534C-BBD9-384C954A3F59}" type="datetimeFigureOut">
              <a:rPr lang="fr-FR" smtClean="0"/>
              <a:t>05/07/2024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6BBF-16B4-4F48-9EBB-1CF9C2819DBB}" type="slidenum">
              <a:rPr lang="fr-FR" smtClean="0"/>
              <a:t>‹N°›</a:t>
            </a:fld>
            <a:endParaRPr lang="fr-FR"/>
          </a:p>
        </p:txBody>
      </p:sp>
    </p:spTree>
    <p:extLst>
      <p:ext uri="{BB962C8B-B14F-4D97-AF65-F5344CB8AC3E}">
        <p14:creationId xmlns:p14="http://schemas.microsoft.com/office/powerpoint/2010/main" val="18756237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lnSpc>
                <a:spcPct val="115999"/>
              </a:lnSpc>
              <a:spcAft>
                <a:spcPts val="800"/>
              </a:spcAft>
            </a:pPr>
            <a:r>
              <a:rPr lang="fr-FR" sz="900" dirty="0">
                <a:solidFill>
                  <a:srgbClr val="111111"/>
                </a:solidFill>
                <a:latin typeface="Aptos"/>
                <a:ea typeface="Roboto"/>
                <a:cs typeface="Roboto" panose="02000000000000000000" pitchFamily="2" charset="0"/>
              </a:rPr>
              <a:t>Dans</a:t>
            </a:r>
            <a:r>
              <a:rPr lang="fr-FR" sz="900" dirty="0">
                <a:solidFill>
                  <a:srgbClr val="111111"/>
                </a:solidFill>
                <a:effectLst/>
                <a:latin typeface="Aptos"/>
                <a:ea typeface="Roboto"/>
                <a:cs typeface="Roboto" panose="02000000000000000000" pitchFamily="2" charset="0"/>
              </a:rPr>
              <a:t> le cadre d’un projet FSPI (Fonds de Solidarité pour Projet Innovants) du Ministère de l’Europe et des Affaires Étrangères, notre équipe Moodle a reçu une commande pour la réalisation d’un parcours Mathématiques et Sciences pour un MOOC visant à mieux préparer les candidats aux études supérieures en RDC ou en France. Ce MOOC participe ainsi à la démarche de transformation pédagogique nécessaire à la mise en place du LMD (Licence-Master-Doctorat) en RDC.</a:t>
            </a:r>
            <a:endParaRPr lang="fr-FR" sz="900" dirty="0">
              <a:effectLst/>
              <a:latin typeface="Aptos"/>
              <a:ea typeface="Roboto"/>
              <a:cs typeface="Arial" panose="020B0604020202020204" pitchFamily="34" charset="0"/>
            </a:endParaRP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a:t>
            </a:fld>
            <a:endParaRPr lang="fr-FR"/>
          </a:p>
        </p:txBody>
      </p:sp>
    </p:spTree>
    <p:extLst>
      <p:ext uri="{BB962C8B-B14F-4D97-AF65-F5344CB8AC3E}">
        <p14:creationId xmlns:p14="http://schemas.microsoft.com/office/powerpoint/2010/main" val="259040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Rani habite dans les Cévennes, il photographiait ses feuilles gribouillées. C’était la base de travail.</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10</a:t>
            </a:fld>
            <a:endParaRPr lang="fr-FR"/>
          </a:p>
        </p:txBody>
      </p:sp>
      <p:sp>
        <p:nvSpPr>
          <p:cNvPr id="5" name="Espace réservé du pied de page 4">
            <a:extLst>
              <a:ext uri="{FF2B5EF4-FFF2-40B4-BE49-F238E27FC236}">
                <a16:creationId xmlns:a16="http://schemas.microsoft.com/office/drawing/2014/main" id="{AAD16908-78A5-DE4A-E4D0-2E96747CD1F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15439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latin typeface="Aptos"/>
                <a:ea typeface="Aptos" panose="020B0004020202020204" pitchFamily="34" charset="0"/>
                <a:cs typeface="Arial" panose="020B0604020202020204" pitchFamily="34" charset="0"/>
              </a:rPr>
              <a:t>Quelques </a:t>
            </a:r>
            <a:r>
              <a:rPr lang="fr-FR" sz="1800" dirty="0">
                <a:effectLst/>
                <a:latin typeface="Aptos"/>
                <a:ea typeface="Aptos" panose="020B0004020202020204" pitchFamily="34" charset="0"/>
                <a:cs typeface="Arial" panose="020B0604020202020204" pitchFamily="34" charset="0"/>
              </a:rPr>
              <a:t>problèmes :</a:t>
            </a:r>
            <a:r>
              <a:rPr lang="fr-FR" sz="1800" dirty="0">
                <a:latin typeface="Aptos"/>
                <a:ea typeface="Aptos" panose="020B0004020202020204" pitchFamily="34" charset="0"/>
                <a:cs typeface="Arial" panose="020B0604020202020204" pitchFamily="34" charset="0"/>
              </a:rPr>
              <a:t> </a:t>
            </a:r>
            <a:endParaRPr lang="fr-FR" sz="1800" dirty="0">
              <a:effectLst/>
              <a:latin typeface="Aptos"/>
              <a:ea typeface="Aptos" panose="020B0004020202020204" pitchFamily="34" charset="0"/>
              <a:cs typeface="Arial" panose="020B0604020202020204" pitchFamily="34" charset="0"/>
            </a:endParaRPr>
          </a:p>
          <a:p>
            <a:pPr>
              <a:lnSpc>
                <a:spcPct val="116000"/>
              </a:lnSpc>
              <a:spcAft>
                <a:spcPts val="800"/>
              </a:spcAft>
            </a:pPr>
            <a:endParaRPr lang="fr-FR" sz="1800" dirty="0">
              <a:effectLst/>
              <a:latin typeface="Aptos"/>
              <a:ea typeface="Aptos" panose="020B0004020202020204" pitchFamily="34" charset="0"/>
              <a:cs typeface="Arial" panose="020B0604020202020204" pitchFamily="34" charset="0"/>
            </a:endParaRPr>
          </a:p>
          <a:p>
            <a:pPr marL="285750" indent="-285750">
              <a:lnSpc>
                <a:spcPct val="116000"/>
              </a:lnSpc>
              <a:spcAft>
                <a:spcPts val="800"/>
              </a:spcAft>
              <a:buFont typeface="Arial" panose="020B0604020202020204" pitchFamily="34" charset="0"/>
              <a:buChar char="•"/>
            </a:pPr>
            <a:r>
              <a:rPr lang="fr-FR" sz="1800" dirty="0">
                <a:effectLst/>
                <a:latin typeface="Aptos"/>
                <a:ea typeface="Aptos" panose="020B0004020202020204" pitchFamily="34" charset="0"/>
                <a:cs typeface="Arial" panose="020B0604020202020204" pitchFamily="34" charset="0"/>
              </a:rPr>
              <a:t>Au début, trop de brainstorming, on discutait de tout et on ne décidait de rien… Chacun voulant tout faire</a:t>
            </a: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Abandon de Latex pour l’écriture de maths.</a:t>
            </a:r>
            <a:endParaRPr lang="fr-FR" sz="1800" dirty="0">
              <a:effectLst/>
              <a:latin typeface="Aptos"/>
              <a:ea typeface="Aptos" panose="020B0004020202020204" pitchFamily="34" charset="0"/>
              <a:cs typeface="Arial" panose="020B0604020202020204" pitchFamily="34" charset="0"/>
            </a:endParaRPr>
          </a:p>
          <a:p>
            <a:pPr marL="285750" indent="-285750">
              <a:lnSpc>
                <a:spcPct val="116000"/>
              </a:lnSpc>
              <a:spcAft>
                <a:spcPts val="800"/>
              </a:spcAft>
              <a:buFont typeface="Arial" panose="020B0604020202020204" pitchFamily="34" charset="0"/>
              <a:buChar char="•"/>
            </a:pPr>
            <a:r>
              <a:rPr lang="fr-FR" sz="1800" dirty="0">
                <a:effectLst/>
                <a:latin typeface="Aptos"/>
                <a:ea typeface="Aptos" panose="020B0004020202020204" pitchFamily="34" charset="0"/>
                <a:cs typeface="Arial" panose="020B0604020202020204" pitchFamily="34" charset="0"/>
              </a:rPr>
              <a:t>Un temps de conception trop long sur le premier module qui comporte des équations différentielles.</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11</a:t>
            </a:fld>
            <a:endParaRPr lang="fr-FR"/>
          </a:p>
        </p:txBody>
      </p:sp>
    </p:spTree>
    <p:extLst>
      <p:ext uri="{BB962C8B-B14F-4D97-AF65-F5344CB8AC3E}">
        <p14:creationId xmlns:p14="http://schemas.microsoft.com/office/powerpoint/2010/main" val="130198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effectLst/>
                <a:latin typeface="Aptos" panose="020B0004020202020204" pitchFamily="34" charset="0"/>
                <a:ea typeface="Aptos" panose="020B0004020202020204" pitchFamily="34" charset="0"/>
                <a:cs typeface="Arial" panose="020B0604020202020204" pitchFamily="34" charset="0"/>
              </a:rPr>
              <a:t>Sur Moodle, nous avons installé le plugin de </a:t>
            </a:r>
            <a:r>
              <a:rPr lang="fr-FR" sz="1800" b="0" dirty="0" err="1">
                <a:effectLst/>
                <a:latin typeface="Aptos" panose="020B0004020202020204" pitchFamily="34" charset="0"/>
                <a:ea typeface="Aptos" panose="020B0004020202020204" pitchFamily="34" charset="0"/>
                <a:cs typeface="Arial" panose="020B0604020202020204" pitchFamily="34" charset="0"/>
              </a:rPr>
              <a:t>Wiris</a:t>
            </a:r>
            <a:r>
              <a:rPr lang="fr-FR" sz="1800" b="0" dirty="0">
                <a:effectLst/>
                <a:latin typeface="Aptos" panose="020B0004020202020204" pitchFamily="34" charset="0"/>
                <a:ea typeface="Aptos" panose="020B0004020202020204" pitchFamily="34" charset="0"/>
                <a:cs typeface="Arial" panose="020B0604020202020204" pitchFamily="34" charset="0"/>
              </a:rPr>
              <a:t>.</a:t>
            </a:r>
          </a:p>
          <a:p>
            <a:r>
              <a:rPr lang="fr-FR" dirty="0"/>
              <a:t>Les deux boutons d’édition mathématiques et scientifiques, nous ont permis de respecter la rigueur de l’écriture tout en gagnant du temps de conception.</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12</a:t>
            </a:fld>
            <a:endParaRPr lang="fr-FR"/>
          </a:p>
        </p:txBody>
      </p:sp>
    </p:spTree>
    <p:extLst>
      <p:ext uri="{BB962C8B-B14F-4D97-AF65-F5344CB8AC3E}">
        <p14:creationId xmlns:p14="http://schemas.microsoft.com/office/powerpoint/2010/main" val="255432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Aptos" panose="020B0004020202020204" pitchFamily="34" charset="0"/>
                <a:cs typeface="Arial" panose="020B0604020202020204" pitchFamily="34" charset="0"/>
              </a:rPr>
              <a:t>Une carte heuristique symbolise le mode opératoire décidé.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Le point de départ est une mission, le point d’arrivée un projet à réaliser, entre les deux : des défis. La mise en action de l’apprenant est une priorité.</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Les tâches entre les 5 membres de l’équipe ont été réparties. 3 journées de travail en présentiel ont été réalisées. Le reste du temps nous avons travaillé à distance. Nous sommes dispersés en Occitanie entre Tarbes et Nîmes. 477 km et 5h de route séparent Alain de Rani.</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Voilà comment nous avons travaillé :</a:t>
            </a:r>
          </a:p>
          <a:p>
            <a:pPr marL="0" marR="0" lvl="0" indent="0" algn="l" defTabSz="914400" rtl="0" eaLnBrk="1" fontAlgn="auto" latinLnBrk="0" hangingPunct="1">
              <a:lnSpc>
                <a:spcPct val="116000"/>
              </a:lnSpc>
              <a:spcBef>
                <a:spcPts val="0"/>
              </a:spcBef>
              <a:spcAft>
                <a:spcPts val="800"/>
              </a:spcAft>
              <a:buClrTx/>
              <a:buSzTx/>
              <a:buFontTx/>
              <a:buNone/>
              <a:tabLst/>
              <a:defRPr/>
            </a:pPr>
            <a:r>
              <a:rPr lang="fr-FR" sz="1800" dirty="0">
                <a:effectLst/>
                <a:latin typeface="Aptos" panose="020B0004020202020204" pitchFamily="34" charset="0"/>
                <a:ea typeface="Aptos" panose="020B0004020202020204" pitchFamily="34" charset="0"/>
                <a:cs typeface="Arial" panose="020B0604020202020204" pitchFamily="34" charset="0"/>
              </a:rPr>
              <a:t>Au départ on partait du référentiel, Rani prof de maths/physique créait les cours et les exercices sur papier. Le référentiel des humanités en RDC étant sensiblement le même qu’en France.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285750" lvl="0" indent="-285750">
              <a:lnSpc>
                <a:spcPct val="116000"/>
              </a:lnSpc>
              <a:buFont typeface="Arial" panose="020B0604020202020204" pitchFamily="34" charset="0"/>
              <a:buChar char="•"/>
            </a:pPr>
            <a:r>
              <a:rPr lang="fr-FR" sz="1800" dirty="0">
                <a:effectLst/>
                <a:latin typeface="Aptos"/>
                <a:ea typeface="Aptos" panose="020B0004020202020204" pitchFamily="34" charset="0"/>
                <a:cs typeface="Arial" panose="020B0604020202020204" pitchFamily="34" charset="0"/>
              </a:rPr>
              <a:t>Frédéric traduisait et intégrait dans Moodle en apportant un regard transversal et contextualisé des activités en mathématiques, physique, chimie et SVT puisque Frédéric est prof d’histoire/géo, mais a une formation scientifique de </a:t>
            </a:r>
            <a:r>
              <a:rPr lang="fr-FR" sz="1800" dirty="0">
                <a:latin typeface="Aptos"/>
                <a:ea typeface="Aptos" panose="020B0004020202020204" pitchFamily="34" charset="0"/>
                <a:cs typeface="Arial" panose="020B0604020202020204" pitchFamily="34" charset="0"/>
              </a:rPr>
              <a:t>base</a:t>
            </a:r>
            <a:r>
              <a:rPr lang="fr-FR" sz="1800" dirty="0">
                <a:effectLst/>
                <a:latin typeface="Aptos"/>
                <a:ea typeface="Aptos" panose="020B0004020202020204" pitchFamily="34" charset="0"/>
                <a:cs typeface="Arial" panose="020B0604020202020204" pitchFamily="34" charset="0"/>
              </a:rPr>
              <a:t>.</a:t>
            </a:r>
          </a:p>
          <a:p>
            <a:pPr marL="285750" lvl="0" indent="-285750">
              <a:lnSpc>
                <a:spcPct val="116000"/>
              </a:lnSpc>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Le mode de communication entre nous s’effectuait sous la forme d’aller-retours permanents. </a:t>
            </a:r>
          </a:p>
          <a:p>
            <a:pPr marL="285750" lvl="0" indent="-285750">
              <a:lnSpc>
                <a:spcPct val="116000"/>
              </a:lnSpc>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Pour la guidance pédagogique, un travail collectif car il fallait créer des tâches concrètes dans des contextes spécifiques en tenant compte de la culture locale.  </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13</a:t>
            </a:fld>
            <a:endParaRPr lang="fr-FR"/>
          </a:p>
        </p:txBody>
      </p:sp>
    </p:spTree>
    <p:extLst>
      <p:ext uri="{BB962C8B-B14F-4D97-AF65-F5344CB8AC3E}">
        <p14:creationId xmlns:p14="http://schemas.microsoft.com/office/powerpoint/2010/main" val="2551823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Notre approche a consisté à mettre l'accent sur le développement de compétences transversales. Différents programmes de la troisième à la terminale sont entrelacés et contribuent au transfert de connaissances scientifiques.</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Nous avons mis en œuvre une guidance pédagogique poussée, bienveillante et immersive, sans être infantilisante. Le public cible étant majoritairement des jeunes Congolais qui terminent le cycle des Humanités, c’est-à-dire le lycée. </a:t>
            </a:r>
          </a:p>
          <a:p>
            <a:pPr>
              <a:lnSpc>
                <a:spcPct val="116000"/>
              </a:lnSpc>
              <a:spcAft>
                <a:spcPts val="800"/>
              </a:spcAft>
            </a:pPr>
            <a:br>
              <a:rPr lang="fr-FR" sz="1800" dirty="0">
                <a:effectLst/>
                <a:latin typeface="Aptos" panose="020B0004020202020204" pitchFamily="34" charset="0"/>
                <a:ea typeface="Aptos" panose="020B0004020202020204" pitchFamily="34" charset="0"/>
                <a:cs typeface="Arial" panose="020B0604020202020204" pitchFamily="34" charset="0"/>
              </a:rPr>
            </a:b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Nous avons créé une interface dédiée qui oriente la navigation, incite à la curiosité, masque le back office et la cinématique complexe, grâce aux restrictions et aux activités furtives.</a:t>
            </a:r>
            <a:endParaRPr lang="fr-FR" sz="18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14</a:t>
            </a:fld>
            <a:endParaRPr lang="fr-FR"/>
          </a:p>
        </p:txBody>
      </p:sp>
    </p:spTree>
    <p:extLst>
      <p:ext uri="{BB962C8B-B14F-4D97-AF65-F5344CB8AC3E}">
        <p14:creationId xmlns:p14="http://schemas.microsoft.com/office/powerpoint/2010/main" val="277559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Notre mise en page vise à faciliter la mémorisation grâce à une distribution mesurée des émotions via les textes et une disposition calculée des contenus. </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sz="1800" dirty="0">
                <a:effectLst/>
                <a:latin typeface="Aptos" panose="020B0004020202020204" pitchFamily="34" charset="0"/>
                <a:ea typeface="Aptos" panose="020B0004020202020204" pitchFamily="34" charset="0"/>
                <a:cs typeface="Arial" panose="020B0604020202020204" pitchFamily="34" charset="0"/>
              </a:rPr>
            </a:b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Nous avons combiné des éléments de rétroaction cognitive pour une boucle de validation personnelle, avec des exercices réalisables, agrémentés de </a:t>
            </a:r>
            <a:r>
              <a:rPr lang="fr-FR" sz="1800" dirty="0" err="1">
                <a:solidFill>
                  <a:srgbClr val="111111"/>
                </a:solidFill>
                <a:effectLst/>
                <a:latin typeface="Aptos" panose="020B0004020202020204" pitchFamily="34" charset="0"/>
                <a:ea typeface="Consolas" panose="020B0609020204030204" pitchFamily="49" charset="0"/>
                <a:cs typeface="Consolas" panose="020B0609020204030204" pitchFamily="49" charset="0"/>
              </a:rPr>
              <a:t>nudges</a:t>
            </a:r>
            <a:r>
              <a:rPr lang="fr-FR" sz="1800" dirty="0">
                <a:solidFill>
                  <a:srgbClr val="111111"/>
                </a:solidFill>
                <a:effectLst/>
                <a:latin typeface="Aptos" panose="020B0004020202020204" pitchFamily="34" charset="0"/>
                <a:ea typeface="Consolas" panose="020B0609020204030204" pitchFamily="49" charset="0"/>
                <a:cs typeface="Consolas" panose="020B0609020204030204" pitchFamily="49" charset="0"/>
              </a:rPr>
              <a:t> (un coup de pouce, une orientation douce).</a:t>
            </a:r>
            <a:endParaRPr lang="fr-FR" dirty="0"/>
          </a:p>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15</a:t>
            </a:fld>
            <a:endParaRPr lang="fr-FR"/>
          </a:p>
        </p:txBody>
      </p:sp>
    </p:spTree>
    <p:extLst>
      <p:ext uri="{BB962C8B-B14F-4D97-AF65-F5344CB8AC3E}">
        <p14:creationId xmlns:p14="http://schemas.microsoft.com/office/powerpoint/2010/main" val="789169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Les H5P ont été intégrés dans les étiquettes et permettent d’alterner la lecture du cours et la mise en activité l’apprenant. Les H5P ont servi à déstructurer et segmenter les cours.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Objectif avoué : faire disparaître les PDF. </a:t>
            </a:r>
          </a:p>
          <a:p>
            <a:pPr>
              <a:lnSpc>
                <a:spcPct val="116000"/>
              </a:lnSpc>
              <a:spcAft>
                <a:spcPts val="800"/>
              </a:spcAft>
            </a:pPr>
            <a:endParaRPr lang="fr-FR" sz="1800" b="1" dirty="0">
              <a:solidFill>
                <a:srgbClr val="00B0F0"/>
              </a:solidFill>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L’évaluation en mathématiques n’est pas quelque chose de simple sur informatique, nous avons donc toujours posé un contexte qui donnait du sens à l’exercice.</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6 glossaires, un par module, ont servi d’outil d’allègement des cours. Ils ont été mis en mode furtif afin que l’activité n’apparaisse pas sur l’interface de l’étudiant. Seuls les liens hypertextes restant visibles.</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16</a:t>
            </a:fld>
            <a:endParaRPr lang="fr-FR"/>
          </a:p>
        </p:txBody>
      </p:sp>
      <p:sp>
        <p:nvSpPr>
          <p:cNvPr id="5" name="Espace réservé du pied de page 4">
            <a:extLst>
              <a:ext uri="{FF2B5EF4-FFF2-40B4-BE49-F238E27FC236}">
                <a16:creationId xmlns:a16="http://schemas.microsoft.com/office/drawing/2014/main" id="{47B965CC-67FD-494F-55A1-B379EA56478B}"/>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22089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Aptos" panose="020B0004020202020204" pitchFamily="34" charset="0"/>
                <a:cs typeface="Arial" panose="020B0604020202020204" pitchFamily="34" charset="0"/>
              </a:rPr>
              <a:t>Nous avons pris le parti de proposer une rétroaction immédiate, pour que l’apprenant bénéficie de la méthode de résolution correcte. Les réponses sur QCM pouvant être trouvées par hasard.</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17</a:t>
            </a:fld>
            <a:endParaRPr lang="fr-FR"/>
          </a:p>
        </p:txBody>
      </p:sp>
    </p:spTree>
    <p:extLst>
      <p:ext uri="{BB962C8B-B14F-4D97-AF65-F5344CB8AC3E}">
        <p14:creationId xmlns:p14="http://schemas.microsoft.com/office/powerpoint/2010/main" val="369639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b="1" u="none" dirty="0">
                <a:solidFill>
                  <a:srgbClr val="C00000"/>
                </a:solidFill>
                <a:effectLst/>
                <a:latin typeface="Aptos" panose="020B0004020202020204" pitchFamily="34" charset="0"/>
                <a:ea typeface="Aptos" panose="020B0004020202020204" pitchFamily="34" charset="0"/>
                <a:cs typeface="Arial" panose="020B0604020202020204" pitchFamily="34" charset="0"/>
              </a:rPr>
              <a:t>Tout cela n’aurait pas marché sans une guidance et des consignes explicites</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Nous avons sur notre Moodle </a:t>
            </a:r>
            <a:r>
              <a:rPr lang="fr-FR" sz="1800" dirty="0" err="1">
                <a:effectLst/>
                <a:latin typeface="Aptos" panose="020B0004020202020204" pitchFamily="34" charset="0"/>
                <a:ea typeface="Aptos" panose="020B0004020202020204" pitchFamily="34" charset="0"/>
                <a:cs typeface="Arial" panose="020B0604020202020204" pitchFamily="34" charset="0"/>
              </a:rPr>
              <a:t>Purple</a:t>
            </a:r>
            <a:r>
              <a:rPr lang="fr-FR" sz="1800" dirty="0">
                <a:effectLst/>
                <a:latin typeface="Aptos" panose="020B0004020202020204" pitchFamily="34" charset="0"/>
                <a:ea typeface="Aptos" panose="020B0004020202020204" pitchFamily="34" charset="0"/>
                <a:cs typeface="Arial" panose="020B0604020202020204" pitchFamily="34" charset="0"/>
              </a:rPr>
              <a:t> le plugin « éléments de cours », nous nous en sommes donc inspirés, pour élaborer une guidance pédagogique poussée.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b="1" dirty="0">
                <a:effectLst/>
                <a:latin typeface="Aptos" panose="020B0004020202020204" pitchFamily="34" charset="0"/>
                <a:ea typeface="Aptos" panose="020B0004020202020204" pitchFamily="34" charset="0"/>
                <a:cs typeface="Arial" panose="020B0604020202020204" pitchFamily="34" charset="0"/>
              </a:rPr>
              <a:t>Les stratégies de guidance : </a:t>
            </a:r>
          </a:p>
          <a:p>
            <a:pPr>
              <a:lnSpc>
                <a:spcPct val="116000"/>
              </a:lnSpc>
              <a:spcAft>
                <a:spcPts val="800"/>
              </a:spcAft>
            </a:pPr>
            <a:endParaRPr lang="fr-FR" sz="1800" b="1" dirty="0">
              <a:effectLst/>
              <a:latin typeface="Aptos" panose="020B00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mobilisation par le projet, </a:t>
            </a:r>
          </a:p>
          <a:p>
            <a:pPr marL="285750" indent="-285750">
              <a:lnSpc>
                <a:spcPct val="116000"/>
              </a:lnSpc>
              <a:spcAft>
                <a:spcPts val="800"/>
              </a:spcAft>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contextualisation avec les biotopes de RDC, </a:t>
            </a:r>
          </a:p>
          <a:p>
            <a:pPr marL="285750" indent="-285750">
              <a:lnSpc>
                <a:spcPct val="116000"/>
              </a:lnSpc>
              <a:spcAft>
                <a:spcPts val="800"/>
              </a:spcAft>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utilisation du tutoiement voulu par les enseignants congolais, </a:t>
            </a:r>
          </a:p>
          <a:p>
            <a:pPr marL="285750" indent="-285750">
              <a:lnSpc>
                <a:spcPct val="116000"/>
              </a:lnSpc>
              <a:spcAft>
                <a:spcPts val="800"/>
              </a:spcAft>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engagement dans les différentes tâches avec une mission et un rôle.</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b="1" dirty="0">
                <a:effectLst/>
                <a:latin typeface="Aptos" panose="020B0004020202020204" pitchFamily="34" charset="0"/>
                <a:ea typeface="Aptos" panose="020B0004020202020204" pitchFamily="34" charset="0"/>
                <a:cs typeface="Arial" panose="020B0604020202020204" pitchFamily="34" charset="0"/>
              </a:rPr>
              <a:t>Un tutorat a été mis en place</a:t>
            </a: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Il contribue à créer un climat favorable à l’apprentissage, à faciliter l’atteinte des objectifs pédagogiques, et à rompre l’isolement des apprenants dans les formations à distance.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Aptos" panose="020B0004020202020204" pitchFamily="34" charset="0"/>
                <a:cs typeface="Aptos" panose="020B0004020202020204" pitchFamily="34" charset="0"/>
              </a:rPr>
              <a:t>Notre projet a démontré l’efficacité de l’interaction des connaissances et expertises diverses pour produire un parcours d’apprentissage inédit en RDC.</a:t>
            </a:r>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18</a:t>
            </a:fld>
            <a:endParaRPr lang="fr-FR"/>
          </a:p>
        </p:txBody>
      </p:sp>
    </p:spTree>
    <p:extLst>
      <p:ext uri="{BB962C8B-B14F-4D97-AF65-F5344CB8AC3E}">
        <p14:creationId xmlns:p14="http://schemas.microsoft.com/office/powerpoint/2010/main" val="3329400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b="0" u="none" dirty="0">
                <a:solidFill>
                  <a:srgbClr val="C00000"/>
                </a:solidFill>
                <a:effectLst/>
                <a:latin typeface="Aptos" panose="020B0004020202020204" pitchFamily="34" charset="0"/>
                <a:ea typeface="Aptos" panose="020B0004020202020204" pitchFamily="34" charset="0"/>
                <a:cs typeface="Arial" panose="020B0604020202020204" pitchFamily="34" charset="0"/>
              </a:rPr>
              <a:t>Nous avons voulu une </a:t>
            </a:r>
            <a:r>
              <a:rPr lang="fr-FR" sz="1800" b="0" dirty="0">
                <a:solidFill>
                  <a:srgbClr val="C00000"/>
                </a:solidFill>
                <a:effectLst/>
                <a:latin typeface="Aptos" panose="020B0004020202020204" pitchFamily="34" charset="0"/>
                <a:ea typeface="Aptos" panose="020B0004020202020204" pitchFamily="34" charset="0"/>
                <a:cs typeface="Arial" panose="020B0604020202020204" pitchFamily="34" charset="0"/>
              </a:rPr>
              <a:t>interface très épurée pour que chacun puisse y mettre son propre décor intérieur</a:t>
            </a:r>
            <a:r>
              <a:rPr lang="fr-FR" sz="1800" b="0" dirty="0">
                <a:effectLst/>
                <a:latin typeface="Aptos" panose="020B0004020202020204" pitchFamily="34" charset="0"/>
                <a:ea typeface="Aptos" panose="020B0004020202020204" pitchFamily="34" charset="0"/>
                <a:cs typeface="Arial" panose="020B0604020202020204" pitchFamily="34" charset="0"/>
              </a:rPr>
              <a:t>. La seule contrainte, le choix des couleurs bleu clair et jaune voulue par les Congolais suite à une consultation des étudiants sur place. </a:t>
            </a:r>
          </a:p>
          <a:p>
            <a:pPr>
              <a:lnSpc>
                <a:spcPct val="116000"/>
              </a:lnSpc>
              <a:spcAft>
                <a:spcPts val="800"/>
              </a:spcAft>
            </a:pPr>
            <a:endParaRPr lang="fr-FR" sz="1800" b="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b="0" u="none" dirty="0">
                <a:solidFill>
                  <a:srgbClr val="C00000"/>
                </a:solidFill>
                <a:effectLst/>
                <a:latin typeface="Aptos" panose="020B0004020202020204" pitchFamily="34" charset="0"/>
                <a:ea typeface="Aptos" panose="020B0004020202020204" pitchFamily="34" charset="0"/>
                <a:cs typeface="Arial" panose="020B0604020202020204" pitchFamily="34" charset="0"/>
              </a:rPr>
              <a:t>Format </a:t>
            </a:r>
            <a:r>
              <a:rPr lang="fr-FR" sz="1800" b="0" dirty="0">
                <a:solidFill>
                  <a:srgbClr val="C00000"/>
                </a:solidFill>
                <a:effectLst/>
                <a:latin typeface="Aptos" panose="020B0004020202020204" pitchFamily="34" charset="0"/>
                <a:ea typeface="Aptos" panose="020B0004020202020204" pitchFamily="34" charset="0"/>
                <a:cs typeface="Arial" panose="020B0604020202020204" pitchFamily="34" charset="0"/>
              </a:rPr>
              <a:t>de cours « </a:t>
            </a:r>
            <a:r>
              <a:rPr lang="fr-FR" sz="1800" b="0" dirty="0" err="1">
                <a:solidFill>
                  <a:srgbClr val="C00000"/>
                </a:solidFill>
                <a:effectLst/>
                <a:latin typeface="Aptos" panose="020B0004020202020204" pitchFamily="34" charset="0"/>
                <a:ea typeface="Aptos" panose="020B0004020202020204" pitchFamily="34" charset="0"/>
                <a:cs typeface="Arial" panose="020B0604020202020204" pitchFamily="34" charset="0"/>
              </a:rPr>
              <a:t>Onetopic</a:t>
            </a:r>
            <a:r>
              <a:rPr lang="fr-FR" sz="1800" b="0" dirty="0">
                <a:solidFill>
                  <a:srgbClr val="C00000"/>
                </a:solidFill>
                <a:effectLst/>
                <a:latin typeface="Aptos" panose="020B0004020202020204" pitchFamily="34" charset="0"/>
                <a:ea typeface="Aptos" panose="020B0004020202020204" pitchFamily="34" charset="0"/>
                <a:cs typeface="Arial" panose="020B0604020202020204" pitchFamily="34" charset="0"/>
              </a:rPr>
              <a:t> » avec onglets verticaux et sous-onglets horizontaux. </a:t>
            </a:r>
          </a:p>
          <a:p>
            <a:pPr>
              <a:lnSpc>
                <a:spcPct val="116000"/>
              </a:lnSpc>
              <a:spcAft>
                <a:spcPts val="800"/>
              </a:spcAft>
            </a:pPr>
            <a:endParaRPr lang="fr-FR" sz="1800" b="1"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L’objectif était une interface simple et surtout qui puisse être réutilisée localement sur les Moodle locaux. Toute la CSS a été donnée pour que les Congolais puissent se réapproprier le système.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 challenge était de transformer Moodle en outil de MOOC ce qui n’est pas forcément l’objectif initial de Moodle.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fontAlgn="base">
              <a:lnSpc>
                <a:spcPts val="1575"/>
              </a:lnSpc>
              <a:spcAft>
                <a:spcPts val="800"/>
              </a:spcAft>
            </a:pPr>
            <a:r>
              <a:rPr lang="fr-FR" sz="1800" dirty="0">
                <a:solidFill>
                  <a:srgbClr val="000000"/>
                </a:solidFill>
                <a:effectLst/>
                <a:highlight>
                  <a:srgbClr val="FFFFFF"/>
                </a:highlight>
                <a:latin typeface="Aptos" panose="020B0004020202020204" pitchFamily="34" charset="0"/>
                <a:ea typeface="Aptos" panose="020B0004020202020204" pitchFamily="34" charset="0"/>
                <a:cs typeface="Arial" panose="020B0604020202020204" pitchFamily="34" charset="0"/>
              </a:rPr>
              <a:t>Sur place, le smartphone est omniprésent, essentiellement des Android avec grands écrans. Nous n’avons pas fait de mobile first car cela obligeait à sacrifier du contenu</a:t>
            </a:r>
            <a:r>
              <a:rPr lang="fr-FR" sz="1800" dirty="0">
                <a:solidFill>
                  <a:srgbClr val="000000"/>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 Les écrans de smartphone </a:t>
            </a:r>
            <a:endParaRPr lang="fr-FR" sz="1800" b="1" dirty="0">
              <a:solidFill>
                <a:srgbClr val="C00000"/>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fontAlgn="base">
              <a:lnSpc>
                <a:spcPts val="1575"/>
              </a:lnSpc>
              <a:spcAft>
                <a:spcPts val="800"/>
              </a:spcAft>
            </a:pPr>
            <a:r>
              <a:rPr lang="fr-FR" sz="1800" dirty="0">
                <a:solidFill>
                  <a:srgbClr val="000000"/>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ayant de très hautes résolutions affichent correctement des pages même complexes. </a:t>
            </a:r>
            <a:endParaRPr lang="fr-FR" sz="1800" dirty="0">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fontAlgn="base">
              <a:lnSpc>
                <a:spcPts val="1575"/>
              </a:lnSpc>
              <a:spcAft>
                <a:spcPts val="800"/>
              </a:spcAft>
            </a:pPr>
            <a:endParaRPr lang="fr-FR" sz="1800" b="1" dirty="0">
              <a:solidFill>
                <a:srgbClr val="000000"/>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19</a:t>
            </a:fld>
            <a:endParaRPr lang="fr-FR"/>
          </a:p>
        </p:txBody>
      </p:sp>
    </p:spTree>
    <p:extLst>
      <p:ext uri="{BB962C8B-B14F-4D97-AF65-F5344CB8AC3E}">
        <p14:creationId xmlns:p14="http://schemas.microsoft.com/office/powerpoint/2010/main" val="411367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999"/>
              </a:lnSpc>
              <a:spcAft>
                <a:spcPts val="800"/>
              </a:spcAft>
            </a:pPr>
            <a:r>
              <a:rPr lang="fr-FR" dirty="0"/>
              <a:t>Notre présentation va s’organiser en 3 parties : </a:t>
            </a:r>
          </a:p>
          <a:p>
            <a:pPr marL="342900" indent="-342900">
              <a:lnSpc>
                <a:spcPct val="115999"/>
              </a:lnSpc>
              <a:buAutoNum type="arabicPeriod"/>
            </a:pPr>
            <a:r>
              <a:rPr lang="fr-FR" dirty="0"/>
              <a:t>Le contexte</a:t>
            </a:r>
          </a:p>
          <a:p>
            <a:pPr marL="342900" indent="-342900">
              <a:lnSpc>
                <a:spcPct val="115999"/>
              </a:lnSpc>
              <a:buAutoNum type="arabicPeriod"/>
            </a:pPr>
            <a:r>
              <a:rPr lang="fr-FR" dirty="0"/>
              <a:t>La méthodologie</a:t>
            </a:r>
          </a:p>
          <a:p>
            <a:pPr marL="342900" indent="-342900">
              <a:lnSpc>
                <a:spcPct val="115999"/>
              </a:lnSpc>
              <a:spcAft>
                <a:spcPts val="800"/>
              </a:spcAft>
              <a:buAutoNum type="arabicPeriod"/>
            </a:pPr>
            <a:r>
              <a:rPr lang="fr-FR" dirty="0"/>
              <a:t>Le livrable et son design</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2</a:t>
            </a:fld>
            <a:endParaRPr lang="fr-FR"/>
          </a:p>
        </p:txBody>
      </p:sp>
    </p:spTree>
    <p:extLst>
      <p:ext uri="{BB962C8B-B14F-4D97-AF65-F5344CB8AC3E}">
        <p14:creationId xmlns:p14="http://schemas.microsoft.com/office/powerpoint/2010/main" val="1450383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Nous avons donc surchargé la CSS afin de conserver une ergonomie similaire sans sacrifice du moindre contenu.</a:t>
            </a:r>
            <a:endParaRPr lang="fr-FR" sz="12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Aptos" panose="020B0004020202020204" pitchFamily="34" charset="0"/>
                <a:ea typeface="Aptos" panose="020B0004020202020204" pitchFamily="34" charset="0"/>
                <a:cs typeface="Arial" panose="020B0604020202020204" pitchFamily="34" charset="0"/>
              </a:rPr>
              <a:t>Ce sont 2300 lignes commentées notamment pour les futurs administrateurs locaux. Sur le Moodle de production, un 4.3, le gros avantage, c’est qu’on peut mettre de la surcharge CSS sur les H5P sans devoir aller sur le serveur. Le design des encadrements H5P a donc été retouché sans devoir passer par le </a:t>
            </a:r>
            <a:r>
              <a:rPr lang="fr-FR" sz="1200" dirty="0" err="1">
                <a:effectLst/>
                <a:latin typeface="Aptos" panose="020B0004020202020204" pitchFamily="34" charset="0"/>
                <a:ea typeface="Aptos" panose="020B0004020202020204" pitchFamily="34" charset="0"/>
                <a:cs typeface="Arial" panose="020B0604020202020204" pitchFamily="34" charset="0"/>
              </a:rPr>
              <a:t>core</a:t>
            </a:r>
            <a:r>
              <a:rPr lang="fr-FR" sz="1200" dirty="0">
                <a:effectLst/>
                <a:latin typeface="Aptos" panose="020B0004020202020204" pitchFamily="34" charset="0"/>
                <a:ea typeface="Aptos" panose="020B0004020202020204" pitchFamily="34" charset="0"/>
                <a:cs typeface="Arial" panose="020B0604020202020204" pitchFamily="34" charset="0"/>
              </a:rPr>
              <a:t> et courir le risque de se faire écraser les modifications à chaque mise à jour du plugin.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Aptos" panose="020B0004020202020204" pitchFamily="34" charset="0"/>
                <a:ea typeface="Aptos" panose="020B0004020202020204" pitchFamily="34" charset="0"/>
                <a:cs typeface="Arial" panose="020B0604020202020204" pitchFamily="34" charset="0"/>
              </a:rPr>
              <a:t>Pour améliorer l’UX sous smartphone quand la CSS ne le permettait pas, on passait par un peu de JavaScript.</a:t>
            </a:r>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20</a:t>
            </a:fld>
            <a:endParaRPr lang="fr-FR"/>
          </a:p>
        </p:txBody>
      </p:sp>
    </p:spTree>
    <p:extLst>
      <p:ext uri="{BB962C8B-B14F-4D97-AF65-F5344CB8AC3E}">
        <p14:creationId xmlns:p14="http://schemas.microsoft.com/office/powerpoint/2010/main" val="187943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En conclusion </a:t>
            </a:r>
          </a:p>
          <a:p>
            <a:pPr>
              <a:lnSpc>
                <a:spcPct val="116000"/>
              </a:lnSpc>
              <a:spcAft>
                <a:spcPts val="800"/>
              </a:spcAft>
            </a:pPr>
            <a:endParaRPr lang="fr-FR" sz="1800" b="1"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C’est une histoire de fou, une seconde commande a été passée par l’Ambassade de France</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L’expérience acquise dans une conception rapide nous a permis de travailler avec le CUEF (Centre Universitaire d’Études Françaises) de l’Université Grenoble-Alpes pour produire dans un temps très contraint de 3 mois un Parcours FOU (Français sur Objectif Universitaire). Le module FOU devrait être en ligne d’ici la fin du mois de juillet.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Grâce à cette réalisation, nous avons initié des projets portés par les enseignants en maths/sciences au sein de notre institution. Dans nos établissements, nous avons beaucoup d’apprentis fâchés avec ces disciplines et nous expérimentons avec nos collègues profs de maths ce qui a été conçu pour ce parcours afin que la matière redevienne une matière qui attire.</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6000"/>
              </a:lnSpc>
              <a:buFont typeface="Symbol" panose="05050102010706020507" pitchFamily="18" charset="2"/>
              <a:buChar char=""/>
            </a:pPr>
            <a:r>
              <a:rPr lang="fr-FR" sz="1800" dirty="0">
                <a:effectLst/>
                <a:latin typeface="Aptos" panose="020B0004020202020204" pitchFamily="34" charset="0"/>
                <a:ea typeface="Aptos" panose="020B0004020202020204" pitchFamily="34" charset="0"/>
                <a:cs typeface="Arial" panose="020B0604020202020204" pitchFamily="34" charset="0"/>
              </a:rPr>
              <a:t>des contenus du parcours ont été mis à disposition des profs sous forme de nuggets qu’ils pourront récupérer grâce au panier d’activités ;</a:t>
            </a:r>
          </a:p>
          <a:p>
            <a:pPr marL="342900" lvl="0" indent="-342900">
              <a:lnSpc>
                <a:spcPct val="116000"/>
              </a:lnSpc>
              <a:spcAft>
                <a:spcPts val="800"/>
              </a:spcAft>
              <a:buFont typeface="Symbol" panose="05050102010706020507" pitchFamily="18" charset="2"/>
              <a:buChar char=""/>
            </a:pPr>
            <a:r>
              <a:rPr lang="fr-FR" sz="1800" dirty="0">
                <a:effectLst/>
                <a:latin typeface="Aptos" panose="020B0004020202020204" pitchFamily="34" charset="0"/>
                <a:ea typeface="Aptos" panose="020B0004020202020204" pitchFamily="34" charset="0"/>
                <a:cs typeface="Arial" panose="020B0604020202020204" pitchFamily="34" charset="0"/>
              </a:rPr>
              <a:t>la banque de question récupérée pourra être encore enrichie et garnira le plateau de révisions sur notre Moodle à </a:t>
            </a:r>
            <a:r>
              <a:rPr lang="fr-FR" sz="1800" dirty="0" err="1">
                <a:effectLst/>
                <a:latin typeface="Aptos" panose="020B0004020202020204" pitchFamily="34" charset="0"/>
                <a:ea typeface="Aptos" panose="020B0004020202020204" pitchFamily="34" charset="0"/>
                <a:cs typeface="Arial" panose="020B0604020202020204" pitchFamily="34" charset="0"/>
              </a:rPr>
              <a:t>Purple</a:t>
            </a:r>
            <a:r>
              <a:rPr lang="fr-FR" sz="1800" dirty="0">
                <a:effectLst/>
                <a:latin typeface="Aptos" panose="020B0004020202020204" pitchFamily="34" charset="0"/>
                <a:ea typeface="Aptos" panose="020B0004020202020204" pitchFamily="34" charset="0"/>
                <a:cs typeface="Arial" panose="020B0604020202020204" pitchFamily="34" charset="0"/>
              </a:rPr>
              <a:t> Campus.</a:t>
            </a:r>
          </a:p>
          <a:p>
            <a:endParaRPr lang="fr-FR" dirty="0"/>
          </a:p>
          <a:p>
            <a:pPr>
              <a:lnSpc>
                <a:spcPct val="116000"/>
              </a:lnSpc>
              <a:spcAft>
                <a:spcPts val="800"/>
              </a:spcAft>
            </a:pPr>
            <a:r>
              <a:rPr lang="fr-FR" sz="1200" dirty="0">
                <a:effectLst/>
                <a:latin typeface="Aptos" panose="020B0004020202020204" pitchFamily="34" charset="0"/>
                <a:ea typeface="Aptos" panose="020B0004020202020204" pitchFamily="34" charset="0"/>
                <a:cs typeface="Arial" panose="020B0604020202020204" pitchFamily="34" charset="0"/>
              </a:rPr>
              <a:t>Le MOOC était un prétexte en fait, une vitrine. L’objectif de ce projet est surtout la transformation pédagogique en RDC mais aussi… chez nous !</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21</a:t>
            </a:fld>
            <a:endParaRPr lang="fr-FR"/>
          </a:p>
        </p:txBody>
      </p:sp>
    </p:spTree>
    <p:extLst>
      <p:ext uri="{BB962C8B-B14F-4D97-AF65-F5344CB8AC3E}">
        <p14:creationId xmlns:p14="http://schemas.microsoft.com/office/powerpoint/2010/main" val="343824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Merci pour votre écoute!</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22</a:t>
            </a:fld>
            <a:endParaRPr lang="fr-FR"/>
          </a:p>
        </p:txBody>
      </p:sp>
    </p:spTree>
    <p:extLst>
      <p:ext uri="{BB962C8B-B14F-4D97-AF65-F5344CB8AC3E}">
        <p14:creationId xmlns:p14="http://schemas.microsoft.com/office/powerpoint/2010/main" val="3388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999"/>
              </a:lnSpc>
              <a:spcAft>
                <a:spcPts val="800"/>
              </a:spcAft>
            </a:pPr>
            <a:r>
              <a:rPr lang="fr-FR" b="1" dirty="0"/>
              <a:t>Une chose à savoir : 60% des Congolais ont moins de 19 ans, la moyenne d’âge des enseignants est de 62 ans. </a:t>
            </a:r>
            <a:endParaRPr lang="en-US" dirty="0"/>
          </a:p>
          <a:p>
            <a:pPr>
              <a:lnSpc>
                <a:spcPct val="115999"/>
              </a:lnSpc>
              <a:spcAft>
                <a:spcPts val="800"/>
              </a:spcAft>
            </a:pPr>
            <a:endParaRPr lang="fr-FR" dirty="0"/>
          </a:p>
          <a:p>
            <a:pPr>
              <a:lnSpc>
                <a:spcPct val="115999"/>
              </a:lnSpc>
              <a:spcAft>
                <a:spcPts val="800"/>
              </a:spcAft>
            </a:pPr>
            <a:r>
              <a:rPr lang="fr-FR" dirty="0"/>
              <a:t>L’agilité des collègues congolais sur Moodle s’est avérée surprenante, bien qu’ils aient pour la très grande majorité découvert le logiciel en mars 2023. </a:t>
            </a:r>
          </a:p>
          <a:p>
            <a:pPr>
              <a:lnSpc>
                <a:spcPct val="115999"/>
              </a:lnSpc>
              <a:spcAft>
                <a:spcPts val="800"/>
              </a:spcAft>
            </a:pPr>
            <a:endParaRPr lang="fr-FR" dirty="0"/>
          </a:p>
          <a:p>
            <a:pPr>
              <a:lnSpc>
                <a:spcPct val="115999"/>
              </a:lnSpc>
              <a:spcAft>
                <a:spcPts val="800"/>
              </a:spcAft>
            </a:pPr>
            <a:r>
              <a:rPr lang="fr-FR" dirty="0"/>
              <a:t>Toutefois une année de pratique Moodle ne permettait pas de réaliser un parcours complet avec tout ce que cela implique en maitrise et usage de l’outil Moodle. D’où cette commande qui nous a été passée. </a:t>
            </a:r>
          </a:p>
          <a:p>
            <a:pPr>
              <a:lnSpc>
                <a:spcPct val="115999"/>
              </a:lnSpc>
              <a:spcAft>
                <a:spcPts val="800"/>
              </a:spcAft>
            </a:pPr>
            <a:endParaRPr lang="fr-FR" dirty="0"/>
          </a:p>
          <a:p>
            <a:pPr>
              <a:lnSpc>
                <a:spcPct val="115999"/>
              </a:lnSpc>
              <a:spcAft>
                <a:spcPts val="800"/>
              </a:spcAft>
            </a:pPr>
            <a:r>
              <a:rPr lang="fr-FR" dirty="0"/>
              <a:t>Nous sommes sur Moodle depuis 2006 et nous avons acquis de l’agilité dans la conception de contenus. Il n’empêche que c’était notre première réalisation sur un projet international et nous n’avions que 6 semaines (entre le 1er décembre 2023 et le 18 janvier 2024).</a:t>
            </a:r>
          </a:p>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3</a:t>
            </a:fld>
            <a:endParaRPr lang="fr-FR"/>
          </a:p>
        </p:txBody>
      </p:sp>
    </p:spTree>
    <p:extLst>
      <p:ext uri="{BB962C8B-B14F-4D97-AF65-F5344CB8AC3E}">
        <p14:creationId xmlns:p14="http://schemas.microsoft.com/office/powerpoint/2010/main" val="85950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Au total, 4 déplacements en RDC pour former des profs à Moodle avec en toile de fond la conception d’un MOOC. Les interventions en RDC concernaient les domaines suivants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6000"/>
              </a:lnSpc>
              <a:buFont typeface="Symbol" panose="05050102010706020507" pitchFamily="18" charset="2"/>
              <a:buChar char=""/>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L’initiation à Moodle</a:t>
            </a:r>
            <a:endParaRPr lang="fr-FR" sz="1800" dirty="0">
              <a:effectLst/>
              <a:latin typeface="Aptos" panose="020B0004020202020204" pitchFamily="34" charset="0"/>
              <a:ea typeface="Roboto"/>
              <a:cs typeface="Arial" panose="020B0604020202020204" pitchFamily="34" charset="0"/>
            </a:endParaRPr>
          </a:p>
          <a:p>
            <a:pPr marL="342900" lvl="0" indent="-342900">
              <a:lnSpc>
                <a:spcPct val="116000"/>
              </a:lnSpc>
              <a:buFont typeface="Symbol" panose="05050102010706020507" pitchFamily="18" charset="2"/>
              <a:buChar char=""/>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La sensibilisation au design</a:t>
            </a:r>
            <a:endParaRPr lang="fr-FR" sz="1800" dirty="0">
              <a:effectLst/>
              <a:latin typeface="Aptos" panose="020B0004020202020204" pitchFamily="34" charset="0"/>
              <a:ea typeface="Roboto"/>
              <a:cs typeface="Arial" panose="020B0604020202020204" pitchFamily="34" charset="0"/>
            </a:endParaRPr>
          </a:p>
          <a:p>
            <a:pPr marL="342900" lvl="0" indent="-342900">
              <a:lnSpc>
                <a:spcPct val="116000"/>
              </a:lnSpc>
              <a:buFont typeface="Symbol" panose="05050102010706020507" pitchFamily="18" charset="2"/>
              <a:buChar char=""/>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Des ateliers de créations d’exercices sur H5P et sur le test</a:t>
            </a:r>
          </a:p>
          <a:p>
            <a:pPr marL="342900" lvl="0" indent="-342900">
              <a:lnSpc>
                <a:spcPct val="116000"/>
              </a:lnSpc>
              <a:buFont typeface="Symbol" panose="05050102010706020507" pitchFamily="18" charset="2"/>
              <a:buChar char=""/>
            </a:pPr>
            <a:r>
              <a:rPr lang="fr-FR" sz="1800" dirty="0">
                <a:solidFill>
                  <a:srgbClr val="111111"/>
                </a:solidFill>
                <a:effectLst/>
                <a:latin typeface="Aptos" panose="020B0004020202020204" pitchFamily="34" charset="0"/>
                <a:ea typeface="Roboto"/>
                <a:cs typeface="Roboto" panose="02000000000000000000" pitchFamily="2" charset="0"/>
              </a:rPr>
              <a:t>Des ateliers concernant les outils de tutorat dans Moodle</a:t>
            </a:r>
            <a:endParaRPr lang="fr-FR" sz="1800" dirty="0">
              <a:effectLst/>
              <a:latin typeface="Aptos" panose="020B0004020202020204" pitchFamily="34" charset="0"/>
              <a:ea typeface="Roboto"/>
              <a:cs typeface="Arial" panose="020B0604020202020204" pitchFamily="34" charset="0"/>
            </a:endParaRPr>
          </a:p>
          <a:p>
            <a:pPr marL="342900" lvl="0" indent="-342900">
              <a:lnSpc>
                <a:spcPct val="116000"/>
              </a:lnSpc>
              <a:buFont typeface="Symbol" panose="05050102010706020507" pitchFamily="18" charset="2"/>
              <a:buChar char=""/>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Des ateliers d’administration Moodle</a:t>
            </a:r>
            <a:endParaRPr lang="fr-FR" sz="1800" dirty="0">
              <a:effectLst/>
              <a:latin typeface="Aptos" panose="020B0004020202020204" pitchFamily="34" charset="0"/>
              <a:ea typeface="Roboto"/>
              <a:cs typeface="Arial" panose="020B0604020202020204" pitchFamily="34" charset="0"/>
            </a:endParaRP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 taux d’engagement sur Moodle est une préoccupation permanente dans notre équipe, nous avions donc en tête les éléments suivants : </a:t>
            </a:r>
          </a:p>
          <a:p>
            <a:pPr marL="342900" indent="-342900">
              <a:lnSpc>
                <a:spcPct val="116000"/>
              </a:lnSpc>
              <a:buFont typeface="Symbol" panose="05050102010706020507" pitchFamily="18" charset="2"/>
              <a:buChar char=""/>
            </a:pPr>
            <a:r>
              <a:rPr lang="fr-FR" sz="1800" dirty="0">
                <a:effectLst/>
                <a:latin typeface="Aptos"/>
                <a:ea typeface="Aptos" panose="020B0004020202020204" pitchFamily="34" charset="0"/>
                <a:cs typeface="Arial" panose="020B0604020202020204" pitchFamily="34" charset="0"/>
              </a:rPr>
              <a:t>Le signal d’alerte est la fonction première qui prépare l’individu à agir.</a:t>
            </a:r>
            <a:r>
              <a:rPr lang="fr-FR" sz="1800" dirty="0">
                <a:latin typeface="Aptos"/>
                <a:ea typeface="Aptos" panose="020B0004020202020204" pitchFamily="34" charset="0"/>
                <a:cs typeface="Arial" panose="020B0604020202020204" pitchFamily="34" charset="0"/>
              </a:rPr>
              <a:t> </a:t>
            </a:r>
          </a:p>
          <a:p>
            <a:pPr marL="342900" lvl="0" indent="-342900">
              <a:lnSpc>
                <a:spcPct val="116000"/>
              </a:lnSpc>
              <a:buFont typeface="Symbol" panose="05050102010706020507" pitchFamily="18" charset="2"/>
              <a:buChar char=""/>
            </a:pPr>
            <a:r>
              <a:rPr lang="fr-FR" sz="1800" dirty="0">
                <a:effectLst/>
                <a:latin typeface="Aptos"/>
                <a:ea typeface="Aptos" panose="020B0004020202020204" pitchFamily="34" charset="0"/>
                <a:cs typeface="Arial" panose="020B0604020202020204" pitchFamily="34" charset="0"/>
              </a:rPr>
              <a:t>Les émotions positives favorisent la mémorisation car elles activent le système de récompense.</a:t>
            </a:r>
            <a:r>
              <a:rPr lang="fr-FR" sz="1800" dirty="0">
                <a:latin typeface="Aptos"/>
                <a:ea typeface="Aptos" panose="020B0004020202020204" pitchFamily="34" charset="0"/>
                <a:cs typeface="Arial" panose="020B0604020202020204" pitchFamily="34" charset="0"/>
              </a:rPr>
              <a:t> </a:t>
            </a: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6000"/>
              </a:lnSpc>
              <a:spcAft>
                <a:spcPts val="800"/>
              </a:spcAft>
              <a:buFont typeface="Symbol" panose="05050102010706020507" pitchFamily="18" charset="2"/>
              <a:buNone/>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a:ea typeface="Aptos" panose="020B0004020202020204" pitchFamily="34" charset="0"/>
                <a:cs typeface="Arial" panose="020B0604020202020204" pitchFamily="34" charset="0"/>
              </a:rPr>
              <a:t>Nous allons exposer les arguments qui répondent à la question suivante : comment défier le temps pour la conception d’un parcours de 6 modules totalisant 24 heures de temps apprenant ? Le tout en 6 semaines. Et il fallait que le résultat soit cool !</a:t>
            </a: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4</a:t>
            </a:fld>
            <a:endParaRPr lang="fr-FR"/>
          </a:p>
        </p:txBody>
      </p:sp>
    </p:spTree>
    <p:extLst>
      <p:ext uri="{BB962C8B-B14F-4D97-AF65-F5344CB8AC3E}">
        <p14:creationId xmlns:p14="http://schemas.microsoft.com/office/powerpoint/2010/main" val="136250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Parmi les thématiques :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marL="285750" lvl="0" indent="-285750">
              <a:lnSpc>
                <a:spcPct val="116000"/>
              </a:lnSpc>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Arial" panose="020B0604020202020204" pitchFamily="34" charset="0"/>
              </a:rPr>
              <a:t>Bilanga qui signifie l’agriculture : l’enjeu majeur en RDC est l’alimentation. Dans ce module, il y a de la SVT et des fonctions.</a:t>
            </a:r>
          </a:p>
          <a:p>
            <a:pPr marL="285750" lvl="0" indent="-285750">
              <a:lnSpc>
                <a:spcPct val="116000"/>
              </a:lnSpc>
              <a:spcAft>
                <a:spcPts val="800"/>
              </a:spcAft>
              <a:buFont typeface="Arial" panose="020B0604020202020204" pitchFamily="34" charset="0"/>
              <a:buChar char="•"/>
            </a:pPr>
            <a:r>
              <a:rPr lang="fr-FR" sz="1800" dirty="0" err="1">
                <a:effectLst/>
                <a:latin typeface="Aptos" panose="020B0004020202020204" pitchFamily="34" charset="0"/>
                <a:ea typeface="Aptos" panose="020B0004020202020204" pitchFamily="34" charset="0"/>
                <a:cs typeface="Arial" panose="020B0604020202020204" pitchFamily="34" charset="0"/>
              </a:rPr>
              <a:t>Ebale</a:t>
            </a:r>
            <a:r>
              <a:rPr lang="fr-FR" sz="1800" dirty="0">
                <a:effectLst/>
                <a:latin typeface="Aptos" panose="020B0004020202020204" pitchFamily="34" charset="0"/>
                <a:ea typeface="Aptos" panose="020B0004020202020204" pitchFamily="34" charset="0"/>
                <a:cs typeface="Arial" panose="020B0604020202020204" pitchFamily="34" charset="0"/>
              </a:rPr>
              <a:t> </a:t>
            </a:r>
            <a:r>
              <a:rPr lang="fr-FR" sz="1800" dirty="0" err="1">
                <a:effectLst/>
                <a:latin typeface="Aptos" panose="020B0004020202020204" pitchFamily="34" charset="0"/>
                <a:ea typeface="Aptos" panose="020B0004020202020204" pitchFamily="34" charset="0"/>
                <a:cs typeface="Arial" panose="020B0604020202020204" pitchFamily="34" charset="0"/>
              </a:rPr>
              <a:t>ya</a:t>
            </a:r>
            <a:r>
              <a:rPr lang="fr-FR" sz="1800" dirty="0">
                <a:effectLst/>
                <a:latin typeface="Aptos" panose="020B0004020202020204" pitchFamily="34" charset="0"/>
                <a:ea typeface="Aptos" panose="020B0004020202020204" pitchFamily="34" charset="0"/>
                <a:cs typeface="Arial" panose="020B0604020202020204" pitchFamily="34" charset="0"/>
              </a:rPr>
              <a:t> Congo : le parcours concerne le fleuve Congo et les barrages Inga dans ce qui est probablement l’un des lieux les plus spectaculaires au monde. C’est un module qui parle de thermodynamique et des équations différentielles.</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5</a:t>
            </a:fld>
            <a:endParaRPr lang="fr-FR"/>
          </a:p>
        </p:txBody>
      </p:sp>
    </p:spTree>
    <p:extLst>
      <p:ext uri="{BB962C8B-B14F-4D97-AF65-F5344CB8AC3E}">
        <p14:creationId xmlns:p14="http://schemas.microsoft.com/office/powerpoint/2010/main" val="4184318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Nyiragongo : l’un des volcans les plus dangereux au monde qui domine de manière spectaculaire la ville de Goma. C’est un module avec une orientation chimique + de la physique liée à la radioactivité.</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6</a:t>
            </a:fld>
            <a:endParaRPr lang="fr-FR"/>
          </a:p>
        </p:txBody>
      </p:sp>
    </p:spTree>
    <p:extLst>
      <p:ext uri="{BB962C8B-B14F-4D97-AF65-F5344CB8AC3E}">
        <p14:creationId xmlns:p14="http://schemas.microsoft.com/office/powerpoint/2010/main" val="53594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Les énergies nouvelles : il y a les barrages hydroélectriques, le solaire et même le nucléaire notamment un réacteur nucléaire d’étude installé en 1959 en RDC.  Ce réacteur a subi les méandres de la guerre et ses barres d’uranium ont même été pillées en 1996… Nous en profitons pour faire des équations nucléaires.</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7</a:t>
            </a:fld>
            <a:endParaRPr lang="fr-FR"/>
          </a:p>
        </p:txBody>
      </p:sp>
    </p:spTree>
    <p:extLst>
      <p:ext uri="{BB962C8B-B14F-4D97-AF65-F5344CB8AC3E}">
        <p14:creationId xmlns:p14="http://schemas.microsoft.com/office/powerpoint/2010/main" val="3305935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Ce projet illustre donc l’efficacité d’une approche collaborative et continue pour la production, ainsi que l’importance d’une équipe diversifiée et engagée pour relever les défis de l’innovation pédagogique.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En termes de gestion de projet, il a fallu se réinventer pour respecter la deadline fixée au 18 janvier 2024.</a:t>
            </a:r>
          </a:p>
          <a:p>
            <a:endParaRPr lang="fr-FR" dirty="0"/>
          </a:p>
          <a:p>
            <a:r>
              <a:rPr lang="fr-FR" dirty="0"/>
              <a:t>Le parcours a été testé par des jeunes en France.</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8</a:t>
            </a:fld>
            <a:endParaRPr lang="fr-FR"/>
          </a:p>
        </p:txBody>
      </p:sp>
    </p:spTree>
    <p:extLst>
      <p:ext uri="{BB962C8B-B14F-4D97-AF65-F5344CB8AC3E}">
        <p14:creationId xmlns:p14="http://schemas.microsoft.com/office/powerpoint/2010/main" val="16430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6000"/>
              </a:lnSpc>
              <a:spcAft>
                <a:spcPts val="800"/>
              </a:spcAft>
            </a:pPr>
            <a:r>
              <a:rPr lang="fr-FR" sz="1800" dirty="0">
                <a:solidFill>
                  <a:srgbClr val="111111"/>
                </a:solidFill>
                <a:effectLst/>
                <a:latin typeface="Aptos" panose="020B0004020202020204" pitchFamily="34" charset="0"/>
                <a:ea typeface="Roboto" panose="02000000000000000000" pitchFamily="2" charset="0"/>
                <a:cs typeface="Roboto" panose="02000000000000000000" pitchFamily="2" charset="0"/>
              </a:rPr>
              <a:t>L’interaction des connaissances et les expertises de chacun, nous permettaient d’avoir l’ambition d’une production équilibrée. </a:t>
            </a:r>
            <a:r>
              <a:rPr lang="fr-FR" sz="1800" dirty="0">
                <a:effectLst/>
                <a:latin typeface="Aptos" panose="020B0004020202020204" pitchFamily="34" charset="0"/>
                <a:ea typeface="Aptos" panose="020B0004020202020204" pitchFamily="34" charset="0"/>
                <a:cs typeface="Arial" panose="020B0604020202020204" pitchFamily="34" charset="0"/>
              </a:rPr>
              <a:t>Le modèle que nous avons mis en place repose sur le triptyque « Créer, enrichir, partager » </a:t>
            </a:r>
          </a:p>
          <a:p>
            <a:pPr>
              <a:lnSpc>
                <a:spcPct val="116000"/>
              </a:lnSpc>
              <a:spcAft>
                <a:spcPts val="800"/>
              </a:spcAft>
            </a:pPr>
            <a:endParaRPr lang="fr-FR" sz="1800" dirty="0">
              <a:effectLst/>
              <a:latin typeface="Aptos" panose="020B0004020202020204" pitchFamily="34" charset="0"/>
              <a:ea typeface="Aptos" panose="020B0004020202020204" pitchFamily="34" charset="0"/>
              <a:cs typeface="Arial" panose="020B0604020202020204" pitchFamily="34" charset="0"/>
            </a:endParaRPr>
          </a:p>
          <a:p>
            <a:pPr>
              <a:lnSpc>
                <a:spcPct val="116000"/>
              </a:lnSpc>
              <a:spcAft>
                <a:spcPts val="800"/>
              </a:spcAft>
            </a:pPr>
            <a:r>
              <a:rPr lang="fr-FR" sz="1800" dirty="0">
                <a:effectLst/>
                <a:latin typeface="Aptos" panose="020B0004020202020204" pitchFamily="34" charset="0"/>
                <a:ea typeface="Aptos" panose="020B0004020202020204" pitchFamily="34" charset="0"/>
                <a:cs typeface="Arial" panose="020B0604020202020204" pitchFamily="34" charset="0"/>
              </a:rPr>
              <a:t>(sur la diapo une photo des exercices de Rani, un visuel d’une étiquette produite, le produit fini avec la guidance de Philibert et de Jean-Paul.)</a:t>
            </a:r>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6CD66BBF-16B4-4F48-9EBB-1CF9C2819DBB}" type="slidenum">
              <a:rPr lang="fr-FR" smtClean="0"/>
              <a:t>9</a:t>
            </a:fld>
            <a:endParaRPr lang="fr-FR"/>
          </a:p>
        </p:txBody>
      </p:sp>
    </p:spTree>
    <p:extLst>
      <p:ext uri="{BB962C8B-B14F-4D97-AF65-F5344CB8AC3E}">
        <p14:creationId xmlns:p14="http://schemas.microsoft.com/office/powerpoint/2010/main" val="1308261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a:t>Titre de la contribution</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140605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Tree>
    <p:extLst>
      <p:ext uri="{BB962C8B-B14F-4D97-AF65-F5344CB8AC3E}">
        <p14:creationId xmlns:p14="http://schemas.microsoft.com/office/powerpoint/2010/main" val="188399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erge fond blan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Tree>
    <p:extLst>
      <p:ext uri="{BB962C8B-B14F-4D97-AF65-F5344CB8AC3E}">
        <p14:creationId xmlns:p14="http://schemas.microsoft.com/office/powerpoint/2010/main" val="280032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stStyle>
          <a:p>
            <a:r>
              <a:rPr lang="fr-FR">
                <a:solidFill>
                  <a:schemeClr val="tx1">
                    <a:lumMod val="85000"/>
                    <a:lumOff val="15000"/>
                  </a:schemeClr>
                </a:solidFill>
                <a:latin typeface="Inter"/>
              </a:rPr>
              <a:t>Lorem ipsum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consectetur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adipiscing</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sed</a:t>
            </a:r>
            <a:r>
              <a:rPr lang="fr-FR">
                <a:solidFill>
                  <a:schemeClr val="tx1">
                    <a:lumMod val="85000"/>
                    <a:lumOff val="15000"/>
                  </a:schemeClr>
                </a:solidFill>
                <a:latin typeface="Inter"/>
              </a:rPr>
              <a:t> do </a:t>
            </a:r>
            <a:r>
              <a:rPr lang="fr-FR" err="1">
                <a:solidFill>
                  <a:schemeClr val="tx1">
                    <a:lumMod val="85000"/>
                    <a:lumOff val="15000"/>
                  </a:schemeClr>
                </a:solidFill>
                <a:latin typeface="Inter"/>
              </a:rPr>
              <a:t>eiusmod</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tempor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incididunt</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labore</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dolore</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aliqua</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aliquet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lectus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proin</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duis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urna</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nec </a:t>
            </a:r>
            <a:r>
              <a:rPr lang="fr-FR" err="1">
                <a:solidFill>
                  <a:schemeClr val="tx1">
                    <a:lumMod val="85000"/>
                    <a:lumOff val="15000"/>
                  </a:schemeClr>
                </a:solidFill>
                <a:latin typeface="Inter"/>
              </a:rPr>
              <a:t>dui</a:t>
            </a:r>
            <a:r>
              <a:rPr lang="fr-FR">
                <a:solidFill>
                  <a:schemeClr val="tx1">
                    <a:lumMod val="85000"/>
                    <a:lumOff val="15000"/>
                  </a:schemeClr>
                </a:solidFill>
                <a:latin typeface="Inter"/>
              </a:rPr>
              <a:t> nunc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quisque</a:t>
            </a:r>
            <a:r>
              <a:rPr lang="fr-FR">
                <a:solidFill>
                  <a:schemeClr val="tx1">
                    <a:lumMod val="85000"/>
                    <a:lumOff val="15000"/>
                  </a:schemeClr>
                </a:solidFill>
                <a:latin typeface="Inter"/>
              </a:rPr>
              <a:t> non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orci</a:t>
            </a:r>
            <a:r>
              <a:rPr lang="fr-FR">
                <a:solidFill>
                  <a:schemeClr val="tx1">
                    <a:lumMod val="85000"/>
                    <a:lumOff val="15000"/>
                  </a:schemeClr>
                </a:solidFill>
                <a:latin typeface="Inter"/>
              </a:rPr>
              <a:t>. Tristique </a:t>
            </a:r>
            <a:r>
              <a:rPr lang="fr-FR" err="1">
                <a:solidFill>
                  <a:schemeClr val="tx1">
                    <a:lumMod val="85000"/>
                    <a:lumOff val="15000"/>
                  </a:schemeClr>
                </a:solidFill>
                <a:latin typeface="Inter"/>
              </a:rPr>
              <a:t>senectus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netus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malesuada</a:t>
            </a:r>
            <a:r>
              <a:rPr lang="fr-FR">
                <a:solidFill>
                  <a:schemeClr val="tx1">
                    <a:lumMod val="85000"/>
                    <a:lumOff val="15000"/>
                  </a:schemeClr>
                </a:solidFill>
                <a:latin typeface="Inter"/>
              </a:rPr>
              <a:t> </a:t>
            </a:r>
            <a:r>
              <a:rPr lang="fr-FR" err="1">
                <a:solidFill>
                  <a:schemeClr val="tx1">
                    <a:lumMod val="85000"/>
                    <a:lumOff val="15000"/>
                  </a:schemeClr>
                </a:solidFill>
                <a:latin typeface="Inter"/>
              </a:rPr>
              <a:t>fames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ac</a:t>
            </a:r>
            <a:r>
              <a:rPr lang="fr-FR">
                <a:solidFill>
                  <a:schemeClr val="tx1">
                    <a:lumMod val="85000"/>
                    <a:lumOff val="15000"/>
                  </a:schemeClr>
                </a:solidFill>
                <a:latin typeface="Inter"/>
              </a:rPr>
              <a:t> </a:t>
            </a:r>
            <a:r>
              <a:rPr lang="fr-FR" err="1">
                <a:solidFill>
                  <a:schemeClr val="tx1">
                    <a:lumMod val="85000"/>
                    <a:lumOff val="15000"/>
                  </a:schemeClr>
                </a:solidFill>
                <a:latin typeface="Inter"/>
              </a:rPr>
              <a:t>turpis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etiam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hendrerit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est </a:t>
            </a:r>
            <a:r>
              <a:rPr lang="fr-FR" err="1">
                <a:solidFill>
                  <a:schemeClr val="tx1">
                    <a:lumMod val="85000"/>
                    <a:lumOff val="15000"/>
                  </a:schemeClr>
                </a:solidFill>
                <a:latin typeface="Inter"/>
              </a:rPr>
              <a:t>lorem</a:t>
            </a:r>
            <a:r>
              <a:rPr lang="fr-FR">
                <a:solidFill>
                  <a:schemeClr val="tx1">
                    <a:lumMod val="85000"/>
                    <a:lumOff val="15000"/>
                  </a:schemeClr>
                </a:solidFill>
                <a:latin typeface="Inter"/>
              </a:rPr>
              <a:t> ipsum. Nunc id cursus </a:t>
            </a:r>
            <a:r>
              <a:rPr lang="fr-FR" err="1">
                <a:solidFill>
                  <a:schemeClr val="tx1">
                    <a:lumMod val="85000"/>
                    <a:lumOff val="15000"/>
                  </a:schemeClr>
                </a:solidFill>
                <a:latin typeface="Inter"/>
              </a:rPr>
              <a:t>metus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eleifend</a:t>
            </a:r>
            <a:r>
              <a:rPr lang="fr-FR">
                <a:solidFill>
                  <a:schemeClr val="tx1">
                    <a:lumMod val="85000"/>
                    <a:lumOff val="15000"/>
                  </a:schemeClr>
                </a:solidFill>
                <a:latin typeface="Inter"/>
              </a:rPr>
              <a:t> mi in.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id </a:t>
            </a:r>
            <a:r>
              <a:rPr lang="fr-FR" err="1">
                <a:solidFill>
                  <a:schemeClr val="tx1">
                    <a:lumMod val="85000"/>
                    <a:lumOff val="15000"/>
                  </a:schemeClr>
                </a:solidFill>
                <a:latin typeface="Inter"/>
              </a:rPr>
              <a:t>neque</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vestibulum</a:t>
            </a:r>
            <a:r>
              <a:rPr lang="fr-FR">
                <a:solidFill>
                  <a:schemeClr val="tx1">
                    <a:lumMod val="85000"/>
                    <a:lumOff val="15000"/>
                  </a:schemeClr>
                </a:solidFill>
                <a:latin typeface="Inter"/>
              </a:rPr>
              <a:t> morbi </a:t>
            </a:r>
            <a:r>
              <a:rPr lang="fr-FR" err="1">
                <a:solidFill>
                  <a:schemeClr val="tx1">
                    <a:lumMod val="85000"/>
                    <a:lumOff val="15000"/>
                  </a:schemeClr>
                </a:solidFill>
                <a:latin typeface="Inter"/>
              </a:rPr>
              <a:t>blandit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Ullamcorper</a:t>
            </a:r>
            <a:r>
              <a:rPr lang="fr-FR">
                <a:solidFill>
                  <a:schemeClr val="tx1">
                    <a:lumMod val="85000"/>
                    <a:lumOff val="15000"/>
                  </a:schemeClr>
                </a:solidFill>
                <a:latin typeface="Inter"/>
              </a:rPr>
              <a:t> </a:t>
            </a:r>
            <a:r>
              <a:rPr lang="fr-FR" err="1">
                <a:solidFill>
                  <a:schemeClr val="tx1">
                    <a:lumMod val="85000"/>
                    <a:lumOff val="15000"/>
                  </a:schemeClr>
                </a:solidFill>
                <a:latin typeface="Inter"/>
              </a:rPr>
              <a:t>dignissim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cras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lobortis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feugiat</a:t>
            </a:r>
            <a:r>
              <a:rPr lang="fr-FR">
                <a:solidFill>
                  <a:schemeClr val="tx1">
                    <a:lumMod val="85000"/>
                    <a:lumOff val="15000"/>
                  </a:schemeClr>
                </a:solidFill>
                <a:latin typeface="Inter"/>
              </a:rPr>
              <a:t> </a:t>
            </a:r>
            <a:r>
              <a:rPr lang="fr-FR" err="1">
                <a:solidFill>
                  <a:schemeClr val="tx1">
                    <a:lumMod val="85000"/>
                    <a:lumOff val="15000"/>
                  </a:schemeClr>
                </a:solidFill>
                <a:latin typeface="Inter"/>
              </a:rPr>
              <a:t>vivamus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Phasellus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eu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Diam </a:t>
            </a:r>
            <a:r>
              <a:rPr lang="fr-FR" err="1">
                <a:solidFill>
                  <a:schemeClr val="tx1">
                    <a:lumMod val="85000"/>
                    <a:lumOff val="15000"/>
                  </a:schemeClr>
                </a:solidFill>
                <a:latin typeface="Inter"/>
              </a:rPr>
              <a:t>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nulla</a:t>
            </a:r>
            <a:r>
              <a:rPr lang="fr-FR">
                <a:solidFill>
                  <a:schemeClr val="tx1">
                    <a:lumMod val="85000"/>
                    <a:lumOff val="15000"/>
                  </a:schemeClr>
                </a:solidFill>
                <a:latin typeface="Inter"/>
              </a:rPr>
              <a:t>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a:t>Introduction</a:t>
            </a:r>
          </a:p>
        </p:txBody>
      </p:sp>
    </p:spTree>
    <p:extLst>
      <p:ext uri="{BB962C8B-B14F-4D97-AF65-F5344CB8AC3E}">
        <p14:creationId xmlns:p14="http://schemas.microsoft.com/office/powerpoint/2010/main" val="103220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textu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28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a:solidFill>
                  <a:schemeClr val="tx1">
                    <a:lumMod val="85000"/>
                    <a:lumOff val="15000"/>
                  </a:schemeClr>
                </a:solidFill>
                <a:latin typeface="Inter"/>
              </a:rPr>
              <a:t>Lorem ipsum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consectetur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adipiscing</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sed</a:t>
            </a:r>
            <a:r>
              <a:rPr lang="fr-FR">
                <a:solidFill>
                  <a:schemeClr val="tx1">
                    <a:lumMod val="85000"/>
                    <a:lumOff val="15000"/>
                  </a:schemeClr>
                </a:solidFill>
                <a:latin typeface="Inter"/>
              </a:rPr>
              <a:t> do </a:t>
            </a:r>
            <a:r>
              <a:rPr lang="fr-FR" err="1">
                <a:solidFill>
                  <a:schemeClr val="tx1">
                    <a:lumMod val="85000"/>
                    <a:lumOff val="15000"/>
                  </a:schemeClr>
                </a:solidFill>
                <a:latin typeface="Inter"/>
              </a:rPr>
              <a:t>eiusmod</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tempor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incididunt</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labore</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dolore</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aliqua</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aliquet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lectus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proin</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duis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urna</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nec </a:t>
            </a:r>
            <a:r>
              <a:rPr lang="fr-FR" err="1">
                <a:solidFill>
                  <a:schemeClr val="tx1">
                    <a:lumMod val="85000"/>
                    <a:lumOff val="15000"/>
                  </a:schemeClr>
                </a:solidFill>
                <a:latin typeface="Inter"/>
              </a:rPr>
              <a:t>dui</a:t>
            </a:r>
            <a:r>
              <a:rPr lang="fr-FR">
                <a:solidFill>
                  <a:schemeClr val="tx1">
                    <a:lumMod val="85000"/>
                    <a:lumOff val="15000"/>
                  </a:schemeClr>
                </a:solidFill>
                <a:latin typeface="Inter"/>
              </a:rPr>
              <a:t> nunc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quisque</a:t>
            </a:r>
            <a:r>
              <a:rPr lang="fr-FR">
                <a:solidFill>
                  <a:schemeClr val="tx1">
                    <a:lumMod val="85000"/>
                    <a:lumOff val="15000"/>
                  </a:schemeClr>
                </a:solidFill>
                <a:latin typeface="Inter"/>
              </a:rPr>
              <a:t> non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orci</a:t>
            </a:r>
            <a:r>
              <a:rPr lang="fr-FR">
                <a:solidFill>
                  <a:schemeClr val="tx1">
                    <a:lumMod val="85000"/>
                    <a:lumOff val="15000"/>
                  </a:schemeClr>
                </a:solidFill>
                <a:latin typeface="Inter"/>
              </a:rPr>
              <a:t>. Tristique </a:t>
            </a:r>
            <a:r>
              <a:rPr lang="fr-FR" err="1">
                <a:solidFill>
                  <a:schemeClr val="tx1">
                    <a:lumMod val="85000"/>
                    <a:lumOff val="15000"/>
                  </a:schemeClr>
                </a:solidFill>
                <a:latin typeface="Inter"/>
              </a:rPr>
              <a:t>senectus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netus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malesuada</a:t>
            </a:r>
            <a:r>
              <a:rPr lang="fr-FR">
                <a:solidFill>
                  <a:schemeClr val="tx1">
                    <a:lumMod val="85000"/>
                    <a:lumOff val="15000"/>
                  </a:schemeClr>
                </a:solidFill>
                <a:latin typeface="Inter"/>
              </a:rPr>
              <a:t> </a:t>
            </a:r>
            <a:r>
              <a:rPr lang="fr-FR" err="1">
                <a:solidFill>
                  <a:schemeClr val="tx1">
                    <a:lumMod val="85000"/>
                    <a:lumOff val="15000"/>
                  </a:schemeClr>
                </a:solidFill>
                <a:latin typeface="Inter"/>
              </a:rPr>
              <a:t>fames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ac</a:t>
            </a:r>
            <a:r>
              <a:rPr lang="fr-FR">
                <a:solidFill>
                  <a:schemeClr val="tx1">
                    <a:lumMod val="85000"/>
                    <a:lumOff val="15000"/>
                  </a:schemeClr>
                </a:solidFill>
                <a:latin typeface="Inter"/>
              </a:rPr>
              <a:t> </a:t>
            </a:r>
            <a:r>
              <a:rPr lang="fr-FR" err="1">
                <a:solidFill>
                  <a:schemeClr val="tx1">
                    <a:lumMod val="85000"/>
                    <a:lumOff val="15000"/>
                  </a:schemeClr>
                </a:solidFill>
                <a:latin typeface="Inter"/>
              </a:rPr>
              <a:t>turpis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etiam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hendrerit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est </a:t>
            </a:r>
            <a:r>
              <a:rPr lang="fr-FR" err="1">
                <a:solidFill>
                  <a:schemeClr val="tx1">
                    <a:lumMod val="85000"/>
                    <a:lumOff val="15000"/>
                  </a:schemeClr>
                </a:solidFill>
                <a:latin typeface="Inter"/>
              </a:rPr>
              <a:t>lorem</a:t>
            </a:r>
            <a:r>
              <a:rPr lang="fr-FR">
                <a:solidFill>
                  <a:schemeClr val="tx1">
                    <a:lumMod val="85000"/>
                    <a:lumOff val="15000"/>
                  </a:schemeClr>
                </a:solidFill>
                <a:latin typeface="Inter"/>
              </a:rPr>
              <a:t> ipsum. Nunc id cursus </a:t>
            </a:r>
            <a:r>
              <a:rPr lang="fr-FR" err="1">
                <a:solidFill>
                  <a:schemeClr val="tx1">
                    <a:lumMod val="85000"/>
                    <a:lumOff val="15000"/>
                  </a:schemeClr>
                </a:solidFill>
                <a:latin typeface="Inter"/>
              </a:rPr>
              <a:t>metus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eleifend</a:t>
            </a:r>
            <a:r>
              <a:rPr lang="fr-FR">
                <a:solidFill>
                  <a:schemeClr val="tx1">
                    <a:lumMod val="85000"/>
                    <a:lumOff val="15000"/>
                  </a:schemeClr>
                </a:solidFill>
                <a:latin typeface="Inter"/>
              </a:rPr>
              <a:t> mi in.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id </a:t>
            </a:r>
            <a:r>
              <a:rPr lang="fr-FR" err="1">
                <a:solidFill>
                  <a:schemeClr val="tx1">
                    <a:lumMod val="85000"/>
                    <a:lumOff val="15000"/>
                  </a:schemeClr>
                </a:solidFill>
                <a:latin typeface="Inter"/>
              </a:rPr>
              <a:t>neque</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vestibulum</a:t>
            </a:r>
            <a:r>
              <a:rPr lang="fr-FR">
                <a:solidFill>
                  <a:schemeClr val="tx1">
                    <a:lumMod val="85000"/>
                    <a:lumOff val="15000"/>
                  </a:schemeClr>
                </a:solidFill>
                <a:latin typeface="Inter"/>
              </a:rPr>
              <a:t> morbi </a:t>
            </a:r>
            <a:r>
              <a:rPr lang="fr-FR" err="1">
                <a:solidFill>
                  <a:schemeClr val="tx1">
                    <a:lumMod val="85000"/>
                    <a:lumOff val="15000"/>
                  </a:schemeClr>
                </a:solidFill>
                <a:latin typeface="Inter"/>
              </a:rPr>
              <a:t>blandit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Ullamcorper</a:t>
            </a:r>
            <a:r>
              <a:rPr lang="fr-FR">
                <a:solidFill>
                  <a:schemeClr val="tx1">
                    <a:lumMod val="85000"/>
                    <a:lumOff val="15000"/>
                  </a:schemeClr>
                </a:solidFill>
                <a:latin typeface="Inter"/>
              </a:rPr>
              <a:t> </a:t>
            </a:r>
            <a:r>
              <a:rPr lang="fr-FR" err="1">
                <a:solidFill>
                  <a:schemeClr val="tx1">
                    <a:lumMod val="85000"/>
                    <a:lumOff val="15000"/>
                  </a:schemeClr>
                </a:solidFill>
                <a:latin typeface="Inter"/>
              </a:rPr>
              <a:t>dignissim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cras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lobortis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feugiat</a:t>
            </a:r>
            <a:r>
              <a:rPr lang="fr-FR">
                <a:solidFill>
                  <a:schemeClr val="tx1">
                    <a:lumMod val="85000"/>
                    <a:lumOff val="15000"/>
                  </a:schemeClr>
                </a:solidFill>
                <a:latin typeface="Inter"/>
              </a:rPr>
              <a:t> </a:t>
            </a:r>
            <a:r>
              <a:rPr lang="fr-FR" err="1">
                <a:solidFill>
                  <a:schemeClr val="tx1">
                    <a:lumMod val="85000"/>
                    <a:lumOff val="15000"/>
                  </a:schemeClr>
                </a:solidFill>
                <a:latin typeface="Inter"/>
              </a:rPr>
              <a:t>vivamus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Phasellus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eu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Diam </a:t>
            </a:r>
            <a:r>
              <a:rPr lang="fr-FR" err="1">
                <a:solidFill>
                  <a:schemeClr val="tx1">
                    <a:lumMod val="85000"/>
                    <a:lumOff val="15000"/>
                  </a:schemeClr>
                </a:solidFill>
                <a:latin typeface="Inter"/>
              </a:rPr>
              <a:t>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nulla</a:t>
            </a:r>
            <a:r>
              <a:rPr lang="fr-FR">
                <a:solidFill>
                  <a:schemeClr val="tx1">
                    <a:lumMod val="85000"/>
                    <a:lumOff val="15000"/>
                  </a:schemeClr>
                </a:solidFill>
                <a:latin typeface="Inter"/>
              </a:rPr>
              <a:t>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a:t>
            </a:r>
          </a:p>
        </p:txBody>
      </p:sp>
      <p:sp>
        <p:nvSpPr>
          <p:cNvPr id="9" name="Titre 1">
            <a:extLst>
              <a:ext uri="{FF2B5EF4-FFF2-40B4-BE49-F238E27FC236}">
                <a16:creationId xmlns:a16="http://schemas.microsoft.com/office/drawing/2014/main" id="{339C0E9C-8D56-4252-B9EA-E91DF3BC14DC}"/>
              </a:ext>
            </a:extLst>
          </p:cNvPr>
          <p:cNvSpPr txBox="1">
            <a:spLocks/>
          </p:cNvSpPr>
          <p:nvPr userDrawn="1"/>
        </p:nvSpPr>
        <p:spPr>
          <a:xfrm>
            <a:off x="1259999" y="1888840"/>
            <a:ext cx="4546911" cy="791062"/>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endParaRPr lang="fr-FR" sz="3200">
              <a:solidFill>
                <a:srgbClr val="0D4050"/>
              </a:solidFill>
              <a:latin typeface="Raleway"/>
              <a:cs typeface="Arial" panose="020B0604020202020204" pitchFamily="34" charset="0"/>
            </a:endParaRPr>
          </a:p>
        </p:txBody>
      </p:sp>
      <p:sp>
        <p:nvSpPr>
          <p:cNvPr id="11" name="Titre 1">
            <a:extLst>
              <a:ext uri="{FF2B5EF4-FFF2-40B4-BE49-F238E27FC236}">
                <a16:creationId xmlns:a16="http://schemas.microsoft.com/office/drawing/2014/main" id="{94C2159D-D173-4228-A3E1-ADF14A471401}"/>
              </a:ext>
            </a:extLst>
          </p:cNvPr>
          <p:cNvSpPr txBox="1">
            <a:spLocks/>
          </p:cNvSpPr>
          <p:nvPr userDrawn="1"/>
        </p:nvSpPr>
        <p:spPr>
          <a:xfrm>
            <a:off x="1259998" y="1806440"/>
            <a:ext cx="4546911" cy="791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a:solidFill>
                <a:srgbClr val="0D4050"/>
              </a:solidFill>
              <a:latin typeface="Raleway"/>
              <a:cs typeface="Arial" panose="020B0604020202020204" pitchFamily="34" charset="0"/>
            </a:endParaRPr>
          </a:p>
        </p:txBody>
      </p:sp>
      <p:sp>
        <p:nvSpPr>
          <p:cNvPr id="4" name="Espace réservé du texte 3">
            <a:extLst>
              <a:ext uri="{FF2B5EF4-FFF2-40B4-BE49-F238E27FC236}">
                <a16:creationId xmlns:a16="http://schemas.microsoft.com/office/drawing/2014/main" id="{E48C7812-BDD8-4E94-AB09-A349C4425816}"/>
              </a:ext>
            </a:extLst>
          </p:cNvPr>
          <p:cNvSpPr>
            <a:spLocks noGrp="1"/>
          </p:cNvSpPr>
          <p:nvPr>
            <p:ph type="body" sz="quarter" idx="11" hasCustomPrompt="1"/>
          </p:nvPr>
        </p:nvSpPr>
        <p:spPr>
          <a:xfrm>
            <a:off x="1260475" y="1889126"/>
            <a:ext cx="3754438" cy="542990"/>
          </a:xfrm>
        </p:spPr>
        <p:txBody>
          <a:bodyPr/>
          <a:lstStyle>
            <a:lvl1pPr marL="0" indent="0">
              <a:buNone/>
              <a:defRPr lang="fr-FR" sz="3200" kern="1200" dirty="0" smtClean="0">
                <a:solidFill>
                  <a:srgbClr val="0D4050"/>
                </a:solidFill>
                <a:latin typeface="Raleway"/>
                <a:ea typeface="+mn-ea"/>
                <a:cs typeface="+mn-cs"/>
              </a:defRPr>
            </a:lvl1pPr>
          </a:lstStyle>
          <a:p>
            <a:pPr lvl="0"/>
            <a:r>
              <a:rPr lang="fr-FR"/>
              <a:t>Lorem ipsum</a:t>
            </a:r>
          </a:p>
        </p:txBody>
      </p:sp>
      <p:sp>
        <p:nvSpPr>
          <p:cNvPr id="12" name="Espace réservé du texte 3">
            <a:extLst>
              <a:ext uri="{FF2B5EF4-FFF2-40B4-BE49-F238E27FC236}">
                <a16:creationId xmlns:a16="http://schemas.microsoft.com/office/drawing/2014/main" id="{A95A1C07-27DF-4419-8821-53DB4A436E3E}"/>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a:t>Lorem ipsum</a:t>
            </a:r>
          </a:p>
        </p:txBody>
      </p:sp>
    </p:spTree>
    <p:extLst>
      <p:ext uri="{BB962C8B-B14F-4D97-AF65-F5344CB8AC3E}">
        <p14:creationId xmlns:p14="http://schemas.microsoft.com/office/powerpoint/2010/main" val="407702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entr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3041532" y="1766577"/>
            <a:ext cx="6108929"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3041532" y="869543"/>
            <a:ext cx="6108930"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3041534" y="2347571"/>
            <a:ext cx="6108929" cy="3558025"/>
          </a:xfrm>
          <a:blipFill>
            <a:blip r:embed="rId4"/>
            <a:stretch>
              <a:fillRect/>
            </a:stretch>
          </a:blipFill>
        </p:spPr>
        <p:txBody>
          <a:bodyPr/>
          <a:lstStyle>
            <a:lvl1pPr marL="0" indent="0">
              <a:buNone/>
              <a:defRPr/>
            </a:lvl1pPr>
          </a:lstStyle>
          <a:p>
            <a:endParaRPr lang="fr-F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3041532" y="5988457"/>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a:t>Lorem ipsum Le parc </a:t>
            </a:r>
            <a:r>
              <a:rPr lang="fr-FR" err="1"/>
              <a:t>pharo</a:t>
            </a:r>
            <a:r>
              <a:rPr lang="fr-FR"/>
              <a:t>, Sculptures </a:t>
            </a:r>
            <a:r>
              <a:rPr lang="fr-FR" err="1"/>
              <a:t>bernard</a:t>
            </a:r>
            <a:r>
              <a:rPr lang="fr-FR"/>
              <a:t> venet, image libérée de droits d’auteur (Creative Commons CC0)</a:t>
            </a:r>
          </a:p>
        </p:txBody>
      </p:sp>
    </p:spTree>
    <p:extLst>
      <p:ext uri="{BB962C8B-B14F-4D97-AF65-F5344CB8AC3E}">
        <p14:creationId xmlns:p14="http://schemas.microsoft.com/office/powerpoint/2010/main" val="1160794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à gauc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6938127" y="2285051"/>
            <a:ext cx="4920791"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4218778" y="1160326"/>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43431" y="2309567"/>
            <a:ext cx="6108929" cy="3558025"/>
          </a:xfrm>
          <a:blipFill>
            <a:blip r:embed="rId4"/>
            <a:stretch>
              <a:fillRect/>
            </a:stretch>
          </a:blipFill>
        </p:spPr>
        <p:txBody>
          <a:bodyPr/>
          <a:lstStyle>
            <a:lvl1pPr marL="0" indent="0">
              <a:buNone/>
              <a:defRPr/>
            </a:lvl1pPr>
          </a:lstStyle>
          <a:p>
            <a:endParaRPr lang="fr-F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43431" y="586759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a:t>Lorem ipsum Le parc </a:t>
            </a:r>
            <a:r>
              <a:rPr lang="fr-FR" err="1"/>
              <a:t>pharo</a:t>
            </a:r>
            <a:r>
              <a:rPr lang="fr-FR"/>
              <a:t>, Sculptures </a:t>
            </a:r>
            <a:r>
              <a:rPr lang="fr-FR" err="1"/>
              <a:t>bernard</a:t>
            </a:r>
            <a:r>
              <a:rPr lang="fr-FR"/>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6938128" y="2879999"/>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a:solidFill>
                  <a:schemeClr val="tx1">
                    <a:lumMod val="85000"/>
                    <a:lumOff val="15000"/>
                  </a:schemeClr>
                </a:solidFill>
                <a:latin typeface="Inter"/>
              </a:rPr>
              <a:t>Lorem ipsum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consectetur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adipiscing</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sed</a:t>
            </a:r>
            <a:r>
              <a:rPr lang="fr-FR">
                <a:solidFill>
                  <a:schemeClr val="tx1">
                    <a:lumMod val="85000"/>
                    <a:lumOff val="15000"/>
                  </a:schemeClr>
                </a:solidFill>
                <a:latin typeface="Inter"/>
              </a:rPr>
              <a:t> do </a:t>
            </a:r>
            <a:r>
              <a:rPr lang="fr-FR" err="1">
                <a:solidFill>
                  <a:schemeClr val="tx1">
                    <a:lumMod val="85000"/>
                    <a:lumOff val="15000"/>
                  </a:schemeClr>
                </a:solidFill>
                <a:latin typeface="Inter"/>
              </a:rPr>
              <a:t>eiusmod</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tempor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incididunt</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labore</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dolore</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aliqua</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aliquet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lectus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proin</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duis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urna</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nec </a:t>
            </a:r>
            <a:r>
              <a:rPr lang="fr-FR" err="1">
                <a:solidFill>
                  <a:schemeClr val="tx1">
                    <a:lumMod val="85000"/>
                    <a:lumOff val="15000"/>
                  </a:schemeClr>
                </a:solidFill>
                <a:latin typeface="Inter"/>
              </a:rPr>
              <a:t>dui</a:t>
            </a:r>
            <a:r>
              <a:rPr lang="fr-FR">
                <a:solidFill>
                  <a:schemeClr val="tx1">
                    <a:lumMod val="85000"/>
                    <a:lumOff val="15000"/>
                  </a:schemeClr>
                </a:solidFill>
                <a:latin typeface="Inter"/>
              </a:rPr>
              <a:t> nunc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quisque</a:t>
            </a:r>
            <a:r>
              <a:rPr lang="fr-FR">
                <a:solidFill>
                  <a:schemeClr val="tx1">
                    <a:lumMod val="85000"/>
                    <a:lumOff val="15000"/>
                  </a:schemeClr>
                </a:solidFill>
                <a:latin typeface="Inter"/>
              </a:rPr>
              <a:t> non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orci</a:t>
            </a:r>
            <a:r>
              <a:rPr lang="fr-FR">
                <a:solidFill>
                  <a:schemeClr val="tx1">
                    <a:lumMod val="85000"/>
                    <a:lumOff val="15000"/>
                  </a:schemeClr>
                </a:solidFill>
                <a:latin typeface="Inter"/>
              </a:rPr>
              <a:t>. Tristique </a:t>
            </a:r>
            <a:r>
              <a:rPr lang="fr-FR" err="1">
                <a:solidFill>
                  <a:schemeClr val="tx1">
                    <a:lumMod val="85000"/>
                    <a:lumOff val="15000"/>
                  </a:schemeClr>
                </a:solidFill>
                <a:latin typeface="Inter"/>
              </a:rPr>
              <a:t>senectus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netus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malesuada</a:t>
            </a:r>
            <a:r>
              <a:rPr lang="fr-FR">
                <a:solidFill>
                  <a:schemeClr val="tx1">
                    <a:lumMod val="85000"/>
                    <a:lumOff val="15000"/>
                  </a:schemeClr>
                </a:solidFill>
                <a:latin typeface="Inter"/>
              </a:rPr>
              <a:t> </a:t>
            </a:r>
            <a:r>
              <a:rPr lang="fr-FR" err="1">
                <a:solidFill>
                  <a:schemeClr val="tx1">
                    <a:lumMod val="85000"/>
                    <a:lumOff val="15000"/>
                  </a:schemeClr>
                </a:solidFill>
                <a:latin typeface="Inter"/>
              </a:rPr>
              <a:t>fames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ac</a:t>
            </a:r>
            <a:r>
              <a:rPr lang="fr-FR">
                <a:solidFill>
                  <a:schemeClr val="tx1">
                    <a:lumMod val="85000"/>
                    <a:lumOff val="15000"/>
                  </a:schemeClr>
                </a:solidFill>
                <a:latin typeface="Inter"/>
              </a:rPr>
              <a:t> </a:t>
            </a:r>
            <a:r>
              <a:rPr lang="fr-FR" err="1">
                <a:solidFill>
                  <a:schemeClr val="tx1">
                    <a:lumMod val="85000"/>
                    <a:lumOff val="15000"/>
                  </a:schemeClr>
                </a:solidFill>
                <a:latin typeface="Inter"/>
              </a:rPr>
              <a:t>turpis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etiam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hendrerit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est </a:t>
            </a:r>
            <a:r>
              <a:rPr lang="fr-FR" err="1">
                <a:solidFill>
                  <a:schemeClr val="tx1">
                    <a:lumMod val="85000"/>
                    <a:lumOff val="15000"/>
                  </a:schemeClr>
                </a:solidFill>
                <a:latin typeface="Inter"/>
              </a:rPr>
              <a:t>lorem</a:t>
            </a:r>
            <a:r>
              <a:rPr lang="fr-FR">
                <a:solidFill>
                  <a:schemeClr val="tx1">
                    <a:lumMod val="85000"/>
                    <a:lumOff val="15000"/>
                  </a:schemeClr>
                </a:solidFill>
                <a:latin typeface="Inter"/>
              </a:rPr>
              <a:t> ipsum. Nunc id cursus </a:t>
            </a:r>
            <a:r>
              <a:rPr lang="fr-FR" err="1">
                <a:solidFill>
                  <a:schemeClr val="tx1">
                    <a:lumMod val="85000"/>
                    <a:lumOff val="15000"/>
                  </a:schemeClr>
                </a:solidFill>
                <a:latin typeface="Inter"/>
              </a:rPr>
              <a:t>metus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eleifend</a:t>
            </a:r>
            <a:r>
              <a:rPr lang="fr-FR">
                <a:solidFill>
                  <a:schemeClr val="tx1">
                    <a:lumMod val="85000"/>
                    <a:lumOff val="15000"/>
                  </a:schemeClr>
                </a:solidFill>
                <a:latin typeface="Inter"/>
              </a:rPr>
              <a:t> mi in. </a:t>
            </a:r>
          </a:p>
        </p:txBody>
      </p:sp>
    </p:spTree>
    <p:extLst>
      <p:ext uri="{BB962C8B-B14F-4D97-AF65-F5344CB8AC3E}">
        <p14:creationId xmlns:p14="http://schemas.microsoft.com/office/powerpoint/2010/main" val="96355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à droit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768844" y="1776004"/>
            <a:ext cx="6108929" cy="3558025"/>
          </a:xfrm>
          <a:blipFill>
            <a:blip r:embed="rId2"/>
            <a:stretch>
              <a:fillRect/>
            </a:stretch>
          </a:blipFill>
        </p:spPr>
        <p:txBody>
          <a:bodyPr/>
          <a:lstStyle>
            <a:lvl1pPr marL="0" indent="0">
              <a:buNone/>
              <a:defRPr/>
            </a:lvl1pPr>
          </a:lstStyle>
          <a:p>
            <a:endParaRPr lang="fr-FR"/>
          </a:p>
        </p:txBody>
      </p:sp>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3"/>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559141" y="2109128"/>
            <a:ext cx="3754438" cy="542990"/>
          </a:xfrm>
        </p:spPr>
        <p:txBody>
          <a:bodyPr/>
          <a:lstStyle>
            <a:lvl1pPr marL="0" indent="0" algn="l">
              <a:buNone/>
              <a:defRPr lang="fr-FR" sz="3200" kern="1200" dirty="0" smtClean="0">
                <a:solidFill>
                  <a:srgbClr val="0D4050"/>
                </a:solidFill>
                <a:latin typeface="Raleway"/>
                <a:ea typeface="+mn-ea"/>
                <a:cs typeface="+mn-cs"/>
              </a:defRPr>
            </a:lvl1pPr>
          </a:lstStyle>
          <a:p>
            <a:pPr lvl="0"/>
            <a:r>
              <a:rPr lang="fr-FR"/>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543431" y="1141038"/>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a:t>Lorem ipsum</a:t>
            </a: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768844" y="548756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a:t>Lorem ipsum Le parc </a:t>
            </a:r>
            <a:r>
              <a:rPr lang="fr-FR" err="1"/>
              <a:t>pharo</a:t>
            </a:r>
            <a:r>
              <a:rPr lang="fr-FR"/>
              <a:t>, Sculptures </a:t>
            </a:r>
            <a:r>
              <a:rPr lang="fr-FR" err="1"/>
              <a:t>bernard</a:t>
            </a:r>
            <a:r>
              <a:rPr lang="fr-FR"/>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559141" y="2828041"/>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a:solidFill>
                  <a:schemeClr val="tx1">
                    <a:lumMod val="85000"/>
                    <a:lumOff val="15000"/>
                  </a:schemeClr>
                </a:solidFill>
                <a:latin typeface="Inter"/>
              </a:rPr>
              <a:t>Lorem ipsum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consectetur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adipiscing</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sed</a:t>
            </a:r>
            <a:r>
              <a:rPr lang="fr-FR">
                <a:solidFill>
                  <a:schemeClr val="tx1">
                    <a:lumMod val="85000"/>
                    <a:lumOff val="15000"/>
                  </a:schemeClr>
                </a:solidFill>
                <a:latin typeface="Inter"/>
              </a:rPr>
              <a:t> do </a:t>
            </a:r>
            <a:r>
              <a:rPr lang="fr-FR" err="1">
                <a:solidFill>
                  <a:schemeClr val="tx1">
                    <a:lumMod val="85000"/>
                    <a:lumOff val="15000"/>
                  </a:schemeClr>
                </a:solidFill>
                <a:latin typeface="Inter"/>
              </a:rPr>
              <a:t>eiusmod</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tempor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incididunt</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labore</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dolore</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aliqua</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aliquet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lectus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proin</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duis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urna</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nec </a:t>
            </a:r>
            <a:r>
              <a:rPr lang="fr-FR" err="1">
                <a:solidFill>
                  <a:schemeClr val="tx1">
                    <a:lumMod val="85000"/>
                    <a:lumOff val="15000"/>
                  </a:schemeClr>
                </a:solidFill>
                <a:latin typeface="Inter"/>
              </a:rPr>
              <a:t>dui</a:t>
            </a:r>
            <a:r>
              <a:rPr lang="fr-FR">
                <a:solidFill>
                  <a:schemeClr val="tx1">
                    <a:lumMod val="85000"/>
                    <a:lumOff val="15000"/>
                  </a:schemeClr>
                </a:solidFill>
                <a:latin typeface="Inter"/>
              </a:rPr>
              <a:t> nunc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quisque</a:t>
            </a:r>
            <a:r>
              <a:rPr lang="fr-FR">
                <a:solidFill>
                  <a:schemeClr val="tx1">
                    <a:lumMod val="85000"/>
                    <a:lumOff val="15000"/>
                  </a:schemeClr>
                </a:solidFill>
                <a:latin typeface="Inter"/>
              </a:rPr>
              <a:t> non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orci</a:t>
            </a:r>
            <a:r>
              <a:rPr lang="fr-FR">
                <a:solidFill>
                  <a:schemeClr val="tx1">
                    <a:lumMod val="85000"/>
                    <a:lumOff val="15000"/>
                  </a:schemeClr>
                </a:solidFill>
                <a:latin typeface="Inter"/>
              </a:rPr>
              <a:t>. Tristique </a:t>
            </a:r>
            <a:r>
              <a:rPr lang="fr-FR" err="1">
                <a:solidFill>
                  <a:schemeClr val="tx1">
                    <a:lumMod val="85000"/>
                    <a:lumOff val="15000"/>
                  </a:schemeClr>
                </a:solidFill>
                <a:latin typeface="Inter"/>
              </a:rPr>
              <a:t>senectus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netus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malesuada</a:t>
            </a:r>
            <a:r>
              <a:rPr lang="fr-FR">
                <a:solidFill>
                  <a:schemeClr val="tx1">
                    <a:lumMod val="85000"/>
                    <a:lumOff val="15000"/>
                  </a:schemeClr>
                </a:solidFill>
                <a:latin typeface="Inter"/>
              </a:rPr>
              <a:t> </a:t>
            </a:r>
            <a:r>
              <a:rPr lang="fr-FR" err="1">
                <a:solidFill>
                  <a:schemeClr val="tx1">
                    <a:lumMod val="85000"/>
                    <a:lumOff val="15000"/>
                  </a:schemeClr>
                </a:solidFill>
                <a:latin typeface="Inter"/>
              </a:rPr>
              <a:t>fames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ac</a:t>
            </a:r>
            <a:r>
              <a:rPr lang="fr-FR">
                <a:solidFill>
                  <a:schemeClr val="tx1">
                    <a:lumMod val="85000"/>
                    <a:lumOff val="15000"/>
                  </a:schemeClr>
                </a:solidFill>
                <a:latin typeface="Inter"/>
              </a:rPr>
              <a:t> </a:t>
            </a:r>
            <a:r>
              <a:rPr lang="fr-FR" err="1">
                <a:solidFill>
                  <a:schemeClr val="tx1">
                    <a:lumMod val="85000"/>
                    <a:lumOff val="15000"/>
                  </a:schemeClr>
                </a:solidFill>
                <a:latin typeface="Inter"/>
              </a:rPr>
              <a:t>turpis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etiam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hendrerit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est </a:t>
            </a:r>
            <a:r>
              <a:rPr lang="fr-FR" err="1">
                <a:solidFill>
                  <a:schemeClr val="tx1">
                    <a:lumMod val="85000"/>
                    <a:lumOff val="15000"/>
                  </a:schemeClr>
                </a:solidFill>
                <a:latin typeface="Inter"/>
              </a:rPr>
              <a:t>lorem</a:t>
            </a:r>
            <a:r>
              <a:rPr lang="fr-FR">
                <a:solidFill>
                  <a:schemeClr val="tx1">
                    <a:lumMod val="85000"/>
                    <a:lumOff val="15000"/>
                  </a:schemeClr>
                </a:solidFill>
                <a:latin typeface="Inter"/>
              </a:rPr>
              <a:t> ipsum. Nunc id cursus </a:t>
            </a:r>
            <a:r>
              <a:rPr lang="fr-FR" err="1">
                <a:solidFill>
                  <a:schemeClr val="tx1">
                    <a:lumMod val="85000"/>
                    <a:lumOff val="15000"/>
                  </a:schemeClr>
                </a:solidFill>
                <a:latin typeface="Inter"/>
              </a:rPr>
              <a:t>metus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eleifend</a:t>
            </a:r>
            <a:r>
              <a:rPr lang="fr-FR">
                <a:solidFill>
                  <a:schemeClr val="tx1">
                    <a:lumMod val="85000"/>
                    <a:lumOff val="15000"/>
                  </a:schemeClr>
                </a:solidFill>
                <a:latin typeface="Inter"/>
              </a:rPr>
              <a:t> mi in. </a:t>
            </a:r>
          </a:p>
        </p:txBody>
      </p:sp>
    </p:spTree>
    <p:extLst>
      <p:ext uri="{BB962C8B-B14F-4D97-AF65-F5344CB8AC3E}">
        <p14:creationId xmlns:p14="http://schemas.microsoft.com/office/powerpoint/2010/main" val="3652026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a:solidFill>
                  <a:schemeClr val="tx1">
                    <a:lumMod val="85000"/>
                    <a:lumOff val="15000"/>
                  </a:schemeClr>
                </a:solidFill>
                <a:latin typeface="Inter"/>
              </a:rPr>
              <a:t>Lorem ipsum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consectetur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adipiscing</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sed</a:t>
            </a:r>
            <a:r>
              <a:rPr lang="fr-FR">
                <a:solidFill>
                  <a:schemeClr val="tx1">
                    <a:lumMod val="85000"/>
                    <a:lumOff val="15000"/>
                  </a:schemeClr>
                </a:solidFill>
                <a:latin typeface="Inter"/>
              </a:rPr>
              <a:t> do </a:t>
            </a:r>
            <a:r>
              <a:rPr lang="fr-FR" err="1">
                <a:solidFill>
                  <a:schemeClr val="tx1">
                    <a:lumMod val="85000"/>
                    <a:lumOff val="15000"/>
                  </a:schemeClr>
                </a:solidFill>
                <a:latin typeface="Inter"/>
              </a:rPr>
              <a:t>eiusmod</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tempor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incididunt</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labore</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dolore</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aliqua</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aliquet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lectus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proin</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duis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urna</a:t>
            </a:r>
            <a:r>
              <a:rPr lang="fr-FR">
                <a:solidFill>
                  <a:schemeClr val="tx1">
                    <a:lumMod val="85000"/>
                    <a:lumOff val="15000"/>
                  </a:schemeClr>
                </a:solidFill>
                <a:latin typeface="Inter"/>
              </a:rPr>
              <a:t> </a:t>
            </a:r>
            <a:r>
              <a:rPr lang="fr-FR" err="1">
                <a:solidFill>
                  <a:schemeClr val="tx1">
                    <a:lumMod val="85000"/>
                    <a:lumOff val="15000"/>
                  </a:schemeClr>
                </a:solidFill>
                <a:latin typeface="Inter"/>
              </a:rPr>
              <a:t>condimentum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nec </a:t>
            </a:r>
            <a:r>
              <a:rPr lang="fr-FR" err="1">
                <a:solidFill>
                  <a:schemeClr val="tx1">
                    <a:lumMod val="85000"/>
                    <a:lumOff val="15000"/>
                  </a:schemeClr>
                </a:solidFill>
                <a:latin typeface="Inter"/>
              </a:rPr>
              <a:t>dui</a:t>
            </a:r>
            <a:r>
              <a:rPr lang="fr-FR">
                <a:solidFill>
                  <a:schemeClr val="tx1">
                    <a:lumMod val="85000"/>
                    <a:lumOff val="15000"/>
                  </a:schemeClr>
                </a:solidFill>
                <a:latin typeface="Inter"/>
              </a:rPr>
              <a:t> nunc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enim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quisque</a:t>
            </a:r>
            <a:r>
              <a:rPr lang="fr-FR">
                <a:solidFill>
                  <a:schemeClr val="tx1">
                    <a:lumMod val="85000"/>
                    <a:lumOff val="15000"/>
                  </a:schemeClr>
                </a:solidFill>
                <a:latin typeface="Inter"/>
              </a:rPr>
              <a:t> non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orci</a:t>
            </a:r>
            <a:r>
              <a:rPr lang="fr-FR">
                <a:solidFill>
                  <a:schemeClr val="tx1">
                    <a:lumMod val="85000"/>
                    <a:lumOff val="15000"/>
                  </a:schemeClr>
                </a:solidFill>
                <a:latin typeface="Inter"/>
              </a:rPr>
              <a:t>. Tristique </a:t>
            </a:r>
            <a:r>
              <a:rPr lang="fr-FR" err="1">
                <a:solidFill>
                  <a:schemeClr val="tx1">
                    <a:lumMod val="85000"/>
                    <a:lumOff val="15000"/>
                  </a:schemeClr>
                </a:solidFill>
                <a:latin typeface="Inter"/>
              </a:rPr>
              <a:t>senectus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netus</a:t>
            </a:r>
            <a:r>
              <a:rPr lang="fr-FR">
                <a:solidFill>
                  <a:schemeClr val="tx1">
                    <a:lumMod val="85000"/>
                    <a:lumOff val="15000"/>
                  </a:schemeClr>
                </a:solidFill>
                <a:latin typeface="Inter"/>
              </a:rPr>
              <a:t> et </a:t>
            </a:r>
            <a:r>
              <a:rPr lang="fr-FR" err="1">
                <a:solidFill>
                  <a:schemeClr val="tx1">
                    <a:lumMod val="85000"/>
                    <a:lumOff val="15000"/>
                  </a:schemeClr>
                </a:solidFill>
                <a:latin typeface="Inter"/>
              </a:rPr>
              <a:t>malesuada</a:t>
            </a:r>
            <a:r>
              <a:rPr lang="fr-FR">
                <a:solidFill>
                  <a:schemeClr val="tx1">
                    <a:lumMod val="85000"/>
                    <a:lumOff val="15000"/>
                  </a:schemeClr>
                </a:solidFill>
                <a:latin typeface="Inter"/>
              </a:rPr>
              <a:t> </a:t>
            </a:r>
            <a:r>
              <a:rPr lang="fr-FR" err="1">
                <a:solidFill>
                  <a:schemeClr val="tx1">
                    <a:lumMod val="85000"/>
                    <a:lumOff val="15000"/>
                  </a:schemeClr>
                </a:solidFill>
                <a:latin typeface="Inter"/>
              </a:rPr>
              <a:t>fames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ac</a:t>
            </a:r>
            <a:r>
              <a:rPr lang="fr-FR">
                <a:solidFill>
                  <a:schemeClr val="tx1">
                    <a:lumMod val="85000"/>
                    <a:lumOff val="15000"/>
                  </a:schemeClr>
                </a:solidFill>
                <a:latin typeface="Inter"/>
              </a:rPr>
              <a:t> </a:t>
            </a:r>
            <a:r>
              <a:rPr lang="fr-FR" err="1">
                <a:solidFill>
                  <a:schemeClr val="tx1">
                    <a:lumMod val="85000"/>
                    <a:lumOff val="15000"/>
                  </a:schemeClr>
                </a:solidFill>
                <a:latin typeface="Inter"/>
              </a:rPr>
              <a:t>turpis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Ut </a:t>
            </a:r>
            <a:r>
              <a:rPr lang="fr-FR" err="1">
                <a:solidFill>
                  <a:schemeClr val="tx1">
                    <a:lumMod val="85000"/>
                    <a:lumOff val="15000"/>
                  </a:schemeClr>
                </a:solidFill>
                <a:latin typeface="Inter"/>
              </a:rPr>
              <a:t>etiam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sit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amet</a:t>
            </a:r>
            <a:r>
              <a:rPr lang="fr-FR">
                <a:solidFill>
                  <a:schemeClr val="tx1">
                    <a:lumMod val="85000"/>
                    <a:lumOff val="15000"/>
                  </a:schemeClr>
                </a:solidFill>
                <a:latin typeface="Inter"/>
              </a:rPr>
              <a:t> </a:t>
            </a:r>
            <a:r>
              <a:rPr lang="fr-FR" err="1">
                <a:solidFill>
                  <a:schemeClr val="tx1">
                    <a:lumMod val="85000"/>
                    <a:lumOff val="15000"/>
                  </a:schemeClr>
                </a:solidFill>
                <a:latin typeface="Inter"/>
              </a:rPr>
              <a:t>nisl</a:t>
            </a:r>
            <a:r>
              <a:rPr lang="fr-FR">
                <a:solidFill>
                  <a:schemeClr val="tx1">
                    <a:lumMod val="85000"/>
                    <a:lumOff val="15000"/>
                  </a:schemeClr>
                </a:solidFill>
                <a:latin typeface="Inter"/>
              </a:rPr>
              <a:t>. </a:t>
            </a:r>
            <a:r>
              <a:rPr lang="fr-FR" err="1">
                <a:solidFill>
                  <a:schemeClr val="tx1">
                    <a:lumMod val="85000"/>
                    <a:lumOff val="15000"/>
                  </a:schemeClr>
                </a:solidFill>
                <a:latin typeface="Inter"/>
              </a:rPr>
              <a:t>Quis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hendrerit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dolor</a:t>
            </a:r>
            <a:r>
              <a:rPr lang="fr-FR">
                <a:solidFill>
                  <a:schemeClr val="tx1">
                    <a:lumMod val="85000"/>
                    <a:lumOff val="15000"/>
                  </a:schemeClr>
                </a:solidFill>
                <a:latin typeface="Inter"/>
              </a:rPr>
              <a:t> magna </a:t>
            </a:r>
            <a:r>
              <a:rPr lang="fr-FR" err="1">
                <a:solidFill>
                  <a:schemeClr val="tx1">
                    <a:lumMod val="85000"/>
                    <a:lumOff val="15000"/>
                  </a:schemeClr>
                </a:solidFill>
                <a:latin typeface="Inter"/>
              </a:rPr>
              <a:t>eget</a:t>
            </a:r>
            <a:r>
              <a:rPr lang="fr-FR">
                <a:solidFill>
                  <a:schemeClr val="tx1">
                    <a:lumMod val="85000"/>
                    <a:lumOff val="15000"/>
                  </a:schemeClr>
                </a:solidFill>
                <a:latin typeface="Inter"/>
              </a:rPr>
              <a:t> est </a:t>
            </a:r>
            <a:r>
              <a:rPr lang="fr-FR" err="1">
                <a:solidFill>
                  <a:schemeClr val="tx1">
                    <a:lumMod val="85000"/>
                    <a:lumOff val="15000"/>
                  </a:schemeClr>
                </a:solidFill>
                <a:latin typeface="Inter"/>
              </a:rPr>
              <a:t>lorem</a:t>
            </a:r>
            <a:r>
              <a:rPr lang="fr-FR">
                <a:solidFill>
                  <a:schemeClr val="tx1">
                    <a:lumMod val="85000"/>
                    <a:lumOff val="15000"/>
                  </a:schemeClr>
                </a:solidFill>
                <a:latin typeface="Inter"/>
              </a:rPr>
              <a:t> ipsum. Nunc id cursus </a:t>
            </a:r>
            <a:r>
              <a:rPr lang="fr-FR" err="1">
                <a:solidFill>
                  <a:schemeClr val="tx1">
                    <a:lumMod val="85000"/>
                    <a:lumOff val="15000"/>
                  </a:schemeClr>
                </a:solidFill>
                <a:latin typeface="Inter"/>
              </a:rPr>
              <a:t>metus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eleifend</a:t>
            </a:r>
            <a:r>
              <a:rPr lang="fr-FR">
                <a:solidFill>
                  <a:schemeClr val="tx1">
                    <a:lumMod val="85000"/>
                    <a:lumOff val="15000"/>
                  </a:schemeClr>
                </a:solidFill>
                <a:latin typeface="Inter"/>
              </a:rPr>
              <a:t> mi in.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id </a:t>
            </a:r>
            <a:r>
              <a:rPr lang="fr-FR" err="1">
                <a:solidFill>
                  <a:schemeClr val="tx1">
                    <a:lumMod val="85000"/>
                    <a:lumOff val="15000"/>
                  </a:schemeClr>
                </a:solidFill>
                <a:latin typeface="Inter"/>
              </a:rPr>
              <a:t>neque</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vestibulum</a:t>
            </a:r>
            <a:r>
              <a:rPr lang="fr-FR">
                <a:solidFill>
                  <a:schemeClr val="tx1">
                    <a:lumMod val="85000"/>
                    <a:lumOff val="15000"/>
                  </a:schemeClr>
                </a:solidFill>
                <a:latin typeface="Inter"/>
              </a:rPr>
              <a:t> morbi </a:t>
            </a:r>
            <a:r>
              <a:rPr lang="fr-FR" err="1">
                <a:solidFill>
                  <a:schemeClr val="tx1">
                    <a:lumMod val="85000"/>
                    <a:lumOff val="15000"/>
                  </a:schemeClr>
                </a:solidFill>
                <a:latin typeface="Inter"/>
              </a:rPr>
              <a:t>blandit</a:t>
            </a:r>
            <a:r>
              <a:rPr lang="fr-FR">
                <a:solidFill>
                  <a:schemeClr val="tx1">
                    <a:lumMod val="85000"/>
                    <a:lumOff val="15000"/>
                  </a:schemeClr>
                </a:solidFill>
                <a:latin typeface="Inter"/>
              </a:rPr>
              <a:t>. </a:t>
            </a:r>
            <a:r>
              <a:rPr lang="fr-FR" err="1">
                <a:solidFill>
                  <a:schemeClr val="tx1">
                    <a:lumMod val="85000"/>
                    <a:lumOff val="15000"/>
                  </a:schemeClr>
                </a:solidFill>
                <a:latin typeface="Inter"/>
              </a:rPr>
              <a:t>Ullamcorper</a:t>
            </a:r>
            <a:r>
              <a:rPr lang="fr-FR">
                <a:solidFill>
                  <a:schemeClr val="tx1">
                    <a:lumMod val="85000"/>
                    <a:lumOff val="15000"/>
                  </a:schemeClr>
                </a:solidFill>
                <a:latin typeface="Inter"/>
              </a:rPr>
              <a:t> </a:t>
            </a:r>
            <a:r>
              <a:rPr lang="fr-FR" err="1">
                <a:solidFill>
                  <a:schemeClr val="tx1">
                    <a:lumMod val="85000"/>
                    <a:lumOff val="15000"/>
                  </a:schemeClr>
                </a:solidFill>
                <a:latin typeface="Inter"/>
              </a:rPr>
              <a:t>dignissim</a:t>
            </a:r>
            <a:r>
              <a:rPr lang="fr-FR">
                <a:solidFill>
                  <a:schemeClr val="tx1">
                    <a:lumMod val="85000"/>
                    <a:lumOff val="15000"/>
                  </a:schemeClr>
                </a:solidFill>
                <a:latin typeface="Inter"/>
              </a:rPr>
              <a:t> </a:t>
            </a:r>
            <a:r>
              <a:rPr lang="fr-FR" err="1">
                <a:solidFill>
                  <a:schemeClr val="tx1">
                    <a:lumMod val="85000"/>
                    <a:lumOff val="15000"/>
                  </a:schemeClr>
                </a:solidFill>
                <a:latin typeface="Inter"/>
              </a:rPr>
              <a:t>cras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lobortis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feugiat</a:t>
            </a:r>
            <a:r>
              <a:rPr lang="fr-FR">
                <a:solidFill>
                  <a:schemeClr val="tx1">
                    <a:lumMod val="85000"/>
                    <a:lumOff val="15000"/>
                  </a:schemeClr>
                </a:solidFill>
                <a:latin typeface="Inter"/>
              </a:rPr>
              <a:t> </a:t>
            </a:r>
            <a:r>
              <a:rPr lang="fr-FR" err="1">
                <a:solidFill>
                  <a:schemeClr val="tx1">
                    <a:lumMod val="85000"/>
                    <a:lumOff val="15000"/>
                  </a:schemeClr>
                </a:solidFill>
                <a:latin typeface="Inter"/>
              </a:rPr>
              <a:t>vivamus</a:t>
            </a:r>
            <a:r>
              <a:rPr lang="fr-FR">
                <a:solidFill>
                  <a:schemeClr val="tx1">
                    <a:lumMod val="85000"/>
                    <a:lumOff val="15000"/>
                  </a:schemeClr>
                </a:solidFill>
                <a:latin typeface="Inter"/>
              </a:rPr>
              <a:t> at. </a:t>
            </a:r>
            <a:r>
              <a:rPr lang="fr-FR" err="1">
                <a:solidFill>
                  <a:schemeClr val="tx1">
                    <a:lumMod val="85000"/>
                    <a:lumOff val="15000"/>
                  </a:schemeClr>
                </a:solidFill>
                <a:latin typeface="Inter"/>
              </a:rPr>
              <a:t>Phasellus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egestas</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rutrum</a:t>
            </a:r>
            <a:r>
              <a:rPr lang="fr-FR">
                <a:solidFill>
                  <a:schemeClr val="tx1">
                    <a:lumMod val="85000"/>
                    <a:lumOff val="15000"/>
                  </a:schemeClr>
                </a:solidFill>
                <a:latin typeface="Inter"/>
              </a:rPr>
              <a:t> </a:t>
            </a:r>
            <a:r>
              <a:rPr lang="fr-FR" err="1">
                <a:solidFill>
                  <a:schemeClr val="tx1">
                    <a:lumMod val="85000"/>
                    <a:lumOff val="15000"/>
                  </a:schemeClr>
                </a:solidFill>
                <a:latin typeface="Inter"/>
              </a:rPr>
              <a:t>tellus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eu </a:t>
            </a:r>
            <a:r>
              <a:rPr lang="fr-FR" err="1">
                <a:solidFill>
                  <a:schemeClr val="tx1">
                    <a:lumMod val="85000"/>
                    <a:lumOff val="15000"/>
                  </a:schemeClr>
                </a:solidFill>
                <a:latin typeface="Inter"/>
              </a:rPr>
              <a:t>tincidunt</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 </a:t>
            </a:r>
            <a:r>
              <a:rPr lang="fr-FR" err="1">
                <a:solidFill>
                  <a:schemeClr val="tx1">
                    <a:lumMod val="85000"/>
                    <a:lumOff val="15000"/>
                  </a:schemeClr>
                </a:solidFill>
                <a:latin typeface="Inter"/>
              </a:rPr>
              <a:t>aliquam</a:t>
            </a:r>
            <a:r>
              <a:rPr lang="fr-FR">
                <a:solidFill>
                  <a:schemeClr val="tx1">
                    <a:lumMod val="85000"/>
                    <a:lumOff val="15000"/>
                  </a:schemeClr>
                </a:solidFill>
                <a:latin typeface="Inter"/>
              </a:rPr>
              <a:t>. Diam </a:t>
            </a:r>
            <a:r>
              <a:rPr lang="fr-FR" err="1">
                <a:solidFill>
                  <a:schemeClr val="tx1">
                    <a:lumMod val="85000"/>
                    <a:lumOff val="15000"/>
                  </a:schemeClr>
                </a:solidFill>
                <a:latin typeface="Inter"/>
              </a:rPr>
              <a:t>quam</a:t>
            </a:r>
            <a:r>
              <a:rPr lang="fr-FR">
                <a:solidFill>
                  <a:schemeClr val="tx1">
                    <a:lumMod val="85000"/>
                    <a:lumOff val="15000"/>
                  </a:schemeClr>
                </a:solidFill>
                <a:latin typeface="Inter"/>
              </a:rPr>
              <a:t> </a:t>
            </a:r>
            <a:r>
              <a:rPr lang="fr-FR" err="1">
                <a:solidFill>
                  <a:schemeClr val="tx1">
                    <a:lumMod val="85000"/>
                    <a:lumOff val="15000"/>
                  </a:schemeClr>
                </a:solidFill>
                <a:latin typeface="Inter"/>
              </a:rPr>
              <a:t>nulla</a:t>
            </a:r>
            <a:r>
              <a:rPr lang="fr-FR">
                <a:solidFill>
                  <a:schemeClr val="tx1">
                    <a:lumMod val="85000"/>
                    <a:lumOff val="15000"/>
                  </a:schemeClr>
                </a:solidFill>
                <a:latin typeface="Inter"/>
              </a:rPr>
              <a:t> </a:t>
            </a:r>
            <a:r>
              <a:rPr lang="fr-FR" err="1">
                <a:solidFill>
                  <a:schemeClr val="tx1">
                    <a:lumMod val="85000"/>
                    <a:lumOff val="15000"/>
                  </a:schemeClr>
                </a:solidFill>
                <a:latin typeface="Inter"/>
              </a:rPr>
              <a:t>porttitor</a:t>
            </a:r>
            <a:r>
              <a:rPr lang="fr-FR">
                <a:solidFill>
                  <a:schemeClr val="tx1">
                    <a:lumMod val="85000"/>
                    <a:lumOff val="15000"/>
                  </a:schemeClr>
                </a:solidFill>
                <a:latin typeface="Inter"/>
              </a:rPr>
              <a:t> massa. </a:t>
            </a:r>
            <a:r>
              <a:rPr lang="fr-FR" err="1">
                <a:solidFill>
                  <a:schemeClr val="tx1">
                    <a:lumMod val="85000"/>
                    <a:lumOff val="15000"/>
                  </a:schemeClr>
                </a:solidFill>
                <a:latin typeface="Inter"/>
              </a:rPr>
              <a:t>Mattis</a:t>
            </a:r>
            <a:r>
              <a:rPr lang="fr-FR">
                <a:solidFill>
                  <a:schemeClr val="tx1">
                    <a:lumMod val="85000"/>
                    <a:lumOff val="15000"/>
                  </a:schemeClr>
                </a:solidFill>
                <a:latin typeface="Inter"/>
              </a:rPr>
              <a:t> </a:t>
            </a:r>
            <a:r>
              <a:rPr lang="fr-FR" err="1">
                <a:solidFill>
                  <a:schemeClr val="tx1">
                    <a:lumMod val="85000"/>
                    <a:lumOff val="15000"/>
                  </a:schemeClr>
                </a:solidFill>
                <a:latin typeface="Inter"/>
              </a:rPr>
              <a:t>pellentesque</a:t>
            </a:r>
            <a:r>
              <a:rPr lang="fr-FR">
                <a:solidFill>
                  <a:schemeClr val="tx1">
                    <a:lumMod val="85000"/>
                    <a:lumOff val="15000"/>
                  </a:schemeClr>
                </a:solidFill>
                <a:latin typeface="Inter"/>
              </a:rPr>
              <a:t> id </a:t>
            </a:r>
            <a:r>
              <a:rPr lang="fr-FR" err="1">
                <a:solidFill>
                  <a:schemeClr val="tx1">
                    <a:lumMod val="85000"/>
                    <a:lumOff val="15000"/>
                  </a:schemeClr>
                </a:solidFill>
                <a:latin typeface="Inter"/>
              </a:rPr>
              <a:t>nibh</a:t>
            </a:r>
            <a:r>
              <a:rPr lang="fr-FR">
                <a:solidFill>
                  <a:schemeClr val="tx1">
                    <a:lumMod val="85000"/>
                    <a:lumOff val="15000"/>
                  </a:schemeClr>
                </a:solidFill>
                <a:latin typeface="Inter"/>
              </a:rPr>
              <a:t> </a:t>
            </a:r>
            <a:r>
              <a:rPr lang="fr-FR" err="1">
                <a:solidFill>
                  <a:schemeClr val="tx1">
                    <a:lumMod val="85000"/>
                    <a:lumOff val="15000"/>
                  </a:schemeClr>
                </a:solidFill>
                <a:latin typeface="Inter"/>
              </a:rPr>
              <a:t>tortor</a:t>
            </a:r>
            <a:r>
              <a:rPr lang="fr-FR">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a:t>Conclusion</a:t>
            </a:r>
          </a:p>
        </p:txBody>
      </p:sp>
    </p:spTree>
    <p:extLst>
      <p:ext uri="{BB962C8B-B14F-4D97-AF65-F5344CB8AC3E}">
        <p14:creationId xmlns:p14="http://schemas.microsoft.com/office/powerpoint/2010/main" val="13748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graphie fond blan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a:t>Bibliographie</a:t>
            </a:r>
          </a:p>
        </p:txBody>
      </p:sp>
      <p:sp>
        <p:nvSpPr>
          <p:cNvPr id="20" name="Espace réservé du texte 9">
            <a:extLst>
              <a:ext uri="{FF2B5EF4-FFF2-40B4-BE49-F238E27FC236}">
                <a16:creationId xmlns:a16="http://schemas.microsoft.com/office/drawing/2014/main" id="{732A7FCD-BC22-4A12-A3B3-F9A44B4A77B0}"/>
              </a:ext>
            </a:extLst>
          </p:cNvPr>
          <p:cNvSpPr>
            <a:spLocks noGrp="1"/>
          </p:cNvSpPr>
          <p:nvPr>
            <p:ph type="body" sz="quarter" idx="10" hasCustomPrompt="1"/>
          </p:nvPr>
        </p:nvSpPr>
        <p:spPr>
          <a:xfrm>
            <a:off x="1260000" y="1980000"/>
            <a:ext cx="9134157" cy="2357438"/>
          </a:xfrm>
        </p:spPr>
        <p:txBody>
          <a:bodyPr/>
          <a:lstStyle>
            <a:lvl1pPr marL="0" indent="0">
              <a:lnSpc>
                <a:spcPct val="100000"/>
              </a:lnSpc>
              <a:spcBef>
                <a:spcPts val="0"/>
              </a:spcBef>
              <a:buNone/>
              <a:defRPr lang="fr-FR" sz="1800" kern="1200" dirty="0" smtClean="0">
                <a:solidFill>
                  <a:schemeClr val="tx1">
                    <a:lumMod val="85000"/>
                    <a:lumOff val="15000"/>
                  </a:schemeClr>
                </a:solidFill>
                <a:latin typeface="Inter"/>
                <a:ea typeface="+mn-ea"/>
                <a:cs typeface="+mn-cs"/>
              </a:defRPr>
            </a:lvl1pPr>
          </a:lstStyle>
          <a:p>
            <a:r>
              <a:rPr lang="fr-FR">
                <a:solidFill>
                  <a:schemeClr val="tx1">
                    <a:lumMod val="85000"/>
                    <a:lumOff val="15000"/>
                  </a:schemeClr>
                </a:solidFill>
                <a:latin typeface="Inter"/>
              </a:rPr>
              <a:t>Smith, J. K. (2020). Le Guide du Voyageur dans les Dimensions Parallèles. Éditions Imaginaires.</a:t>
            </a:r>
          </a:p>
          <a:p>
            <a:r>
              <a:rPr lang="fr-FR">
                <a:solidFill>
                  <a:schemeClr val="tx1">
                    <a:lumMod val="85000"/>
                    <a:lumOff val="15000"/>
                  </a:schemeClr>
                </a:solidFill>
                <a:latin typeface="Inter"/>
              </a:rPr>
              <a:t>Brown, A. (2019). Les Secrets de l'Alchimie Moderne. Presses Mystiques.</a:t>
            </a:r>
          </a:p>
          <a:p>
            <a:r>
              <a:rPr lang="fr-FR">
                <a:solidFill>
                  <a:schemeClr val="tx1">
                    <a:lumMod val="85000"/>
                    <a:lumOff val="15000"/>
                  </a:schemeClr>
                </a:solidFill>
                <a:latin typeface="Inter"/>
              </a:rPr>
              <a:t>Garcia, L. (2022). Exploration des Mondes Inconnus. Éditions Aventure.</a:t>
            </a:r>
          </a:p>
          <a:p>
            <a:r>
              <a:rPr lang="fr-FR">
                <a:solidFill>
                  <a:schemeClr val="tx1">
                    <a:lumMod val="85000"/>
                    <a:lumOff val="15000"/>
                  </a:schemeClr>
                </a:solidFill>
                <a:latin typeface="Inter"/>
              </a:rPr>
              <a:t>White, S. (2023). L'Aube des Nouveaux Horizons : Une Histoire de la Science-Fiction. Presses de l'Université Imaginaire.</a:t>
            </a:r>
          </a:p>
        </p:txBody>
      </p:sp>
    </p:spTree>
    <p:extLst>
      <p:ext uri="{BB962C8B-B14F-4D97-AF65-F5344CB8AC3E}">
        <p14:creationId xmlns:p14="http://schemas.microsoft.com/office/powerpoint/2010/main" val="115180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ie fond bleu">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362706"/>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a:t>Bibliographie</a:t>
            </a:r>
          </a:p>
        </p:txBody>
      </p:sp>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3"/>
          <a:stretch/>
        </p:blipFill>
        <p:spPr bwMode="auto">
          <a:xfrm>
            <a:off x="9466516" y="-42306"/>
            <a:ext cx="2537476" cy="1829343"/>
          </a:xfrm>
          <a:prstGeom prst="rect">
            <a:avLst/>
          </a:prstGeom>
        </p:spPr>
      </p:pic>
      <p:sp>
        <p:nvSpPr>
          <p:cNvPr id="8" name="Espace réservé du texte 6">
            <a:extLst>
              <a:ext uri="{FF2B5EF4-FFF2-40B4-BE49-F238E27FC236}">
                <a16:creationId xmlns:a16="http://schemas.microsoft.com/office/drawing/2014/main" id="{AF61B9EC-3972-4229-A00D-CB1077E0876A}"/>
              </a:ext>
            </a:extLst>
          </p:cNvPr>
          <p:cNvSpPr>
            <a:spLocks noGrp="1"/>
          </p:cNvSpPr>
          <p:nvPr>
            <p:ph type="body" sz="quarter" idx="13" hasCustomPrompt="1"/>
          </p:nvPr>
        </p:nvSpPr>
        <p:spPr>
          <a:xfrm>
            <a:off x="2462211" y="2185365"/>
            <a:ext cx="7267575" cy="3148013"/>
          </a:xfrm>
        </p:spPr>
        <p:txBody>
          <a:bodyPr>
            <a:normAutofit/>
          </a:bodyPr>
          <a:lstStyle>
            <a:lvl1pPr marL="0" indent="0">
              <a:buFontTx/>
              <a:buNone/>
              <a:defRPr sz="1800">
                <a:solidFill>
                  <a:schemeClr val="bg2"/>
                </a:solidFill>
                <a:latin typeface="Inter"/>
              </a:defRPr>
            </a:lvl1pPr>
          </a:lstStyle>
          <a:p>
            <a:pPr lvl="0"/>
            <a:r>
              <a:rPr lang="fr-FR"/>
              <a:t>Smith, J. K. (2020). Le Guide du Voyageur dans les Dimensions Parallèles. Éditions Imaginaires.</a:t>
            </a:r>
          </a:p>
          <a:p>
            <a:pPr lvl="0"/>
            <a:r>
              <a:rPr lang="fr-FR"/>
              <a:t>Brown, A. (2019). Les Secrets de l'Alchimie Moderne. Presses Mystiques.</a:t>
            </a:r>
          </a:p>
          <a:p>
            <a:pPr lvl="0"/>
            <a:r>
              <a:rPr lang="fr-FR"/>
              <a:t>Garcia, L. (2022). Exploration des Mondes Inconnus. Éditions Aventure.</a:t>
            </a:r>
          </a:p>
          <a:p>
            <a:pPr lvl="0"/>
            <a:r>
              <a:rPr lang="fr-FR"/>
              <a:t>White, S. (2023). L'Aube des Nouveaux Horizons : Une Histoire de la Science-Fiction. Presses de l'Université Imaginaire.</a:t>
            </a:r>
          </a:p>
        </p:txBody>
      </p:sp>
      <p:pic>
        <p:nvPicPr>
          <p:cNvPr id="9" name="Image 8">
            <a:extLst>
              <a:ext uri="{FF2B5EF4-FFF2-40B4-BE49-F238E27FC236}">
                <a16:creationId xmlns:a16="http://schemas.microsoft.com/office/drawing/2014/main" id="{DD58095F-6E84-4424-9E76-B404C79F5EDE}"/>
              </a:ext>
            </a:extLst>
          </p:cNvPr>
          <p:cNvPicPr>
            <a:picLocks noChangeAspect="1"/>
          </p:cNvPicPr>
          <p:nvPr userDrawn="1"/>
        </p:nvPicPr>
        <p:blipFill>
          <a:blip r:embed="rId4"/>
          <a:stretch/>
        </p:blipFill>
        <p:spPr bwMode="auto">
          <a:xfrm>
            <a:off x="188008" y="172380"/>
            <a:ext cx="1266323" cy="1263956"/>
          </a:xfrm>
          <a:prstGeom prst="rect">
            <a:avLst/>
          </a:prstGeom>
        </p:spPr>
      </p:pic>
    </p:spTree>
    <p:extLst>
      <p:ext uri="{BB962C8B-B14F-4D97-AF65-F5344CB8AC3E}">
        <p14:creationId xmlns:p14="http://schemas.microsoft.com/office/powerpoint/2010/main" val="56107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atelier">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a:t>Titre de l’atelier</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466516" y="15634"/>
            <a:ext cx="2537476" cy="1713462"/>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71038"/>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266624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2047189" y="566383"/>
            <a:ext cx="8097623" cy="775685"/>
          </a:xfrm>
        </p:spPr>
        <p:txBody>
          <a:bodyPr>
            <a:noAutofit/>
          </a:bodyPr>
          <a:lstStyle>
            <a:lvl1pPr marL="0" indent="0" algn="ctr">
              <a:buNone/>
              <a:defRPr lang="fr-FR" sz="4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a:t>Des questions ?</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2047188" y="1760508"/>
            <a:ext cx="8097624" cy="592912"/>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400" y="2489032"/>
            <a:ext cx="457200" cy="457200"/>
          </a:xfrm>
          <a:prstGeom prst="rect">
            <a:avLst/>
          </a:prstGeom>
        </p:spPr>
      </p:pic>
      <p:pic>
        <p:nvPicPr>
          <p:cNvPr id="12" name="Graphique 11" descr="Lien">
            <a:extLst>
              <a:ext uri="{FF2B5EF4-FFF2-40B4-BE49-F238E27FC236}">
                <a16:creationId xmlns:a16="http://schemas.microsoft.com/office/drawing/2014/main" id="{86A2640F-4F90-498D-BDF8-20B9D06C6BF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7400" y="4486086"/>
            <a:ext cx="457200" cy="457200"/>
          </a:xfrm>
          <a:prstGeom prst="rect">
            <a:avLst/>
          </a:prstGeom>
        </p:spPr>
      </p:pic>
      <p:sp>
        <p:nvSpPr>
          <p:cNvPr id="15" name="Espace réservé du texte 6">
            <a:extLst>
              <a:ext uri="{FF2B5EF4-FFF2-40B4-BE49-F238E27FC236}">
                <a16:creationId xmlns:a16="http://schemas.microsoft.com/office/drawing/2014/main" id="{11B793E9-A514-4F59-855C-E86E94048624}"/>
              </a:ext>
            </a:extLst>
          </p:cNvPr>
          <p:cNvSpPr>
            <a:spLocks noGrp="1"/>
          </p:cNvSpPr>
          <p:nvPr>
            <p:ph type="body" sz="quarter" idx="15" hasCustomPrompt="1"/>
          </p:nvPr>
        </p:nvSpPr>
        <p:spPr>
          <a:xfrm>
            <a:off x="2047189" y="4964780"/>
            <a:ext cx="8097623" cy="760612"/>
          </a:xfrm>
        </p:spPr>
        <p:txBody>
          <a:bodyPr>
            <a:normAutofit/>
          </a:bodyPr>
          <a:lstStyle>
            <a:lvl1pPr marL="0" indent="0">
              <a:buFontTx/>
              <a:buNone/>
              <a:defRPr sz="1800">
                <a:solidFill>
                  <a:schemeClr val="bg2"/>
                </a:solidFill>
                <a:latin typeface="Inter"/>
              </a:defRPr>
            </a:lvl1pPr>
          </a:lstStyle>
          <a:p>
            <a:pPr algn="ctr"/>
            <a:r>
              <a:rPr lang="fr-FR">
                <a:solidFill>
                  <a:schemeClr val="bg1"/>
                </a:solidFill>
                <a:latin typeface="Inter"/>
              </a:rPr>
              <a:t>Site web</a:t>
            </a:r>
          </a:p>
          <a:p>
            <a:pPr algn="ctr"/>
            <a:r>
              <a:rPr lang="fr-FR">
                <a:solidFill>
                  <a:schemeClr val="bg1"/>
                </a:solidFill>
                <a:latin typeface="Inter"/>
              </a:rPr>
              <a:t>https://cipe.univ-amu.fr</a:t>
            </a:r>
          </a:p>
        </p:txBody>
      </p:sp>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2047188" y="3004790"/>
            <a:ext cx="8097624"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a:solidFill>
                  <a:schemeClr val="bg1"/>
                </a:solidFill>
                <a:latin typeface="Inter"/>
              </a:rPr>
              <a:t>Contacts</a:t>
            </a:r>
          </a:p>
          <a:p>
            <a:pPr algn="ctr"/>
            <a:r>
              <a:rPr lang="fr-FR">
                <a:solidFill>
                  <a:schemeClr val="bg1"/>
                </a:solidFill>
                <a:latin typeface="Inter"/>
              </a:rPr>
              <a:t>john.doe@example.com</a:t>
            </a:r>
          </a:p>
          <a:p>
            <a:pPr algn="ctr"/>
            <a:r>
              <a:rPr lang="fr-FR">
                <a:solidFill>
                  <a:schemeClr val="bg1"/>
                </a:solidFill>
                <a:latin typeface="Inter"/>
              </a:rPr>
              <a:t>emilie.dupont@fakemail.com</a:t>
            </a:r>
          </a:p>
          <a:p>
            <a:pPr algn="ctr"/>
            <a:r>
              <a:rPr lang="fr-FR">
                <a:solidFill>
                  <a:schemeClr val="bg1"/>
                </a:solidFill>
                <a:latin typeface="Inter"/>
              </a:rPr>
              <a:t>contact@fantasyemail.net</a:t>
            </a:r>
          </a:p>
        </p:txBody>
      </p:sp>
    </p:spTree>
    <p:extLst>
      <p:ext uri="{BB962C8B-B14F-4D97-AF65-F5344CB8AC3E}">
        <p14:creationId xmlns:p14="http://schemas.microsoft.com/office/powerpoint/2010/main" val="399027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onférenc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a:t>Titre de la conférence</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588605" y="-156020"/>
            <a:ext cx="2523039" cy="1885116"/>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83081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ém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a:t>Titre de la démo</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0033453" y="-119490"/>
            <a:ext cx="2859791" cy="1906527"/>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9" y="5652569"/>
            <a:ext cx="839090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32275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7042264"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a:solidFill>
                  <a:schemeClr val="bg1"/>
                </a:solidFill>
                <a:latin typeface="Raleway"/>
              </a:rPr>
              <a:t>Jane Doe</a:t>
            </a:r>
          </a:p>
        </p:txBody>
      </p:sp>
      <p:sp>
        <p:nvSpPr>
          <p:cNvPr id="16" name="Espace réservé du texte 10">
            <a:extLst>
              <a:ext uri="{FF2B5EF4-FFF2-40B4-BE49-F238E27FC236}">
                <a16:creationId xmlns:a16="http://schemas.microsoft.com/office/drawing/2014/main" id="{9E69D5EA-085C-41C0-8D5E-EEFBBCE00724}"/>
              </a:ext>
            </a:extLst>
          </p:cNvPr>
          <p:cNvSpPr>
            <a:spLocks noGrp="1"/>
          </p:cNvSpPr>
          <p:nvPr>
            <p:ph type="body" sz="quarter" idx="13" hasCustomPrompt="1"/>
          </p:nvPr>
        </p:nvSpPr>
        <p:spPr>
          <a:xfrm>
            <a:off x="8906231"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err="1">
                <a:solidFill>
                  <a:schemeClr val="bg1"/>
                </a:solidFill>
                <a:latin typeface="Raleway"/>
              </a:rPr>
              <a:t>Idéfix</a:t>
            </a:r>
            <a:endParaRPr lang="fr-FR" sz="2800">
              <a:solidFill>
                <a:schemeClr val="bg1"/>
              </a:solidFill>
              <a:latin typeface="Raleway"/>
            </a:endParaRP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1197204"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Ellipse 25">
            <a:extLst>
              <a:ext uri="{FF2B5EF4-FFF2-40B4-BE49-F238E27FC236}">
                <a16:creationId xmlns:a16="http://schemas.microsoft.com/office/drawing/2014/main" id="{5697FD4C-3617-49C9-935C-F7280AF529B2}"/>
              </a:ext>
            </a:extLst>
          </p:cNvPr>
          <p:cNvSpPr/>
          <p:nvPr userDrawn="1"/>
        </p:nvSpPr>
        <p:spPr>
          <a:xfrm>
            <a:off x="8943870"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1159565" y="4218566"/>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a:solidFill>
                  <a:schemeClr val="bg1"/>
                </a:solidFill>
                <a:latin typeface="Raleway"/>
              </a:rPr>
              <a:t>Tartempion</a:t>
            </a:r>
          </a:p>
        </p:txBody>
      </p:sp>
    </p:spTree>
    <p:extLst>
      <p:ext uri="{BB962C8B-B14F-4D97-AF65-F5344CB8AC3E}">
        <p14:creationId xmlns:p14="http://schemas.microsoft.com/office/powerpoint/2010/main" val="25845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697273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6985818" y="4224168"/>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3157980"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7031313"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3120341" y="4180859"/>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a:solidFill>
                  <a:schemeClr val="bg1"/>
                </a:solidFill>
                <a:latin typeface="Raleway"/>
              </a:rPr>
              <a:t>John Doe</a:t>
            </a:r>
          </a:p>
        </p:txBody>
      </p:sp>
    </p:spTree>
    <p:extLst>
      <p:ext uri="{BB962C8B-B14F-4D97-AF65-F5344CB8AC3E}">
        <p14:creationId xmlns:p14="http://schemas.microsoft.com/office/powerpoint/2010/main" val="259458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ributeu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648606" y="5652569"/>
            <a:ext cx="7042265"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a:solidFill>
                  <a:schemeClr val="bg1"/>
                </a:solidFill>
                <a:latin typeface="Raleway"/>
                <a:ea typeface="+mj-ea"/>
                <a:cs typeface="Arial" panose="020B0604020202020204" pitchFamily="34" charset="0"/>
              </a:rPr>
              <a:t>Établissement </a:t>
            </a:r>
            <a:r>
              <a:rPr lang="fr-FR" sz="2800">
                <a:solidFill>
                  <a:schemeClr val="bg1"/>
                </a:solidFill>
                <a:latin typeface="Raleway" pitchFamily="2" charset="77"/>
                <a:ea typeface="+mj-ea"/>
                <a:cs typeface="Arial" panose="020B0604020202020204" pitchFamily="34" charset="0"/>
              </a:rPr>
              <a:t>: </a:t>
            </a:r>
            <a:r>
              <a:rPr lang="fr-FR" sz="2800">
                <a:solidFill>
                  <a:schemeClr val="bg1"/>
                </a:solidFill>
                <a:latin typeface="Raleway" pitchFamily="2" charset="77"/>
              </a:rPr>
              <a:t>Université </a:t>
            </a:r>
            <a:r>
              <a:rPr lang="fr-FR" sz="2800" err="1">
                <a:solidFill>
                  <a:schemeClr val="bg1"/>
                </a:solidFill>
                <a:latin typeface="Raleway" pitchFamily="2" charset="77"/>
              </a:rPr>
              <a:t>Luminares</a:t>
            </a:r>
            <a:endParaRPr lang="fr-FR" sz="280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3801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757349C2-E711-41C9-BD97-FAC82190DE77}"/>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a:t>Titre de partie</a:t>
            </a:r>
          </a:p>
        </p:txBody>
      </p:sp>
    </p:spTree>
    <p:extLst>
      <p:ext uri="{BB962C8B-B14F-4D97-AF65-F5344CB8AC3E}">
        <p14:creationId xmlns:p14="http://schemas.microsoft.com/office/powerpoint/2010/main" val="266617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ous-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33230C5B-66D5-41B1-B8FD-14F718450125}"/>
              </a:ext>
            </a:extLst>
          </p:cNvPr>
          <p:cNvSpPr txBox="1">
            <a:spLocks/>
          </p:cNvSpPr>
          <p:nvPr userDrawn="1"/>
        </p:nvSpPr>
        <p:spPr>
          <a:xfrm>
            <a:off x="3154481" y="496901"/>
            <a:ext cx="5883036" cy="8453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a:solidFill>
                <a:schemeClr val="bg1"/>
              </a:solidFill>
              <a:latin typeface="Raleway"/>
            </a:endParaRPr>
          </a:p>
        </p:txBody>
      </p:sp>
      <p:sp>
        <p:nvSpPr>
          <p:cNvPr id="7" name="Espace réservé du titre 1">
            <a:extLst>
              <a:ext uri="{FF2B5EF4-FFF2-40B4-BE49-F238E27FC236}">
                <a16:creationId xmlns:a16="http://schemas.microsoft.com/office/drawing/2014/main" id="{E7C87954-9CDB-4146-BC44-23197E6AD632}"/>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a:t>Titre de sous-partie</a:t>
            </a:r>
          </a:p>
        </p:txBody>
      </p:sp>
      <p:sp>
        <p:nvSpPr>
          <p:cNvPr id="16" name="Espace réservé du texte 15">
            <a:extLst>
              <a:ext uri="{FF2B5EF4-FFF2-40B4-BE49-F238E27FC236}">
                <a16:creationId xmlns:a16="http://schemas.microsoft.com/office/drawing/2014/main" id="{4EBD1932-5CAF-4FE6-A75D-7C2D99EFBEDD}"/>
              </a:ext>
            </a:extLst>
          </p:cNvPr>
          <p:cNvSpPr>
            <a:spLocks noGrp="1"/>
          </p:cNvSpPr>
          <p:nvPr>
            <p:ph type="body" sz="quarter" idx="12" hasCustomPrompt="1"/>
          </p:nvPr>
        </p:nvSpPr>
        <p:spPr>
          <a:xfrm>
            <a:off x="2713830" y="660651"/>
            <a:ext cx="6764338" cy="517835"/>
          </a:xfrm>
        </p:spPr>
        <p:txBody>
          <a:bodyPr>
            <a:normAutofit/>
          </a:bodyPr>
          <a:lstStyle>
            <a:lvl1pPr marL="0" indent="0" algn="ctr">
              <a:buNone/>
              <a:defRPr lang="fr-FR" sz="28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a:t>Titre de partie</a:t>
            </a:r>
          </a:p>
        </p:txBody>
      </p:sp>
    </p:spTree>
    <p:extLst>
      <p:ext uri="{BB962C8B-B14F-4D97-AF65-F5344CB8AC3E}">
        <p14:creationId xmlns:p14="http://schemas.microsoft.com/office/powerpoint/2010/main" val="16289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EC291-CE68-40BD-92C0-029E2F720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8FF467F-E97F-447B-98ED-BB47A4BEB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81E9B-19B8-4B9E-B021-373CC9C9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8F2F50F-B0A8-4B6C-AA50-FD996FB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79B4E-6EE5-49B0-8E85-E37828CF4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BDCE-05CB-4AD7-86C7-14141AE4E605}" type="slidenum">
              <a:rPr lang="fr-FR" smtClean="0"/>
              <a:t>‹N°›</a:t>
            </a:fld>
            <a:endParaRPr lang="fr-FR"/>
          </a:p>
        </p:txBody>
      </p:sp>
    </p:spTree>
    <p:extLst>
      <p:ext uri="{BB962C8B-B14F-4D97-AF65-F5344CB8AC3E}">
        <p14:creationId xmlns:p14="http://schemas.microsoft.com/office/powerpoint/2010/main" val="1671864991"/>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81" r:id="rId5"/>
    <p:sldLayoutId id="2147483694" r:id="rId6"/>
    <p:sldLayoutId id="2147483695" r:id="rId7"/>
    <p:sldLayoutId id="2147483678" r:id="rId8"/>
    <p:sldLayoutId id="2147483679" r:id="rId9"/>
    <p:sldLayoutId id="2147483663" r:id="rId10"/>
    <p:sldLayoutId id="2147483667"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customXml" Target="../ink/ink2.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customXml" Target="../ink/ink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AF25229-CC8D-9719-9013-F659C55C4357}"/>
              </a:ext>
            </a:extLst>
          </p:cNvPr>
          <p:cNvSpPr txBox="1"/>
          <p:nvPr/>
        </p:nvSpPr>
        <p:spPr>
          <a:xfrm>
            <a:off x="677603" y="2554547"/>
            <a:ext cx="10836794" cy="1200329"/>
          </a:xfrm>
          <a:prstGeom prst="rect">
            <a:avLst/>
          </a:prstGeom>
          <a:noFill/>
        </p:spPr>
        <p:txBody>
          <a:bodyPr wrap="square" lIns="91440" tIns="45720" rIns="91440" bIns="45720" rtlCol="0" anchor="t">
            <a:spAutoFit/>
          </a:bodyPr>
          <a:lstStyle/>
          <a:p>
            <a:pPr algn="ctr"/>
            <a:r>
              <a:rPr lang="fr-FR" sz="3600" b="1" kern="0">
                <a:solidFill>
                  <a:schemeClr val="bg1"/>
                </a:solidFill>
                <a:effectLst/>
                <a:latin typeface="Aptos"/>
                <a:ea typeface="Raleway" pitchFamily="2" charset="77"/>
                <a:cs typeface="Raleway" pitchFamily="2" charset="77"/>
              </a:rPr>
              <a:t>Des maths et des sciences</a:t>
            </a:r>
            <a:r>
              <a:rPr lang="fr-FR" sz="3600" b="1" kern="0">
                <a:solidFill>
                  <a:schemeClr val="bg1"/>
                </a:solidFill>
                <a:latin typeface="Aptos"/>
                <a:ea typeface="Raleway" pitchFamily="2" charset="77"/>
                <a:cs typeface="Raleway" pitchFamily="2" charset="77"/>
              </a:rPr>
              <a:t> </a:t>
            </a:r>
            <a:r>
              <a:rPr lang="fr-FR" sz="3600" b="1" kern="0">
                <a:solidFill>
                  <a:schemeClr val="bg1"/>
                </a:solidFill>
                <a:effectLst/>
                <a:latin typeface="Aptos"/>
                <a:ea typeface="Raleway" pitchFamily="2" charset="77"/>
                <a:cs typeface="Raleway" pitchFamily="2" charset="77"/>
              </a:rPr>
              <a:t>immersives </a:t>
            </a:r>
            <a:endParaRPr lang="fr-FR" sz="3600" b="1" kern="0">
              <a:solidFill>
                <a:schemeClr val="bg1"/>
              </a:solidFill>
              <a:latin typeface="Aptos Display" panose="020B0004020202020204" pitchFamily="34" charset="0"/>
              <a:ea typeface="MS Gothic" panose="020B0609070205080204" pitchFamily="49" charset="-128"/>
              <a:cs typeface="Times New Roman" panose="02020603050405020304" pitchFamily="18" charset="0"/>
            </a:endParaRPr>
          </a:p>
          <a:p>
            <a:pPr algn="ctr"/>
            <a:r>
              <a:rPr lang="fr-FR" sz="3600" b="1" kern="0">
                <a:solidFill>
                  <a:schemeClr val="bg1"/>
                </a:solidFill>
                <a:effectLst/>
                <a:latin typeface="Aptos"/>
                <a:ea typeface="Raleway" pitchFamily="2" charset="77"/>
                <a:cs typeface="Raleway" pitchFamily="2" charset="77"/>
              </a:rPr>
              <a:t>en République</a:t>
            </a:r>
            <a:r>
              <a:rPr lang="fr-FR" sz="3600" b="1" kern="0">
                <a:solidFill>
                  <a:schemeClr val="bg1"/>
                </a:solidFill>
                <a:latin typeface="Aptos Display"/>
                <a:ea typeface="MS Gothic"/>
                <a:cs typeface="Times New Roman"/>
              </a:rPr>
              <a:t> </a:t>
            </a:r>
            <a:r>
              <a:rPr lang="fr-FR" sz="3600" b="1" kern="0">
                <a:solidFill>
                  <a:schemeClr val="bg1"/>
                </a:solidFill>
                <a:effectLst/>
                <a:latin typeface="Aptos"/>
                <a:ea typeface="Raleway" pitchFamily="2" charset="77"/>
                <a:cs typeface="Raleway" pitchFamily="2" charset="77"/>
              </a:rPr>
              <a:t>Démocratique du Congo</a:t>
            </a:r>
            <a:endParaRPr lang="fr-FR" sz="3600" b="1" kern="0">
              <a:solidFill>
                <a:schemeClr val="bg1"/>
              </a:solidFill>
              <a:effectLst/>
              <a:latin typeface="Aptos Display" panose="020B0004020202020204" pitchFamily="34" charset="0"/>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85634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29CD85-4B85-9F61-B32F-F8023D093F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69515" y="840856"/>
            <a:ext cx="4157683" cy="5505080"/>
          </a:xfrm>
          <a:prstGeom prst="rect">
            <a:avLst/>
          </a:prstGeom>
          <a:effectLst>
            <a:outerShdw blurRad="165100" sx="102000" sy="102000" algn="ctr" rotWithShape="0">
              <a:prstClr val="black">
                <a:alpha val="40000"/>
              </a:prstClr>
            </a:outerShdw>
          </a:effectLst>
        </p:spPr>
      </p:pic>
      <p:pic>
        <p:nvPicPr>
          <p:cNvPr id="5" name="Image 4">
            <a:extLst>
              <a:ext uri="{FF2B5EF4-FFF2-40B4-BE49-F238E27FC236}">
                <a16:creationId xmlns:a16="http://schemas.microsoft.com/office/drawing/2014/main" id="{93B5E608-0237-4812-9418-1B96425195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19245" y="840857"/>
            <a:ext cx="4128810" cy="5505080"/>
          </a:xfrm>
          <a:prstGeom prst="rect">
            <a:avLst/>
          </a:prstGeom>
          <a:effectLst>
            <a:outerShdw blurRad="165100" sx="102000" sy="102000" algn="ctr" rotWithShape="0">
              <a:prstClr val="black">
                <a:alpha val="40000"/>
              </a:prstClr>
            </a:outerShdw>
          </a:effectLst>
        </p:spPr>
      </p:pic>
      <p:sp>
        <p:nvSpPr>
          <p:cNvPr id="6" name="ZoneTexte 5">
            <a:extLst>
              <a:ext uri="{FF2B5EF4-FFF2-40B4-BE49-F238E27FC236}">
                <a16:creationId xmlns:a16="http://schemas.microsoft.com/office/drawing/2014/main" id="{B8D3C07E-F62B-73C8-8CBC-5E97E90F6F3F}"/>
              </a:ext>
            </a:extLst>
          </p:cNvPr>
          <p:cNvSpPr txBox="1"/>
          <p:nvPr/>
        </p:nvSpPr>
        <p:spPr>
          <a:xfrm>
            <a:off x="187037" y="1506682"/>
            <a:ext cx="2961559" cy="830997"/>
          </a:xfrm>
          <a:prstGeom prst="rect">
            <a:avLst/>
          </a:prstGeom>
          <a:noFill/>
        </p:spPr>
        <p:txBody>
          <a:bodyPr wrap="square" rtlCol="0">
            <a:spAutoFit/>
          </a:bodyPr>
          <a:lstStyle/>
          <a:p>
            <a:r>
              <a:rPr lang="fr-FR" sz="2400"/>
              <a:t>Rani a parfois travaillé le pied au plancher</a:t>
            </a:r>
          </a:p>
        </p:txBody>
      </p:sp>
      <p:sp>
        <p:nvSpPr>
          <p:cNvPr id="7" name="ZoneTexte 6">
            <a:extLst>
              <a:ext uri="{FF2B5EF4-FFF2-40B4-BE49-F238E27FC236}">
                <a16:creationId xmlns:a16="http://schemas.microsoft.com/office/drawing/2014/main" id="{B6E14D32-0359-1FA0-824F-EC058C7AAF04}"/>
              </a:ext>
            </a:extLst>
          </p:cNvPr>
          <p:cNvSpPr txBox="1"/>
          <p:nvPr/>
        </p:nvSpPr>
        <p:spPr>
          <a:xfrm>
            <a:off x="41564" y="98713"/>
            <a:ext cx="10791159"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1500 questions de quiz conçues sur papier avant passage à l’informatique</a:t>
            </a:r>
          </a:p>
        </p:txBody>
      </p:sp>
    </p:spTree>
    <p:extLst>
      <p:ext uri="{BB962C8B-B14F-4D97-AF65-F5344CB8AC3E}">
        <p14:creationId xmlns:p14="http://schemas.microsoft.com/office/powerpoint/2010/main" val="152945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A2855CD-6C69-1CD6-2D10-FC3AC41C2E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4926" y="895642"/>
            <a:ext cx="9078050" cy="4902484"/>
          </a:xfrm>
          <a:prstGeom prst="rect">
            <a:avLst/>
          </a:prstGeom>
          <a:effectLst>
            <a:outerShdw blurRad="165100" sx="102000" sy="102000" algn="ctr" rotWithShape="0">
              <a:schemeClr val="bg1">
                <a:lumMod val="50000"/>
                <a:alpha val="40000"/>
              </a:schemeClr>
            </a:outerShdw>
          </a:effectLst>
        </p:spPr>
      </p:pic>
      <p:sp>
        <p:nvSpPr>
          <p:cNvPr id="4" name="ZoneTexte 3">
            <a:extLst>
              <a:ext uri="{FF2B5EF4-FFF2-40B4-BE49-F238E27FC236}">
                <a16:creationId xmlns:a16="http://schemas.microsoft.com/office/drawing/2014/main" id="{D59C282A-0D65-11A0-9908-510FD300C8C3}"/>
              </a:ext>
            </a:extLst>
          </p:cNvPr>
          <p:cNvSpPr txBox="1"/>
          <p:nvPr/>
        </p:nvSpPr>
        <p:spPr>
          <a:xfrm>
            <a:off x="72735" y="1537854"/>
            <a:ext cx="2982191" cy="1200329"/>
          </a:xfrm>
          <a:prstGeom prst="rect">
            <a:avLst/>
          </a:prstGeom>
          <a:noFill/>
        </p:spPr>
        <p:txBody>
          <a:bodyPr wrap="square" rtlCol="0">
            <a:spAutoFit/>
          </a:bodyPr>
          <a:lstStyle/>
          <a:p>
            <a:r>
              <a:rPr lang="fr-FR" sz="2400"/>
              <a:t>Comment écrire les équations différentielles?</a:t>
            </a:r>
          </a:p>
        </p:txBody>
      </p:sp>
      <p:sp>
        <p:nvSpPr>
          <p:cNvPr id="8" name="ZoneTexte 7">
            <a:extLst>
              <a:ext uri="{FF2B5EF4-FFF2-40B4-BE49-F238E27FC236}">
                <a16:creationId xmlns:a16="http://schemas.microsoft.com/office/drawing/2014/main" id="{C115EA3C-A2B1-BE30-C3E9-A5425F335E29}"/>
              </a:ext>
            </a:extLst>
          </p:cNvPr>
          <p:cNvSpPr txBox="1"/>
          <p:nvPr/>
        </p:nvSpPr>
        <p:spPr>
          <a:xfrm>
            <a:off x="41564" y="136813"/>
            <a:ext cx="6256008"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le défi de la mise en forme des maths</a:t>
            </a:r>
          </a:p>
        </p:txBody>
      </p:sp>
    </p:spTree>
    <p:extLst>
      <p:ext uri="{BB962C8B-B14F-4D97-AF65-F5344CB8AC3E}">
        <p14:creationId xmlns:p14="http://schemas.microsoft.com/office/powerpoint/2010/main" val="16533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AF4E9D-45FB-8579-41EE-F99CD67C44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0822" y="730558"/>
            <a:ext cx="9018381" cy="6127442"/>
          </a:xfrm>
          <a:prstGeom prst="rect">
            <a:avLst/>
          </a:prstGeom>
          <a:effectLst>
            <a:outerShdw blurRad="165100" sx="102000" sy="102000" algn="ctr" rotWithShape="0">
              <a:schemeClr val="bg1">
                <a:lumMod val="50000"/>
                <a:alpha val="40000"/>
              </a:schemeClr>
            </a:outerShdw>
          </a:effectLst>
        </p:spPr>
      </p:pic>
      <p:sp>
        <p:nvSpPr>
          <p:cNvPr id="2" name="ZoneTexte 1">
            <a:extLst>
              <a:ext uri="{FF2B5EF4-FFF2-40B4-BE49-F238E27FC236}">
                <a16:creationId xmlns:a16="http://schemas.microsoft.com/office/drawing/2014/main" id="{257666C3-3A74-3C9D-4523-D0497CD0A3EC}"/>
              </a:ext>
            </a:extLst>
          </p:cNvPr>
          <p:cNvSpPr txBox="1"/>
          <p:nvPr/>
        </p:nvSpPr>
        <p:spPr>
          <a:xfrm>
            <a:off x="41565" y="1963882"/>
            <a:ext cx="2884516" cy="1938992"/>
          </a:xfrm>
          <a:prstGeom prst="rect">
            <a:avLst/>
          </a:prstGeom>
          <a:noFill/>
        </p:spPr>
        <p:txBody>
          <a:bodyPr wrap="square" rtlCol="0">
            <a:spAutoFit/>
          </a:bodyPr>
          <a:lstStyle/>
          <a:p>
            <a:r>
              <a:rPr lang="fr-FR" sz="2400"/>
              <a:t>Équations, suites, etc. en Latex ? on y serait encore à les écrire!</a:t>
            </a:r>
          </a:p>
          <a:p>
            <a:endParaRPr lang="fr-FR" sz="2400"/>
          </a:p>
          <a:p>
            <a:r>
              <a:rPr lang="fr-FR" sz="2400"/>
              <a:t>Merci </a:t>
            </a:r>
            <a:r>
              <a:rPr lang="fr-FR" sz="2400" err="1"/>
              <a:t>Wiris</a:t>
            </a:r>
            <a:r>
              <a:rPr lang="fr-FR" sz="2400"/>
              <a:t> </a:t>
            </a:r>
            <a:r>
              <a:rPr lang="fr-FR" sz="1600" baseline="30000"/>
              <a:t>(</a:t>
            </a:r>
            <a:r>
              <a:rPr lang="fr-FR" sz="1600" b="0" i="0" baseline="30000" err="1">
                <a:effectLst/>
                <a:latin typeface="mainfont"/>
              </a:rPr>
              <a:t>atto_wiris</a:t>
            </a:r>
            <a:r>
              <a:rPr lang="fr-FR" sz="1600" b="0" i="0" baseline="30000">
                <a:effectLst/>
                <a:latin typeface="mainfont"/>
              </a:rPr>
              <a:t>)</a:t>
            </a:r>
            <a:endParaRPr lang="fr-FR" sz="2400" baseline="30000"/>
          </a:p>
        </p:txBody>
      </p:sp>
      <p:sp>
        <p:nvSpPr>
          <p:cNvPr id="4" name="ZoneTexte 3">
            <a:extLst>
              <a:ext uri="{FF2B5EF4-FFF2-40B4-BE49-F238E27FC236}">
                <a16:creationId xmlns:a16="http://schemas.microsoft.com/office/drawing/2014/main" id="{9D249A06-2A85-C943-432B-DD9D6258A886}"/>
              </a:ext>
            </a:extLst>
          </p:cNvPr>
          <p:cNvSpPr txBox="1"/>
          <p:nvPr/>
        </p:nvSpPr>
        <p:spPr>
          <a:xfrm>
            <a:off x="41564" y="136813"/>
            <a:ext cx="8471806"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faire des maths sur informatique est bel et bien possible</a:t>
            </a:r>
          </a:p>
        </p:txBody>
      </p:sp>
    </p:spTree>
    <p:extLst>
      <p:ext uri="{BB962C8B-B14F-4D97-AF65-F5344CB8AC3E}">
        <p14:creationId xmlns:p14="http://schemas.microsoft.com/office/powerpoint/2010/main" val="431210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5979BF-FBEA-C9A6-D1C3-A2CE7D5E9054}"/>
              </a:ext>
            </a:extLst>
          </p:cNvPr>
          <p:cNvPicPr>
            <a:picLocks noChangeAspect="1"/>
          </p:cNvPicPr>
          <p:nvPr/>
        </p:nvPicPr>
        <p:blipFill>
          <a:blip r:embed="rId3"/>
          <a:stretch>
            <a:fillRect/>
          </a:stretch>
        </p:blipFill>
        <p:spPr>
          <a:xfrm>
            <a:off x="2574522" y="806291"/>
            <a:ext cx="9537122" cy="5245418"/>
          </a:xfrm>
          <a:prstGeom prst="rect">
            <a:avLst/>
          </a:prstGeom>
          <a:effectLst>
            <a:outerShdw blurRad="165100" sx="102000" sy="102000" algn="ctr" rotWithShape="0">
              <a:schemeClr val="bg1">
                <a:lumMod val="50000"/>
                <a:alpha val="40000"/>
              </a:schemeClr>
            </a:outerShdw>
          </a:effectLst>
        </p:spPr>
      </p:pic>
      <p:sp>
        <p:nvSpPr>
          <p:cNvPr id="2" name="ZoneTexte 1">
            <a:extLst>
              <a:ext uri="{FF2B5EF4-FFF2-40B4-BE49-F238E27FC236}">
                <a16:creationId xmlns:a16="http://schemas.microsoft.com/office/drawing/2014/main" id="{AB24E6DB-804C-BFC4-C24C-A77CBE964304}"/>
              </a:ext>
            </a:extLst>
          </p:cNvPr>
          <p:cNvSpPr txBox="1"/>
          <p:nvPr/>
        </p:nvSpPr>
        <p:spPr>
          <a:xfrm>
            <a:off x="80357" y="1463040"/>
            <a:ext cx="2371898" cy="830997"/>
          </a:xfrm>
          <a:prstGeom prst="rect">
            <a:avLst/>
          </a:prstGeom>
          <a:noFill/>
        </p:spPr>
        <p:txBody>
          <a:bodyPr wrap="square" rtlCol="0">
            <a:spAutoFit/>
          </a:bodyPr>
          <a:lstStyle/>
          <a:p>
            <a:r>
              <a:rPr lang="fr-FR" sz="2400"/>
              <a:t>Il a fallu s’organiser</a:t>
            </a:r>
          </a:p>
        </p:txBody>
      </p:sp>
      <p:sp>
        <p:nvSpPr>
          <p:cNvPr id="4" name="ZoneTexte 3">
            <a:extLst>
              <a:ext uri="{FF2B5EF4-FFF2-40B4-BE49-F238E27FC236}">
                <a16:creationId xmlns:a16="http://schemas.microsoft.com/office/drawing/2014/main" id="{67B0F27A-CFD8-0713-742B-4D10F0EC5E55}"/>
              </a:ext>
            </a:extLst>
          </p:cNvPr>
          <p:cNvSpPr txBox="1"/>
          <p:nvPr/>
        </p:nvSpPr>
        <p:spPr>
          <a:xfrm>
            <a:off x="51955" y="117763"/>
            <a:ext cx="9107943"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carte heuristique du parcours avec une démarche actionnelle</a:t>
            </a:r>
          </a:p>
        </p:txBody>
      </p:sp>
    </p:spTree>
    <p:extLst>
      <p:ext uri="{BB962C8B-B14F-4D97-AF65-F5344CB8AC3E}">
        <p14:creationId xmlns:p14="http://schemas.microsoft.com/office/powerpoint/2010/main" val="2661549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C5A1E7-0F33-59AA-9308-C59FFD86AD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57603" y="737208"/>
            <a:ext cx="7334397" cy="6120792"/>
          </a:xfrm>
          <a:prstGeom prst="rect">
            <a:avLst/>
          </a:prstGeom>
          <a:effectLst>
            <a:outerShdw blurRad="165100" sx="102000" sy="102000" algn="ctr" rotWithShape="0">
              <a:prstClr val="black">
                <a:alpha val="40000"/>
              </a:prstClr>
            </a:outerShdw>
          </a:effectLst>
        </p:spPr>
      </p:pic>
      <p:sp>
        <p:nvSpPr>
          <p:cNvPr id="3" name="ZoneTexte 2">
            <a:extLst>
              <a:ext uri="{FF2B5EF4-FFF2-40B4-BE49-F238E27FC236}">
                <a16:creationId xmlns:a16="http://schemas.microsoft.com/office/drawing/2014/main" id="{D99F234D-2963-74DB-504A-FE7D7D34672A}"/>
              </a:ext>
            </a:extLst>
          </p:cNvPr>
          <p:cNvSpPr txBox="1"/>
          <p:nvPr/>
        </p:nvSpPr>
        <p:spPr>
          <a:xfrm>
            <a:off x="174568" y="1720840"/>
            <a:ext cx="4081549" cy="1938992"/>
          </a:xfrm>
          <a:prstGeom prst="rect">
            <a:avLst/>
          </a:prstGeom>
          <a:noFill/>
        </p:spPr>
        <p:txBody>
          <a:bodyPr wrap="square" rtlCol="0">
            <a:spAutoFit/>
          </a:bodyPr>
          <a:lstStyle/>
          <a:p>
            <a:pPr marL="360363" indent="-360363">
              <a:buFont typeface="Arial" panose="020B0604020202020204" pitchFamily="34" charset="0"/>
              <a:buChar char="•"/>
            </a:pPr>
            <a:r>
              <a:rPr lang="fr-FR" sz="2400"/>
              <a:t>Guidance poussée et immersive pour aider à apprendre à apprendre</a:t>
            </a:r>
          </a:p>
          <a:p>
            <a:pPr marL="360363" indent="-360363">
              <a:buFont typeface="Arial" panose="020B0604020202020204" pitchFamily="34" charset="0"/>
              <a:buChar char="•"/>
            </a:pPr>
            <a:r>
              <a:rPr lang="fr-FR" sz="2400"/>
              <a:t>Activités furtives pour alléger le contenu visible</a:t>
            </a:r>
            <a:endParaRPr lang="fr-FR" sz="3200"/>
          </a:p>
        </p:txBody>
      </p:sp>
      <p:sp>
        <p:nvSpPr>
          <p:cNvPr id="4" name="ZoneTexte 3">
            <a:extLst>
              <a:ext uri="{FF2B5EF4-FFF2-40B4-BE49-F238E27FC236}">
                <a16:creationId xmlns:a16="http://schemas.microsoft.com/office/drawing/2014/main" id="{AB4C1E87-8B45-0604-5A5C-DA510CC2DF40}"/>
              </a:ext>
            </a:extLst>
          </p:cNvPr>
          <p:cNvSpPr txBox="1"/>
          <p:nvPr/>
        </p:nvSpPr>
        <p:spPr>
          <a:xfrm>
            <a:off x="41564" y="98713"/>
            <a:ext cx="4305474"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scénario pédagogique</a:t>
            </a:r>
          </a:p>
        </p:txBody>
      </p:sp>
    </p:spTree>
    <p:extLst>
      <p:ext uri="{BB962C8B-B14F-4D97-AF65-F5344CB8AC3E}">
        <p14:creationId xmlns:p14="http://schemas.microsoft.com/office/powerpoint/2010/main" val="42414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330CE9-DF54-66AB-5C4D-967805ED40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434" y="738623"/>
            <a:ext cx="6408566" cy="4479104"/>
          </a:xfrm>
          <a:prstGeom prst="rect">
            <a:avLst/>
          </a:prstGeom>
          <a:effectLst>
            <a:outerShdw blurRad="165100" sx="102000" sy="102000" algn="ctr" rotWithShape="0">
              <a:schemeClr val="bg1">
                <a:lumMod val="50000"/>
                <a:alpha val="40000"/>
              </a:schemeClr>
            </a:outerShdw>
          </a:effectLst>
        </p:spPr>
      </p:pic>
      <p:pic>
        <p:nvPicPr>
          <p:cNvPr id="4" name="Image 3" descr="Une image contenant texte, capture d’écran, logiciel, Page web&#10;&#10;Description générée automatiquement">
            <a:extLst>
              <a:ext uri="{FF2B5EF4-FFF2-40B4-BE49-F238E27FC236}">
                <a16:creationId xmlns:a16="http://schemas.microsoft.com/office/drawing/2014/main" id="{3232A427-4DAC-295C-AF57-5CF496E43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381" y="1448237"/>
            <a:ext cx="6892706" cy="4817482"/>
          </a:xfrm>
          <a:prstGeom prst="rect">
            <a:avLst/>
          </a:prstGeom>
          <a:effectLst>
            <a:outerShdw blurRad="165100" sx="102000" sy="102000" algn="ctr" rotWithShape="0">
              <a:schemeClr val="bg1">
                <a:lumMod val="50000"/>
                <a:alpha val="40000"/>
              </a:schemeClr>
            </a:outerShdw>
          </a:effectLst>
        </p:spPr>
      </p:pic>
      <p:sp>
        <p:nvSpPr>
          <p:cNvPr id="12" name="ZoneTexte 11">
            <a:extLst>
              <a:ext uri="{FF2B5EF4-FFF2-40B4-BE49-F238E27FC236}">
                <a16:creationId xmlns:a16="http://schemas.microsoft.com/office/drawing/2014/main" id="{C6C3D524-5C85-F672-476D-029216F5678D}"/>
              </a:ext>
            </a:extLst>
          </p:cNvPr>
          <p:cNvSpPr txBox="1"/>
          <p:nvPr/>
        </p:nvSpPr>
        <p:spPr>
          <a:xfrm>
            <a:off x="114301" y="2223655"/>
            <a:ext cx="3688772" cy="830997"/>
          </a:xfrm>
          <a:prstGeom prst="rect">
            <a:avLst/>
          </a:prstGeom>
          <a:noFill/>
        </p:spPr>
        <p:txBody>
          <a:bodyPr wrap="square" rtlCol="0">
            <a:spAutoFit/>
          </a:bodyPr>
          <a:lstStyle/>
          <a:p>
            <a:r>
              <a:rPr lang="fr-FR" sz="2400" err="1"/>
              <a:t>Nudges</a:t>
            </a:r>
            <a:r>
              <a:rPr lang="fr-FR" sz="2400"/>
              <a:t> et </a:t>
            </a:r>
            <a:br>
              <a:rPr lang="fr-FR" sz="2400"/>
            </a:br>
            <a:r>
              <a:rPr lang="fr-FR" sz="2400"/>
              <a:t>rétroaction cognitive</a:t>
            </a:r>
          </a:p>
        </p:txBody>
      </p:sp>
      <mc:AlternateContent xmlns:mc="http://schemas.openxmlformats.org/markup-compatibility/2006" xmlns:p14="http://schemas.microsoft.com/office/powerpoint/2010/main">
        <mc:Choice Requires="p14">
          <p:contentPart p14:bwMode="auto" r:id="rId5">
            <p14:nvContentPartPr>
              <p14:cNvPr id="27" name="Encre 26">
                <a:extLst>
                  <a:ext uri="{FF2B5EF4-FFF2-40B4-BE49-F238E27FC236}">
                    <a16:creationId xmlns:a16="http://schemas.microsoft.com/office/drawing/2014/main" id="{F8B1B8E5-0F7B-2271-DB41-559823BF5287}"/>
                  </a:ext>
                </a:extLst>
              </p14:cNvPr>
              <p14:cNvContentPartPr/>
              <p14:nvPr/>
            </p14:nvContentPartPr>
            <p14:xfrm>
              <a:off x="10974845" y="4454427"/>
              <a:ext cx="541800" cy="2027160"/>
            </p14:xfrm>
          </p:contentPart>
        </mc:Choice>
        <mc:Fallback xmlns="">
          <p:pic>
            <p:nvPicPr>
              <p:cNvPr id="27" name="Encre 26">
                <a:extLst>
                  <a:ext uri="{FF2B5EF4-FFF2-40B4-BE49-F238E27FC236}">
                    <a16:creationId xmlns:a16="http://schemas.microsoft.com/office/drawing/2014/main" id="{F8B1B8E5-0F7B-2271-DB41-559823BF5287}"/>
                  </a:ext>
                </a:extLst>
              </p:cNvPr>
              <p:cNvPicPr/>
              <p:nvPr/>
            </p:nvPicPr>
            <p:blipFill>
              <a:blip r:embed="rId6"/>
              <a:stretch>
                <a:fillRect/>
              </a:stretch>
            </p:blipFill>
            <p:spPr>
              <a:xfrm>
                <a:off x="10956845" y="4436427"/>
                <a:ext cx="577440" cy="2062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Encre 27">
                <a:extLst>
                  <a:ext uri="{FF2B5EF4-FFF2-40B4-BE49-F238E27FC236}">
                    <a16:creationId xmlns:a16="http://schemas.microsoft.com/office/drawing/2014/main" id="{F5E34D16-DE4D-DDB4-A494-171420A56EB1}"/>
                  </a:ext>
                </a:extLst>
              </p14:cNvPr>
              <p14:cNvContentPartPr/>
              <p14:nvPr/>
            </p14:nvContentPartPr>
            <p14:xfrm>
              <a:off x="11118125" y="4449387"/>
              <a:ext cx="419040" cy="541800"/>
            </p14:xfrm>
          </p:contentPart>
        </mc:Choice>
        <mc:Fallback xmlns="">
          <p:pic>
            <p:nvPicPr>
              <p:cNvPr id="28" name="Encre 27">
                <a:extLst>
                  <a:ext uri="{FF2B5EF4-FFF2-40B4-BE49-F238E27FC236}">
                    <a16:creationId xmlns:a16="http://schemas.microsoft.com/office/drawing/2014/main" id="{F5E34D16-DE4D-DDB4-A494-171420A56EB1}"/>
                  </a:ext>
                </a:extLst>
              </p:cNvPr>
              <p:cNvPicPr/>
              <p:nvPr/>
            </p:nvPicPr>
            <p:blipFill>
              <a:blip r:embed="rId8"/>
              <a:stretch>
                <a:fillRect/>
              </a:stretch>
            </p:blipFill>
            <p:spPr>
              <a:xfrm>
                <a:off x="11100125" y="4431387"/>
                <a:ext cx="454680" cy="577440"/>
              </a:xfrm>
              <a:prstGeom prst="rect">
                <a:avLst/>
              </a:prstGeom>
            </p:spPr>
          </p:pic>
        </mc:Fallback>
      </mc:AlternateContent>
      <p:sp>
        <p:nvSpPr>
          <p:cNvPr id="29" name="ZoneTexte 28">
            <a:extLst>
              <a:ext uri="{FF2B5EF4-FFF2-40B4-BE49-F238E27FC236}">
                <a16:creationId xmlns:a16="http://schemas.microsoft.com/office/drawing/2014/main" id="{ADFF9031-C1E8-A9D2-9D40-948E39061881}"/>
              </a:ext>
            </a:extLst>
          </p:cNvPr>
          <p:cNvSpPr txBox="1"/>
          <p:nvPr/>
        </p:nvSpPr>
        <p:spPr>
          <a:xfrm>
            <a:off x="41564" y="136813"/>
            <a:ext cx="4792659"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l’enjeu de la mémorisation</a:t>
            </a:r>
          </a:p>
        </p:txBody>
      </p:sp>
    </p:spTree>
    <p:extLst>
      <p:ext uri="{BB962C8B-B14F-4D97-AF65-F5344CB8AC3E}">
        <p14:creationId xmlns:p14="http://schemas.microsoft.com/office/powerpoint/2010/main" val="57500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08C15E-9AF7-812A-356E-4CF5A4D143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2363" y="734836"/>
            <a:ext cx="8679637" cy="6123164"/>
          </a:xfrm>
          <a:prstGeom prst="rect">
            <a:avLst/>
          </a:prstGeom>
          <a:effectLst>
            <a:outerShdw blurRad="165100" sx="102000" sy="102000" algn="ctr" rotWithShape="0">
              <a:schemeClr val="bg1">
                <a:lumMod val="50000"/>
                <a:alpha val="40000"/>
              </a:schemeClr>
            </a:outerShdw>
          </a:effectLst>
        </p:spPr>
      </p:pic>
      <p:sp>
        <p:nvSpPr>
          <p:cNvPr id="3" name="ZoneTexte 2">
            <a:extLst>
              <a:ext uri="{FF2B5EF4-FFF2-40B4-BE49-F238E27FC236}">
                <a16:creationId xmlns:a16="http://schemas.microsoft.com/office/drawing/2014/main" id="{CEAA7430-BF7E-2DB1-714A-EE105DD67778}"/>
              </a:ext>
            </a:extLst>
          </p:cNvPr>
          <p:cNvSpPr txBox="1"/>
          <p:nvPr/>
        </p:nvSpPr>
        <p:spPr>
          <a:xfrm>
            <a:off x="0" y="1290552"/>
            <a:ext cx="3512363" cy="3416320"/>
          </a:xfrm>
          <a:prstGeom prst="rect">
            <a:avLst/>
          </a:prstGeom>
          <a:noFill/>
        </p:spPr>
        <p:txBody>
          <a:bodyPr wrap="square" rtlCol="0">
            <a:spAutoFit/>
          </a:bodyPr>
          <a:lstStyle/>
          <a:p>
            <a:pPr marL="271463" indent="-271463">
              <a:buFont typeface="Arial" panose="020B0604020202020204" pitchFamily="34" charset="0"/>
              <a:buChar char="•"/>
            </a:pPr>
            <a:r>
              <a:rPr lang="fr-FR" sz="2400"/>
              <a:t>H5P intégrés aux étiquettes pour des évaluations formatives</a:t>
            </a:r>
          </a:p>
          <a:p>
            <a:pPr marL="271463" indent="-271463">
              <a:buFont typeface="Arial" panose="020B0604020202020204" pitchFamily="34" charset="0"/>
              <a:buChar char="•"/>
            </a:pPr>
            <a:r>
              <a:rPr lang="fr-FR" sz="2400"/>
              <a:t>Les Tests pour les évaluations plus normatives</a:t>
            </a:r>
          </a:p>
          <a:p>
            <a:pPr marL="271463" indent="-271463">
              <a:buFont typeface="Arial" panose="020B0604020202020204" pitchFamily="34" charset="0"/>
              <a:buChar char="•"/>
            </a:pPr>
            <a:r>
              <a:rPr lang="fr-FR" sz="2400"/>
              <a:t>Des glossaires pour alléger les cours</a:t>
            </a:r>
          </a:p>
          <a:p>
            <a:pPr marL="271463" indent="-271463">
              <a:buFont typeface="Arial" panose="020B0604020202020204" pitchFamily="34" charset="0"/>
              <a:buChar char="•"/>
            </a:pPr>
            <a:r>
              <a:rPr lang="fr-FR" sz="2400"/>
              <a:t>Bye bye les PDF</a:t>
            </a:r>
          </a:p>
        </p:txBody>
      </p:sp>
      <p:sp>
        <p:nvSpPr>
          <p:cNvPr id="4" name="ZoneTexte 3">
            <a:extLst>
              <a:ext uri="{FF2B5EF4-FFF2-40B4-BE49-F238E27FC236}">
                <a16:creationId xmlns:a16="http://schemas.microsoft.com/office/drawing/2014/main" id="{C507281A-9563-D8BF-3BFA-DCACA8B0CF22}"/>
              </a:ext>
            </a:extLst>
          </p:cNvPr>
          <p:cNvSpPr txBox="1"/>
          <p:nvPr/>
        </p:nvSpPr>
        <p:spPr>
          <a:xfrm>
            <a:off x="41564" y="117763"/>
            <a:ext cx="5893345"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chaque exercice a été contextualisé</a:t>
            </a:r>
          </a:p>
        </p:txBody>
      </p:sp>
    </p:spTree>
    <p:extLst>
      <p:ext uri="{BB962C8B-B14F-4D97-AF65-F5344CB8AC3E}">
        <p14:creationId xmlns:p14="http://schemas.microsoft.com/office/powerpoint/2010/main" val="229166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2519529">
            <a:extLst>
              <a:ext uri="{FF2B5EF4-FFF2-40B4-BE49-F238E27FC236}">
                <a16:creationId xmlns:a16="http://schemas.microsoft.com/office/drawing/2014/main" id="{56BB6724-D262-B440-E936-2F612E6D0E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7915" y="823920"/>
            <a:ext cx="5887723" cy="2792116"/>
          </a:xfrm>
          <a:prstGeom prst="rect">
            <a:avLst/>
          </a:prstGeom>
          <a:effectLst>
            <a:outerShdw blurRad="165100" sx="102000" sy="102000" algn="ctr" rotWithShape="0">
              <a:schemeClr val="bg1">
                <a:lumMod val="50000"/>
                <a:alpha val="40000"/>
              </a:schemeClr>
            </a:outerShdw>
          </a:effectLst>
        </p:spPr>
      </p:pic>
      <p:pic>
        <p:nvPicPr>
          <p:cNvPr id="3" name="Image 2">
            <a:extLst>
              <a:ext uri="{FF2B5EF4-FFF2-40B4-BE49-F238E27FC236}">
                <a16:creationId xmlns:a16="http://schemas.microsoft.com/office/drawing/2014/main" id="{E232EF4B-D814-3061-ABDA-ACB43E1D59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34909" y="2261294"/>
            <a:ext cx="6908154" cy="3714364"/>
          </a:xfrm>
          <a:prstGeom prst="rect">
            <a:avLst/>
          </a:prstGeom>
          <a:effectLst>
            <a:outerShdw blurRad="165100" sx="102000" sy="102000" algn="ctr" rotWithShape="0">
              <a:schemeClr val="bg1">
                <a:lumMod val="50000"/>
                <a:alpha val="40000"/>
              </a:schemeClr>
            </a:outerShdw>
          </a:effectLst>
        </p:spPr>
      </p:pic>
      <p:sp>
        <p:nvSpPr>
          <p:cNvPr id="4" name="ZoneTexte 3">
            <a:extLst>
              <a:ext uri="{FF2B5EF4-FFF2-40B4-BE49-F238E27FC236}">
                <a16:creationId xmlns:a16="http://schemas.microsoft.com/office/drawing/2014/main" id="{F393E246-20A6-A1CA-671F-63C21539AA75}"/>
              </a:ext>
            </a:extLst>
          </p:cNvPr>
          <p:cNvSpPr txBox="1"/>
          <p:nvPr/>
        </p:nvSpPr>
        <p:spPr>
          <a:xfrm>
            <a:off x="0" y="4029632"/>
            <a:ext cx="4985972" cy="461665"/>
          </a:xfrm>
          <a:prstGeom prst="rect">
            <a:avLst/>
          </a:prstGeom>
          <a:noFill/>
        </p:spPr>
        <p:txBody>
          <a:bodyPr wrap="square" rtlCol="0">
            <a:spAutoFit/>
          </a:bodyPr>
          <a:lstStyle/>
          <a:p>
            <a:r>
              <a:rPr lang="fr-FR" sz="2400"/>
              <a:t>Rétroactions immédiates partout</a:t>
            </a:r>
          </a:p>
        </p:txBody>
      </p:sp>
      <p:sp>
        <p:nvSpPr>
          <p:cNvPr id="6" name="ZoneTexte 5">
            <a:extLst>
              <a:ext uri="{FF2B5EF4-FFF2-40B4-BE49-F238E27FC236}">
                <a16:creationId xmlns:a16="http://schemas.microsoft.com/office/drawing/2014/main" id="{89D8279D-D766-D8E6-11EC-001D21A860BE}"/>
              </a:ext>
            </a:extLst>
          </p:cNvPr>
          <p:cNvSpPr txBox="1"/>
          <p:nvPr/>
        </p:nvSpPr>
        <p:spPr>
          <a:xfrm>
            <a:off x="41564" y="117763"/>
            <a:ext cx="10353604"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simplifier l’écriture mathématique pour diminuer la charge cognitive</a:t>
            </a:r>
          </a:p>
        </p:txBody>
      </p:sp>
    </p:spTree>
    <p:extLst>
      <p:ext uri="{BB962C8B-B14F-4D97-AF65-F5344CB8AC3E}">
        <p14:creationId xmlns:p14="http://schemas.microsoft.com/office/powerpoint/2010/main" val="586412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88672525">
            <a:extLst>
              <a:ext uri="{FF2B5EF4-FFF2-40B4-BE49-F238E27FC236}">
                <a16:creationId xmlns:a16="http://schemas.microsoft.com/office/drawing/2014/main" id="{B4FF7502-88E7-8763-A3FA-600B3D93E7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074" y="2926187"/>
            <a:ext cx="6264609" cy="3026861"/>
          </a:xfrm>
          <a:prstGeom prst="rect">
            <a:avLst/>
          </a:prstGeom>
          <a:effectLst>
            <a:outerShdw blurRad="165100" sx="102000" sy="102000" algn="ctr" rotWithShape="0">
              <a:schemeClr val="bg1">
                <a:lumMod val="50000"/>
                <a:alpha val="40000"/>
              </a:schemeClr>
            </a:outerShdw>
          </a:effectLst>
        </p:spPr>
      </p:pic>
      <p:pic>
        <p:nvPicPr>
          <p:cNvPr id="3" name="Picture 1805566048">
            <a:extLst>
              <a:ext uri="{FF2B5EF4-FFF2-40B4-BE49-F238E27FC236}">
                <a16:creationId xmlns:a16="http://schemas.microsoft.com/office/drawing/2014/main" id="{F82C97C0-EFB8-A966-D881-180894572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80671" y="3750302"/>
            <a:ext cx="4458575" cy="2078998"/>
          </a:xfrm>
          <a:prstGeom prst="rect">
            <a:avLst/>
          </a:prstGeom>
          <a:effectLst>
            <a:outerShdw blurRad="165100" sx="102000" sy="102000" algn="ctr" rotWithShape="0">
              <a:schemeClr val="bg1">
                <a:lumMod val="50000"/>
                <a:alpha val="40000"/>
              </a:schemeClr>
            </a:outerShdw>
          </a:effectLst>
        </p:spPr>
      </p:pic>
      <p:pic>
        <p:nvPicPr>
          <p:cNvPr id="4" name="Picture 669222129">
            <a:extLst>
              <a:ext uri="{FF2B5EF4-FFF2-40B4-BE49-F238E27FC236}">
                <a16:creationId xmlns:a16="http://schemas.microsoft.com/office/drawing/2014/main" id="{BD90729F-5669-0DE9-BEC7-901371DC16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80670" y="809674"/>
            <a:ext cx="5067705" cy="2837536"/>
          </a:xfrm>
          <a:prstGeom prst="rect">
            <a:avLst/>
          </a:prstGeom>
          <a:effectLst>
            <a:outerShdw blurRad="165100" sx="102000" sy="102000" algn="ctr" rotWithShape="0">
              <a:schemeClr val="bg1">
                <a:lumMod val="50000"/>
                <a:alpha val="40000"/>
              </a:schemeClr>
            </a:outerShdw>
          </a:effectLst>
        </p:spPr>
      </p:pic>
      <p:sp>
        <p:nvSpPr>
          <p:cNvPr id="6" name="ZoneTexte 5">
            <a:extLst>
              <a:ext uri="{FF2B5EF4-FFF2-40B4-BE49-F238E27FC236}">
                <a16:creationId xmlns:a16="http://schemas.microsoft.com/office/drawing/2014/main" id="{FC4E12C7-C190-34CF-58F4-C027539A04BD}"/>
              </a:ext>
            </a:extLst>
          </p:cNvPr>
          <p:cNvSpPr txBox="1"/>
          <p:nvPr/>
        </p:nvSpPr>
        <p:spPr>
          <a:xfrm>
            <a:off x="27304" y="1006665"/>
            <a:ext cx="6953366" cy="1569660"/>
          </a:xfrm>
          <a:prstGeom prst="rect">
            <a:avLst/>
          </a:prstGeom>
          <a:noFill/>
        </p:spPr>
        <p:txBody>
          <a:bodyPr wrap="square" rtlCol="0">
            <a:spAutoFit/>
          </a:bodyPr>
          <a:lstStyle/>
          <a:p>
            <a:pPr marL="342900" indent="-342900">
              <a:buFont typeface="Arial" panose="020B0604020202020204" pitchFamily="34" charset="0"/>
              <a:buChar char="•"/>
            </a:pPr>
            <a:r>
              <a:rPr lang="fr-FR" sz="2400"/>
              <a:t>Guidance pédagogique poussée inspirée par le plugin « éléments de cours » </a:t>
            </a:r>
            <a:r>
              <a:rPr lang="fr-FR" sz="2400" baseline="30000"/>
              <a:t>(</a:t>
            </a:r>
            <a:r>
              <a:rPr lang="fr-FR" sz="2400" baseline="30000" err="1">
                <a:effectLst/>
                <a:latin typeface="Aptos" panose="020B0004020202020204" pitchFamily="34" charset="0"/>
                <a:ea typeface="Aptos" panose="020B0004020202020204" pitchFamily="34" charset="0"/>
                <a:cs typeface="Arial" panose="020B0604020202020204" pitchFamily="34" charset="0"/>
              </a:rPr>
              <a:t>customlabeltype</a:t>
            </a:r>
            <a:r>
              <a:rPr lang="fr-FR" sz="2400" baseline="30000">
                <a:latin typeface="Aptos" panose="020B0004020202020204" pitchFamily="34" charset="0"/>
                <a:ea typeface="Aptos" panose="020B0004020202020204" pitchFamily="34" charset="0"/>
                <a:cs typeface="Arial" panose="020B0604020202020204" pitchFamily="34" charset="0"/>
              </a:rPr>
              <a:t>)</a:t>
            </a:r>
          </a:p>
          <a:p>
            <a:pPr marL="342900" indent="-342900">
              <a:buFont typeface="Arial" panose="020B0604020202020204" pitchFamily="34" charset="0"/>
              <a:buChar char="•"/>
            </a:pPr>
            <a:r>
              <a:rPr lang="fr-FR" sz="2400"/>
              <a:t>Un tutorat pédagogique et socio-affectif assuré par les collègues congolais</a:t>
            </a:r>
          </a:p>
        </p:txBody>
      </p:sp>
      <p:sp>
        <p:nvSpPr>
          <p:cNvPr id="7" name="ZoneTexte 6">
            <a:extLst>
              <a:ext uri="{FF2B5EF4-FFF2-40B4-BE49-F238E27FC236}">
                <a16:creationId xmlns:a16="http://schemas.microsoft.com/office/drawing/2014/main" id="{84040D1B-C8CF-524A-AB8C-DCEBB1573A34}"/>
              </a:ext>
            </a:extLst>
          </p:cNvPr>
          <p:cNvSpPr txBox="1"/>
          <p:nvPr/>
        </p:nvSpPr>
        <p:spPr>
          <a:xfrm>
            <a:off x="41564" y="117763"/>
            <a:ext cx="5710666"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accompagnement des apprenants</a:t>
            </a:r>
          </a:p>
        </p:txBody>
      </p:sp>
    </p:spTree>
    <p:extLst>
      <p:ext uri="{BB962C8B-B14F-4D97-AF65-F5344CB8AC3E}">
        <p14:creationId xmlns:p14="http://schemas.microsoft.com/office/powerpoint/2010/main" val="3745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F01D8A-21E9-76A8-F45A-C7F9A265B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2772" y="585246"/>
            <a:ext cx="7875011" cy="5687507"/>
          </a:xfrm>
          <a:prstGeom prst="rect">
            <a:avLst/>
          </a:prstGeom>
          <a:effectLst/>
        </p:spPr>
      </p:pic>
      <p:sp>
        <p:nvSpPr>
          <p:cNvPr id="4" name="ZoneTexte 3">
            <a:extLst>
              <a:ext uri="{FF2B5EF4-FFF2-40B4-BE49-F238E27FC236}">
                <a16:creationId xmlns:a16="http://schemas.microsoft.com/office/drawing/2014/main" id="{62601E17-BDB8-A910-23EC-AFA8DA9A188B}"/>
              </a:ext>
            </a:extLst>
          </p:cNvPr>
          <p:cNvSpPr txBox="1"/>
          <p:nvPr/>
        </p:nvSpPr>
        <p:spPr>
          <a:xfrm>
            <a:off x="0" y="1143000"/>
            <a:ext cx="4003589" cy="1938992"/>
          </a:xfrm>
          <a:prstGeom prst="rect">
            <a:avLst/>
          </a:prstGeom>
          <a:noFill/>
        </p:spPr>
        <p:txBody>
          <a:bodyPr wrap="square" rtlCol="0">
            <a:spAutoFit/>
          </a:bodyPr>
          <a:lstStyle/>
          <a:p>
            <a:pPr marL="285750" indent="-285750">
              <a:buFont typeface="Arial" panose="020B0604020202020204" pitchFamily="34" charset="0"/>
              <a:buChar char="•"/>
            </a:pPr>
            <a:r>
              <a:rPr lang="fr-FR" sz="2400"/>
              <a:t>Moodle en version 4.3</a:t>
            </a:r>
          </a:p>
          <a:p>
            <a:pPr marL="285750" indent="-285750">
              <a:buFont typeface="Arial" panose="020B0604020202020204" pitchFamily="34" charset="0"/>
              <a:buChar char="•"/>
            </a:pPr>
            <a:r>
              <a:rPr lang="fr-FR" sz="2400"/>
              <a:t>Template de base « </a:t>
            </a:r>
            <a:r>
              <a:rPr lang="fr-FR" sz="2400" err="1"/>
              <a:t>Moove</a:t>
            </a:r>
            <a:r>
              <a:rPr lang="fr-FR" sz="2400"/>
              <a:t> »</a:t>
            </a:r>
          </a:p>
          <a:p>
            <a:pPr marL="285750" indent="-285750">
              <a:buFont typeface="Arial" panose="020B0604020202020204" pitchFamily="34" charset="0"/>
              <a:buChar char="•"/>
            </a:pPr>
            <a:r>
              <a:rPr lang="fr-FR" sz="2400"/>
              <a:t>Format de cours « </a:t>
            </a:r>
            <a:r>
              <a:rPr lang="fr-FR" sz="2400" err="1"/>
              <a:t>onetopic</a:t>
            </a:r>
            <a:r>
              <a:rPr lang="fr-FR" sz="2400"/>
              <a:t> »</a:t>
            </a:r>
          </a:p>
        </p:txBody>
      </p:sp>
      <p:pic>
        <p:nvPicPr>
          <p:cNvPr id="9" name="Image 8">
            <a:extLst>
              <a:ext uri="{FF2B5EF4-FFF2-40B4-BE49-F238E27FC236}">
                <a16:creationId xmlns:a16="http://schemas.microsoft.com/office/drawing/2014/main" id="{E61AC876-5C56-47D5-60C9-647C824971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5027" y="1298712"/>
            <a:ext cx="2206973" cy="4459357"/>
          </a:xfrm>
          <a:prstGeom prst="rect">
            <a:avLst/>
          </a:prstGeom>
        </p:spPr>
      </p:pic>
      <p:sp>
        <p:nvSpPr>
          <p:cNvPr id="10" name="ZoneTexte 9">
            <a:extLst>
              <a:ext uri="{FF2B5EF4-FFF2-40B4-BE49-F238E27FC236}">
                <a16:creationId xmlns:a16="http://schemas.microsoft.com/office/drawing/2014/main" id="{0A88100A-44CE-C4B4-085E-285AA7C642FC}"/>
              </a:ext>
            </a:extLst>
          </p:cNvPr>
          <p:cNvSpPr txBox="1"/>
          <p:nvPr/>
        </p:nvSpPr>
        <p:spPr>
          <a:xfrm>
            <a:off x="41564" y="117763"/>
            <a:ext cx="5248424" cy="461665"/>
          </a:xfrm>
          <a:prstGeom prst="rect">
            <a:avLst/>
          </a:prstGeom>
          <a:noFill/>
        </p:spPr>
        <p:txBody>
          <a:bodyPr wrap="none" rtlCol="0">
            <a:spAutoFit/>
          </a:bodyPr>
          <a:lstStyle/>
          <a:p>
            <a:r>
              <a:rPr lang="fr-FR" sz="2400" dirty="0">
                <a:solidFill>
                  <a:schemeClr val="bg1"/>
                </a:solidFill>
              </a:rPr>
              <a:t>3</a:t>
            </a:r>
            <a:r>
              <a:rPr lang="fr-FR" sz="2400" baseline="30000" dirty="0">
                <a:solidFill>
                  <a:schemeClr val="bg1"/>
                </a:solidFill>
              </a:rPr>
              <a:t>e</a:t>
            </a:r>
            <a:r>
              <a:rPr lang="fr-FR" sz="2400" dirty="0">
                <a:solidFill>
                  <a:schemeClr val="bg1"/>
                </a:solidFill>
              </a:rPr>
              <a:t> partie : le design. Comment faire joli ?</a:t>
            </a:r>
          </a:p>
        </p:txBody>
      </p:sp>
    </p:spTree>
    <p:extLst>
      <p:ext uri="{BB962C8B-B14F-4D97-AF65-F5344CB8AC3E}">
        <p14:creationId xmlns:p14="http://schemas.microsoft.com/office/powerpoint/2010/main" val="225221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4B3550-AC4B-DD15-340F-F15D57D8001F}"/>
              </a:ext>
            </a:extLst>
          </p:cNvPr>
          <p:cNvSpPr txBox="1"/>
          <p:nvPr/>
        </p:nvSpPr>
        <p:spPr>
          <a:xfrm>
            <a:off x="3049182" y="2058684"/>
            <a:ext cx="608619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fr-FR" sz="4000">
                <a:solidFill>
                  <a:srgbClr val="111111"/>
                </a:solidFill>
                <a:latin typeface="Aptos"/>
                <a:cs typeface="Arial"/>
              </a:rPr>
              <a:t> Le contexte</a:t>
            </a:r>
            <a:r>
              <a:rPr lang="fr-FR" sz="4000">
                <a:solidFill>
                  <a:srgbClr val="444444"/>
                </a:solidFill>
                <a:latin typeface="Aptos"/>
                <a:cs typeface="Arial"/>
              </a:rPr>
              <a:t>​</a:t>
            </a:r>
            <a:endParaRPr lang="fr-FR"/>
          </a:p>
          <a:p>
            <a:pPr marL="342900" indent="-342900">
              <a:buFontTx/>
              <a:buAutoNum type="arabicPeriod"/>
            </a:pPr>
            <a:endParaRPr lang="fr-FR" sz="4000">
              <a:solidFill>
                <a:srgbClr val="444444"/>
              </a:solidFill>
              <a:latin typeface="Aptos"/>
              <a:cs typeface="Arial"/>
            </a:endParaRPr>
          </a:p>
          <a:p>
            <a:pPr marL="342900" indent="-342900">
              <a:buFont typeface=""/>
              <a:buAutoNum type="arabicPeriod"/>
            </a:pPr>
            <a:r>
              <a:rPr lang="fr-FR" sz="4000">
                <a:solidFill>
                  <a:srgbClr val="111111"/>
                </a:solidFill>
                <a:latin typeface="Aptos"/>
                <a:cs typeface="Arial"/>
              </a:rPr>
              <a:t> La méthodologie</a:t>
            </a:r>
            <a:r>
              <a:rPr lang="fr-FR" sz="4000">
                <a:solidFill>
                  <a:srgbClr val="444444"/>
                </a:solidFill>
                <a:latin typeface="Aptos"/>
                <a:cs typeface="Arial"/>
              </a:rPr>
              <a:t>​</a:t>
            </a:r>
          </a:p>
          <a:p>
            <a:pPr marL="342900" indent="-342900">
              <a:buAutoNum type="arabicPeriod"/>
            </a:pPr>
            <a:endParaRPr lang="fr-FR" sz="4000">
              <a:solidFill>
                <a:srgbClr val="444444"/>
              </a:solidFill>
              <a:latin typeface="Aptos"/>
              <a:cs typeface="Arial"/>
            </a:endParaRPr>
          </a:p>
          <a:p>
            <a:pPr marL="342900" indent="-342900">
              <a:buFont typeface=""/>
              <a:buAutoNum type="arabicPeriod"/>
            </a:pPr>
            <a:r>
              <a:rPr lang="fr-FR" sz="4000">
                <a:solidFill>
                  <a:srgbClr val="111111"/>
                </a:solidFill>
                <a:latin typeface="Aptos"/>
                <a:cs typeface="Arial"/>
              </a:rPr>
              <a:t> Le livrable et son design</a:t>
            </a:r>
            <a:r>
              <a:rPr lang="fr-FR" sz="4000">
                <a:solidFill>
                  <a:srgbClr val="444444"/>
                </a:solidFill>
                <a:latin typeface="Aptos"/>
                <a:cs typeface="Arial"/>
              </a:rPr>
              <a:t>​</a:t>
            </a:r>
          </a:p>
        </p:txBody>
      </p:sp>
      <p:sp>
        <p:nvSpPr>
          <p:cNvPr id="5" name="ZoneTexte 4">
            <a:extLst>
              <a:ext uri="{FF2B5EF4-FFF2-40B4-BE49-F238E27FC236}">
                <a16:creationId xmlns:a16="http://schemas.microsoft.com/office/drawing/2014/main" id="{CE7B6F80-3DE3-9BB5-52CF-3DB5AA16FEBC}"/>
              </a:ext>
            </a:extLst>
          </p:cNvPr>
          <p:cNvSpPr txBox="1"/>
          <p:nvPr/>
        </p:nvSpPr>
        <p:spPr>
          <a:xfrm>
            <a:off x="41564" y="41563"/>
            <a:ext cx="4173771" cy="461665"/>
          </a:xfrm>
          <a:prstGeom prst="rect">
            <a:avLst/>
          </a:prstGeom>
          <a:noFill/>
        </p:spPr>
        <p:txBody>
          <a:bodyPr wrap="none" lIns="91440" tIns="45720" rIns="91440" bIns="45720" rtlCol="0" anchor="t">
            <a:spAutoFit/>
          </a:bodyPr>
          <a:lstStyle/>
          <a:p>
            <a:r>
              <a:rPr lang="fr-FR" sz="2400">
                <a:solidFill>
                  <a:schemeClr val="bg1"/>
                </a:solidFill>
              </a:rPr>
              <a:t>Organisation de la présentation</a:t>
            </a:r>
            <a:endParaRPr lang="fr-FR" sz="2400">
              <a:solidFill>
                <a:schemeClr val="bg1"/>
              </a:solidFill>
              <a:ea typeface="Calibri"/>
              <a:cs typeface="Calibri"/>
            </a:endParaRPr>
          </a:p>
        </p:txBody>
      </p:sp>
    </p:spTree>
    <p:extLst>
      <p:ext uri="{BB962C8B-B14F-4D97-AF65-F5344CB8AC3E}">
        <p14:creationId xmlns:p14="http://schemas.microsoft.com/office/powerpoint/2010/main" val="309446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601E17-BDB8-A910-23EC-AFA8DA9A188B}"/>
              </a:ext>
            </a:extLst>
          </p:cNvPr>
          <p:cNvSpPr txBox="1"/>
          <p:nvPr/>
        </p:nvSpPr>
        <p:spPr>
          <a:xfrm>
            <a:off x="0" y="1024144"/>
            <a:ext cx="3957851" cy="1569660"/>
          </a:xfrm>
          <a:prstGeom prst="rect">
            <a:avLst/>
          </a:prstGeom>
          <a:noFill/>
        </p:spPr>
        <p:txBody>
          <a:bodyPr wrap="square" rtlCol="0">
            <a:spAutoFit/>
          </a:bodyPr>
          <a:lstStyle/>
          <a:p>
            <a:pPr marL="285750" indent="-285750">
              <a:buFont typeface="Arial" panose="020B0604020202020204" pitchFamily="34" charset="0"/>
              <a:buChar char="•"/>
            </a:pPr>
            <a:r>
              <a:rPr lang="fr-FR" sz="2400"/>
              <a:t>CSS de 2300 lignes</a:t>
            </a:r>
          </a:p>
          <a:p>
            <a:pPr marL="285750" indent="-285750">
              <a:buFont typeface="Arial" panose="020B0604020202020204" pitchFamily="34" charset="0"/>
              <a:buChar char="•"/>
            </a:pPr>
            <a:r>
              <a:rPr lang="fr-FR" sz="2400"/>
              <a:t>CSS des H5P retouchée </a:t>
            </a:r>
          </a:p>
          <a:p>
            <a:pPr marL="285750" indent="-285750">
              <a:buFont typeface="Arial" panose="020B0604020202020204" pitchFamily="34" charset="0"/>
              <a:buChar char="•"/>
            </a:pPr>
            <a:r>
              <a:rPr lang="fr-FR" sz="2400"/>
              <a:t>Responsive corrigé mais pas d’obsession Mobile first</a:t>
            </a:r>
          </a:p>
        </p:txBody>
      </p:sp>
      <p:sp>
        <p:nvSpPr>
          <p:cNvPr id="10" name="ZoneTexte 9">
            <a:extLst>
              <a:ext uri="{FF2B5EF4-FFF2-40B4-BE49-F238E27FC236}">
                <a16:creationId xmlns:a16="http://schemas.microsoft.com/office/drawing/2014/main" id="{0A88100A-44CE-C4B4-085E-285AA7C642FC}"/>
              </a:ext>
            </a:extLst>
          </p:cNvPr>
          <p:cNvSpPr txBox="1"/>
          <p:nvPr/>
        </p:nvSpPr>
        <p:spPr>
          <a:xfrm>
            <a:off x="41564" y="98713"/>
            <a:ext cx="3598101" cy="461665"/>
          </a:xfrm>
          <a:prstGeom prst="rect">
            <a:avLst/>
          </a:prstGeom>
          <a:noFill/>
        </p:spPr>
        <p:txBody>
          <a:bodyPr wrap="none" rtlCol="0">
            <a:spAutoFit/>
          </a:bodyPr>
          <a:lstStyle/>
          <a:p>
            <a:r>
              <a:rPr lang="fr-FR" sz="2400" dirty="0">
                <a:solidFill>
                  <a:schemeClr val="bg1"/>
                </a:solidFill>
              </a:rPr>
              <a:t>3</a:t>
            </a:r>
            <a:r>
              <a:rPr lang="fr-FR" sz="2400" baseline="30000" dirty="0">
                <a:solidFill>
                  <a:schemeClr val="bg1"/>
                </a:solidFill>
              </a:rPr>
              <a:t>e</a:t>
            </a:r>
            <a:r>
              <a:rPr lang="fr-FR" sz="2400" dirty="0">
                <a:solidFill>
                  <a:schemeClr val="bg1"/>
                </a:solidFill>
              </a:rPr>
              <a:t> partie : le design se code</a:t>
            </a:r>
          </a:p>
        </p:txBody>
      </p:sp>
      <p:pic>
        <p:nvPicPr>
          <p:cNvPr id="15" name="Image 14" descr="Une image contenant texte, Police, capture d’écran, algèbre&#10;&#10;Description générée automatiquement">
            <a:extLst>
              <a:ext uri="{FF2B5EF4-FFF2-40B4-BE49-F238E27FC236}">
                <a16:creationId xmlns:a16="http://schemas.microsoft.com/office/drawing/2014/main" id="{6F635EDA-2F03-0B52-45A4-EEBA47252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07" y="2849649"/>
            <a:ext cx="6159097" cy="2962062"/>
          </a:xfrm>
          <a:prstGeom prst="rect">
            <a:avLst/>
          </a:prstGeom>
        </p:spPr>
      </p:pic>
      <p:pic>
        <p:nvPicPr>
          <p:cNvPr id="11" name="Image 10" descr="Une image contenant texte, Page web, Site web, logiciel&#10;&#10;Description générée automatiquement">
            <a:extLst>
              <a:ext uri="{FF2B5EF4-FFF2-40B4-BE49-F238E27FC236}">
                <a16:creationId xmlns:a16="http://schemas.microsoft.com/office/drawing/2014/main" id="{83D17237-9D47-302C-A69A-D58ED3D23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963" y="889739"/>
            <a:ext cx="8165909" cy="5091342"/>
          </a:xfrm>
          <a:prstGeom prst="rect">
            <a:avLst/>
          </a:prstGeom>
          <a:effectLst>
            <a:outerShdw blurRad="165100" sx="102000" sy="102000" algn="ctr" rotWithShape="0">
              <a:schemeClr val="bg1">
                <a:lumMod val="50000"/>
                <a:alpha val="40000"/>
              </a:schemeClr>
            </a:outerShdw>
          </a:effectLst>
        </p:spPr>
      </p:pic>
    </p:spTree>
    <p:extLst>
      <p:ext uri="{BB962C8B-B14F-4D97-AF65-F5344CB8AC3E}">
        <p14:creationId xmlns:p14="http://schemas.microsoft.com/office/powerpoint/2010/main" val="880689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90528F5-454E-A105-D13C-DA9BE12EFD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7707" y="1108968"/>
            <a:ext cx="7391455" cy="4494591"/>
          </a:xfrm>
          <a:prstGeom prst="rect">
            <a:avLst/>
          </a:prstGeom>
          <a:effectLst>
            <a:outerShdw blurRad="165100" sx="102000" sy="102000" algn="ctr" rotWithShape="0">
              <a:schemeClr val="bg1">
                <a:lumMod val="50000"/>
                <a:alpha val="40000"/>
              </a:schemeClr>
            </a:outerShdw>
          </a:effectLst>
        </p:spPr>
      </p:pic>
      <p:sp>
        <p:nvSpPr>
          <p:cNvPr id="13" name="ZoneTexte 12">
            <a:extLst>
              <a:ext uri="{FF2B5EF4-FFF2-40B4-BE49-F238E27FC236}">
                <a16:creationId xmlns:a16="http://schemas.microsoft.com/office/drawing/2014/main" id="{70DDB364-E3DB-4287-C41E-AE5AC425B288}"/>
              </a:ext>
            </a:extLst>
          </p:cNvPr>
          <p:cNvSpPr txBox="1"/>
          <p:nvPr/>
        </p:nvSpPr>
        <p:spPr>
          <a:xfrm>
            <a:off x="128910" y="1165160"/>
            <a:ext cx="4693402" cy="4154984"/>
          </a:xfrm>
          <a:prstGeom prst="rect">
            <a:avLst/>
          </a:prstGeom>
          <a:noFill/>
        </p:spPr>
        <p:txBody>
          <a:bodyPr wrap="square" rtlCol="0">
            <a:spAutoFit/>
          </a:bodyPr>
          <a:lstStyle/>
          <a:p>
            <a:r>
              <a:rPr lang="fr-FR" sz="2400"/>
              <a:t>Des contenus du parcours mis à disposition des enseignants de </a:t>
            </a:r>
            <a:r>
              <a:rPr lang="fr-FR" sz="2400" err="1"/>
              <a:t>Purple</a:t>
            </a:r>
            <a:r>
              <a:rPr lang="fr-FR" sz="2400"/>
              <a:t> Campus :</a:t>
            </a:r>
          </a:p>
          <a:p>
            <a:endParaRPr lang="fr-FR" sz="2400"/>
          </a:p>
          <a:p>
            <a:pPr marL="285750" indent="-285750">
              <a:buFont typeface="Arial" panose="020B0604020202020204" pitchFamily="34" charset="0"/>
              <a:buChar char="•"/>
            </a:pPr>
            <a:r>
              <a:rPr lang="fr-FR" sz="2400"/>
              <a:t>Sous forme de nuggets à récupérer via le « panier d’activités » </a:t>
            </a:r>
            <a:r>
              <a:rPr lang="fr-FR" sz="2400" baseline="30000"/>
              <a:t>(</a:t>
            </a:r>
            <a:r>
              <a:rPr lang="fr-FR" sz="2400" baseline="30000" err="1"/>
              <a:t>block_sharing_cart</a:t>
            </a:r>
            <a:r>
              <a:rPr lang="fr-FR" sz="2400" baseline="30000"/>
              <a:t>)</a:t>
            </a:r>
          </a:p>
          <a:p>
            <a:pPr marL="285750" indent="-285750">
              <a:buFont typeface="Arial" panose="020B0604020202020204" pitchFamily="34" charset="0"/>
              <a:buChar char="•"/>
            </a:pPr>
            <a:r>
              <a:rPr lang="fr-FR" sz="2400"/>
              <a:t>Banque de questions adaptée à nos programmes et à nos jeunes pour garnir notre « plateau de révisions » </a:t>
            </a:r>
            <a:r>
              <a:rPr lang="fr-FR" sz="2400" baseline="30000"/>
              <a:t>(</a:t>
            </a:r>
            <a:r>
              <a:rPr lang="fr-FR" sz="2400" baseline="30000" err="1"/>
              <a:t>block_user_quiz_monitor</a:t>
            </a:r>
            <a:r>
              <a:rPr lang="fr-FR" sz="2400" baseline="30000"/>
              <a:t>)</a:t>
            </a:r>
          </a:p>
        </p:txBody>
      </p:sp>
      <p:sp>
        <p:nvSpPr>
          <p:cNvPr id="14" name="ZoneTexte 13">
            <a:extLst>
              <a:ext uri="{FF2B5EF4-FFF2-40B4-BE49-F238E27FC236}">
                <a16:creationId xmlns:a16="http://schemas.microsoft.com/office/drawing/2014/main" id="{1DDB534B-0B14-0C90-A622-2B31638141DF}"/>
              </a:ext>
            </a:extLst>
          </p:cNvPr>
          <p:cNvSpPr txBox="1"/>
          <p:nvPr/>
        </p:nvSpPr>
        <p:spPr>
          <a:xfrm>
            <a:off x="41564" y="117763"/>
            <a:ext cx="10362517" cy="461665"/>
          </a:xfrm>
          <a:prstGeom prst="rect">
            <a:avLst/>
          </a:prstGeom>
          <a:noFill/>
        </p:spPr>
        <p:txBody>
          <a:bodyPr wrap="none" rtlCol="0">
            <a:spAutoFit/>
          </a:bodyPr>
          <a:lstStyle/>
          <a:p>
            <a:r>
              <a:rPr lang="fr-FR" sz="2400" dirty="0">
                <a:solidFill>
                  <a:schemeClr val="bg1"/>
                </a:solidFill>
              </a:rPr>
              <a:t>Conclusion : une réalisation à destination de la RDC et profitable à </a:t>
            </a:r>
            <a:r>
              <a:rPr lang="fr-FR" sz="2400" dirty="0" err="1">
                <a:solidFill>
                  <a:schemeClr val="bg1"/>
                </a:solidFill>
              </a:rPr>
              <a:t>Purple</a:t>
            </a:r>
            <a:r>
              <a:rPr lang="fr-FR" sz="2400" dirty="0">
                <a:solidFill>
                  <a:schemeClr val="bg1"/>
                </a:solidFill>
              </a:rPr>
              <a:t> Campus</a:t>
            </a:r>
          </a:p>
        </p:txBody>
      </p:sp>
    </p:spTree>
    <p:extLst>
      <p:ext uri="{BB962C8B-B14F-4D97-AF65-F5344CB8AC3E}">
        <p14:creationId xmlns:p14="http://schemas.microsoft.com/office/powerpoint/2010/main" val="46110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89ADD34-4A91-A881-70B1-D524EA894AED}"/>
              </a:ext>
            </a:extLst>
          </p:cNvPr>
          <p:cNvSpPr txBox="1"/>
          <p:nvPr/>
        </p:nvSpPr>
        <p:spPr>
          <a:xfrm>
            <a:off x="6349429" y="1366463"/>
            <a:ext cx="4535802" cy="646331"/>
          </a:xfrm>
          <a:prstGeom prst="rect">
            <a:avLst/>
          </a:prstGeom>
          <a:noFill/>
        </p:spPr>
        <p:txBody>
          <a:bodyPr wrap="square" rtlCol="0">
            <a:spAutoFit/>
          </a:bodyPr>
          <a:lstStyle/>
          <a:p>
            <a:pPr algn="ctr"/>
            <a:r>
              <a:rPr lang="fr-FR" sz="3600" b="1"/>
              <a:t>https://mooc-rdc.org</a:t>
            </a:r>
          </a:p>
        </p:txBody>
      </p:sp>
      <p:sp>
        <p:nvSpPr>
          <p:cNvPr id="6" name="ZoneTexte 5">
            <a:extLst>
              <a:ext uri="{FF2B5EF4-FFF2-40B4-BE49-F238E27FC236}">
                <a16:creationId xmlns:a16="http://schemas.microsoft.com/office/drawing/2014/main" id="{3C7A5FF9-8244-BBDE-8EBC-7B48699CA330}"/>
              </a:ext>
            </a:extLst>
          </p:cNvPr>
          <p:cNvSpPr txBox="1"/>
          <p:nvPr/>
        </p:nvSpPr>
        <p:spPr>
          <a:xfrm>
            <a:off x="5743254" y="2455471"/>
            <a:ext cx="5791199" cy="2677656"/>
          </a:xfrm>
          <a:prstGeom prst="rect">
            <a:avLst/>
          </a:prstGeom>
          <a:noFill/>
        </p:spPr>
        <p:txBody>
          <a:bodyPr wrap="square" rtlCol="0">
            <a:spAutoFit/>
          </a:bodyPr>
          <a:lstStyle/>
          <a:p>
            <a:pPr algn="ctr"/>
            <a:r>
              <a:rPr lang="fr-FR" sz="2800"/>
              <a:t>Vous pouvez vous inscrire pour tester</a:t>
            </a:r>
          </a:p>
          <a:p>
            <a:endParaRPr lang="fr-FR" sz="2800"/>
          </a:p>
          <a:p>
            <a:endParaRPr lang="fr-FR" sz="2800"/>
          </a:p>
          <a:p>
            <a:endParaRPr lang="fr-FR" sz="2800"/>
          </a:p>
          <a:p>
            <a:pPr algn="ctr"/>
            <a:r>
              <a:rPr lang="fr-FR" sz="2800"/>
              <a:t>Pensez ensuite à vous désinscrire pour ne pas fausser les statistiques</a:t>
            </a:r>
          </a:p>
        </p:txBody>
      </p:sp>
      <p:pic>
        <p:nvPicPr>
          <p:cNvPr id="8" name="Graphique 7" descr="Signe pouce en haut contour">
            <a:extLst>
              <a:ext uri="{FF2B5EF4-FFF2-40B4-BE49-F238E27FC236}">
                <a16:creationId xmlns:a16="http://schemas.microsoft.com/office/drawing/2014/main" id="{4B96C072-DDA2-BD25-AB6D-D01BB597C4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1653" y="5161491"/>
            <a:ext cx="914400" cy="914400"/>
          </a:xfrm>
          <a:prstGeom prst="rect">
            <a:avLst/>
          </a:prstGeom>
        </p:spPr>
      </p:pic>
      <p:pic>
        <p:nvPicPr>
          <p:cNvPr id="9" name="Image 8">
            <a:extLst>
              <a:ext uri="{FF2B5EF4-FFF2-40B4-BE49-F238E27FC236}">
                <a16:creationId xmlns:a16="http://schemas.microsoft.com/office/drawing/2014/main" id="{2284D7B8-446C-5550-D9D3-848226F379E2}"/>
              </a:ext>
            </a:extLst>
          </p:cNvPr>
          <p:cNvPicPr>
            <a:picLocks noChangeAspect="1"/>
          </p:cNvPicPr>
          <p:nvPr/>
        </p:nvPicPr>
        <p:blipFill>
          <a:blip r:embed="rId5">
            <a:clrChange>
              <a:clrFrom>
                <a:srgbClr val="F8F8F8"/>
              </a:clrFrom>
              <a:clrTo>
                <a:srgbClr val="F8F8F8">
                  <a:alpha val="0"/>
                </a:srgbClr>
              </a:clrTo>
            </a:clrChange>
          </a:blip>
          <a:stretch>
            <a:fillRect/>
          </a:stretch>
        </p:blipFill>
        <p:spPr>
          <a:xfrm>
            <a:off x="7842268" y="2809447"/>
            <a:ext cx="1550123" cy="1550123"/>
          </a:xfrm>
          <a:prstGeom prst="rect">
            <a:avLst/>
          </a:prstGeom>
        </p:spPr>
      </p:pic>
      <p:grpSp>
        <p:nvGrpSpPr>
          <p:cNvPr id="12" name="Groupe 11">
            <a:extLst>
              <a:ext uri="{FF2B5EF4-FFF2-40B4-BE49-F238E27FC236}">
                <a16:creationId xmlns:a16="http://schemas.microsoft.com/office/drawing/2014/main" id="{2A516567-2F8B-5E95-1F15-B6980D95AB85}"/>
              </a:ext>
            </a:extLst>
          </p:cNvPr>
          <p:cNvGrpSpPr/>
          <p:nvPr/>
        </p:nvGrpSpPr>
        <p:grpSpPr>
          <a:xfrm>
            <a:off x="657547" y="1592386"/>
            <a:ext cx="4422585" cy="3123451"/>
            <a:chOff x="657547" y="1592386"/>
            <a:chExt cx="4422585" cy="3123451"/>
          </a:xfrm>
        </p:grpSpPr>
        <p:pic>
          <p:nvPicPr>
            <p:cNvPr id="4" name="Image 3">
              <a:extLst>
                <a:ext uri="{FF2B5EF4-FFF2-40B4-BE49-F238E27FC236}">
                  <a16:creationId xmlns:a16="http://schemas.microsoft.com/office/drawing/2014/main" id="{899366EC-80A0-8978-0021-6BE56C4D46AA}"/>
                </a:ext>
              </a:extLst>
            </p:cNvPr>
            <p:cNvPicPr>
              <a:picLocks noChangeAspect="1"/>
            </p:cNvPicPr>
            <p:nvPr/>
          </p:nvPicPr>
          <p:blipFill>
            <a:blip r:embed="rId6"/>
            <a:stretch>
              <a:fillRect/>
            </a:stretch>
          </p:blipFill>
          <p:spPr>
            <a:xfrm>
              <a:off x="657547" y="1592386"/>
              <a:ext cx="4422585" cy="3123451"/>
            </a:xfrm>
            <a:prstGeom prst="rect">
              <a:avLst/>
            </a:prstGeom>
          </p:spPr>
        </p:pic>
        <p:sp>
          <p:nvSpPr>
            <p:cNvPr id="10" name="ZoneTexte 9">
              <a:extLst>
                <a:ext uri="{FF2B5EF4-FFF2-40B4-BE49-F238E27FC236}">
                  <a16:creationId xmlns:a16="http://schemas.microsoft.com/office/drawing/2014/main" id="{0BABEAF4-D28A-581C-0D7F-DC2D37D83D2C}"/>
                </a:ext>
              </a:extLst>
            </p:cNvPr>
            <p:cNvSpPr txBox="1"/>
            <p:nvPr/>
          </p:nvSpPr>
          <p:spPr>
            <a:xfrm>
              <a:off x="3688424" y="3017801"/>
              <a:ext cx="380143" cy="461665"/>
            </a:xfrm>
            <a:prstGeom prst="rect">
              <a:avLst/>
            </a:prstGeom>
            <a:noFill/>
          </p:spPr>
          <p:txBody>
            <a:bodyPr wrap="square" rtlCol="0">
              <a:spAutoFit/>
            </a:bodyPr>
            <a:lstStyle/>
            <a:p>
              <a:r>
                <a:rPr lang="fr-FR" sz="2400" i="1">
                  <a:solidFill>
                    <a:schemeClr val="bg1"/>
                  </a:solidFill>
                </a:rPr>
                <a:t>’</a:t>
              </a:r>
            </a:p>
          </p:txBody>
        </p:sp>
      </p:grpSp>
    </p:spTree>
    <p:extLst>
      <p:ext uri="{BB962C8B-B14F-4D97-AF65-F5344CB8AC3E}">
        <p14:creationId xmlns:p14="http://schemas.microsoft.com/office/powerpoint/2010/main" val="333363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carte, Monde, Terre, sphère&#10;&#10;Description générée automatiquement">
            <a:extLst>
              <a:ext uri="{FF2B5EF4-FFF2-40B4-BE49-F238E27FC236}">
                <a16:creationId xmlns:a16="http://schemas.microsoft.com/office/drawing/2014/main" id="{29281FCE-BE6B-2EB6-ADC1-79A46A0BD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907" y="753635"/>
            <a:ext cx="5987770" cy="5987770"/>
          </a:xfrm>
          <a:prstGeom prst="rect">
            <a:avLst/>
          </a:prstGeom>
        </p:spPr>
      </p:pic>
      <p:sp>
        <p:nvSpPr>
          <p:cNvPr id="4" name="ZoneTexte 3">
            <a:extLst>
              <a:ext uri="{FF2B5EF4-FFF2-40B4-BE49-F238E27FC236}">
                <a16:creationId xmlns:a16="http://schemas.microsoft.com/office/drawing/2014/main" id="{1D200B2E-FD07-1147-29A5-D258F8165D2A}"/>
              </a:ext>
            </a:extLst>
          </p:cNvPr>
          <p:cNvSpPr txBox="1"/>
          <p:nvPr/>
        </p:nvSpPr>
        <p:spPr>
          <a:xfrm>
            <a:off x="220337" y="2302525"/>
            <a:ext cx="4957591" cy="2677656"/>
          </a:xfrm>
          <a:prstGeom prst="rect">
            <a:avLst/>
          </a:prstGeom>
          <a:noFill/>
        </p:spPr>
        <p:txBody>
          <a:bodyPr wrap="square" rtlCol="0">
            <a:spAutoFit/>
          </a:bodyPr>
          <a:lstStyle/>
          <a:p>
            <a:pPr marL="342900" indent="-342900">
              <a:buFont typeface="Arial" panose="020B0604020202020204" pitchFamily="34" charset="0"/>
              <a:buChar char="•"/>
            </a:pPr>
            <a:r>
              <a:rPr lang="fr-FR" sz="2400"/>
              <a:t>Le plus grand pays francophone au monde</a:t>
            </a:r>
          </a:p>
          <a:p>
            <a:pPr marL="342900" indent="-342900">
              <a:buFont typeface="Arial" panose="020B0604020202020204" pitchFamily="34" charset="0"/>
              <a:buChar char="•"/>
            </a:pPr>
            <a:r>
              <a:rPr lang="fr-FR" sz="2400"/>
              <a:t>Kinshasa, la plus grande ville francophone au monde avec 20 millions d’habitants</a:t>
            </a:r>
          </a:p>
          <a:p>
            <a:pPr marL="342900" indent="-342900">
              <a:buFont typeface="Arial" panose="020B0604020202020204" pitchFamily="34" charset="0"/>
              <a:buChar char="•"/>
            </a:pPr>
            <a:r>
              <a:rPr lang="fr-FR" sz="2400"/>
              <a:t>62 ans de moyenne pour les enseignants congolais</a:t>
            </a:r>
          </a:p>
        </p:txBody>
      </p:sp>
      <p:sp>
        <p:nvSpPr>
          <p:cNvPr id="2" name="ZoneTexte 1">
            <a:extLst>
              <a:ext uri="{FF2B5EF4-FFF2-40B4-BE49-F238E27FC236}">
                <a16:creationId xmlns:a16="http://schemas.microsoft.com/office/drawing/2014/main" id="{3CED5D2C-8A1F-DF00-D275-08F2FA164FF0}"/>
              </a:ext>
            </a:extLst>
          </p:cNvPr>
          <p:cNvSpPr txBox="1"/>
          <p:nvPr/>
        </p:nvSpPr>
        <p:spPr>
          <a:xfrm>
            <a:off x="161810" y="139570"/>
            <a:ext cx="1951303" cy="461665"/>
          </a:xfrm>
          <a:prstGeom prst="rect">
            <a:avLst/>
          </a:prstGeom>
          <a:noFill/>
        </p:spPr>
        <p:txBody>
          <a:bodyPr wrap="none" rtlCol="0">
            <a:spAutoFit/>
          </a:bodyPr>
          <a:lstStyle/>
          <a:p>
            <a:r>
              <a:rPr lang="fr-FR" sz="2400" dirty="0">
                <a:solidFill>
                  <a:schemeClr val="bg1"/>
                </a:solidFill>
              </a:rPr>
              <a:t>Contexte local</a:t>
            </a:r>
            <a:endParaRPr lang="fr-FR" dirty="0">
              <a:solidFill>
                <a:schemeClr val="bg1"/>
              </a:solidFill>
            </a:endParaRPr>
          </a:p>
        </p:txBody>
      </p:sp>
    </p:spTree>
    <p:extLst>
      <p:ext uri="{BB962C8B-B14F-4D97-AF65-F5344CB8AC3E}">
        <p14:creationId xmlns:p14="http://schemas.microsoft.com/office/powerpoint/2010/main" val="287473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llage&#10;&#10;Description générée automatiquement">
            <a:extLst>
              <a:ext uri="{FF2B5EF4-FFF2-40B4-BE49-F238E27FC236}">
                <a16:creationId xmlns:a16="http://schemas.microsoft.com/office/drawing/2014/main" id="{2EF0F46B-CB69-A035-1725-6F5B2E8AFF7B}"/>
              </a:ext>
            </a:extLst>
          </p:cNvPr>
          <p:cNvPicPr>
            <a:picLocks noChangeAspect="1"/>
          </p:cNvPicPr>
          <p:nvPr/>
        </p:nvPicPr>
        <p:blipFill>
          <a:blip r:embed="rId3"/>
          <a:stretch>
            <a:fillRect/>
          </a:stretch>
        </p:blipFill>
        <p:spPr>
          <a:xfrm>
            <a:off x="1087991" y="883784"/>
            <a:ext cx="9911442" cy="5090431"/>
          </a:xfrm>
          <a:prstGeom prst="rect">
            <a:avLst/>
          </a:prstGeom>
        </p:spPr>
      </p:pic>
      <p:sp>
        <p:nvSpPr>
          <p:cNvPr id="6" name="ZoneTexte 5">
            <a:extLst>
              <a:ext uri="{FF2B5EF4-FFF2-40B4-BE49-F238E27FC236}">
                <a16:creationId xmlns:a16="http://schemas.microsoft.com/office/drawing/2014/main" id="{CB6E65DB-DBF6-6895-582C-748D5F4D0676}"/>
              </a:ext>
            </a:extLst>
          </p:cNvPr>
          <p:cNvSpPr txBox="1"/>
          <p:nvPr/>
        </p:nvSpPr>
        <p:spPr>
          <a:xfrm>
            <a:off x="41564" y="98713"/>
            <a:ext cx="4399602" cy="461665"/>
          </a:xfrm>
          <a:prstGeom prst="rect">
            <a:avLst/>
          </a:prstGeom>
          <a:noFill/>
        </p:spPr>
        <p:txBody>
          <a:bodyPr wrap="none" rtlCol="0">
            <a:spAutoFit/>
          </a:bodyPr>
          <a:lstStyle/>
          <a:p>
            <a:r>
              <a:rPr lang="fr-FR" sz="2400" dirty="0">
                <a:solidFill>
                  <a:schemeClr val="bg1"/>
                </a:solidFill>
              </a:rPr>
              <a:t>1</a:t>
            </a:r>
            <a:r>
              <a:rPr lang="fr-FR" sz="2400" baseline="30000" dirty="0">
                <a:solidFill>
                  <a:schemeClr val="bg1"/>
                </a:solidFill>
              </a:rPr>
              <a:t>e</a:t>
            </a:r>
            <a:r>
              <a:rPr lang="fr-FR" sz="2400" dirty="0">
                <a:solidFill>
                  <a:schemeClr val="bg1"/>
                </a:solidFill>
              </a:rPr>
              <a:t> partie : le contexte du parcours</a:t>
            </a:r>
          </a:p>
        </p:txBody>
      </p:sp>
    </p:spTree>
    <p:extLst>
      <p:ext uri="{BB962C8B-B14F-4D97-AF65-F5344CB8AC3E}">
        <p14:creationId xmlns:p14="http://schemas.microsoft.com/office/powerpoint/2010/main" val="279379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AEAA9E-1104-436B-068F-5C2CAE77FE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38301"/>
            <a:ext cx="3283527" cy="2499129"/>
          </a:xfrm>
          <a:prstGeom prst="rect">
            <a:avLst/>
          </a:prstGeom>
        </p:spPr>
      </p:pic>
      <p:pic>
        <p:nvPicPr>
          <p:cNvPr id="7" name="Image 6">
            <a:extLst>
              <a:ext uri="{FF2B5EF4-FFF2-40B4-BE49-F238E27FC236}">
                <a16:creationId xmlns:a16="http://schemas.microsoft.com/office/drawing/2014/main" id="{A0C0E85A-C479-48AF-320C-364572C77D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3527" y="925367"/>
            <a:ext cx="8260774" cy="5244934"/>
          </a:xfrm>
          <a:prstGeom prst="rect">
            <a:avLst/>
          </a:prstGeom>
          <a:effectLst>
            <a:outerShdw blurRad="165100" sx="102000" sy="102000" algn="ctr" rotWithShape="0">
              <a:schemeClr val="bg1">
                <a:lumMod val="50000"/>
                <a:alpha val="40000"/>
              </a:schemeClr>
            </a:outerShdw>
          </a:effectLst>
        </p:spPr>
      </p:pic>
      <p:sp>
        <p:nvSpPr>
          <p:cNvPr id="10" name="ZoneTexte 9">
            <a:extLst>
              <a:ext uri="{FF2B5EF4-FFF2-40B4-BE49-F238E27FC236}">
                <a16:creationId xmlns:a16="http://schemas.microsoft.com/office/drawing/2014/main" id="{22DDD887-6A4F-CEA7-F829-6468BE1BD396}"/>
              </a:ext>
            </a:extLst>
          </p:cNvPr>
          <p:cNvSpPr txBox="1"/>
          <p:nvPr/>
        </p:nvSpPr>
        <p:spPr>
          <a:xfrm>
            <a:off x="41564" y="103178"/>
            <a:ext cx="7976735" cy="461665"/>
          </a:xfrm>
          <a:prstGeom prst="rect">
            <a:avLst/>
          </a:prstGeom>
          <a:noFill/>
        </p:spPr>
        <p:txBody>
          <a:bodyPr wrap="none" rtlCol="0">
            <a:spAutoFit/>
          </a:bodyPr>
          <a:lstStyle/>
          <a:p>
            <a:r>
              <a:rPr lang="fr-FR" sz="2400" dirty="0">
                <a:solidFill>
                  <a:schemeClr val="bg1"/>
                </a:solidFill>
              </a:rPr>
              <a:t>1</a:t>
            </a:r>
            <a:r>
              <a:rPr lang="fr-FR" sz="2400" baseline="30000" dirty="0">
                <a:solidFill>
                  <a:schemeClr val="bg1"/>
                </a:solidFill>
              </a:rPr>
              <a:t>e</a:t>
            </a:r>
            <a:r>
              <a:rPr lang="fr-FR" sz="2400" dirty="0">
                <a:solidFill>
                  <a:schemeClr val="bg1"/>
                </a:solidFill>
              </a:rPr>
              <a:t> partie : un exemple de module avec de la thermodynamique</a:t>
            </a:r>
          </a:p>
        </p:txBody>
      </p:sp>
    </p:spTree>
    <p:extLst>
      <p:ext uri="{BB962C8B-B14F-4D97-AF65-F5344CB8AC3E}">
        <p14:creationId xmlns:p14="http://schemas.microsoft.com/office/powerpoint/2010/main" val="255944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D4D350A-05F2-12EE-D5FF-013061F462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27526"/>
            <a:ext cx="3262745" cy="2483311"/>
          </a:xfrm>
          <a:prstGeom prst="rect">
            <a:avLst/>
          </a:prstGeom>
        </p:spPr>
      </p:pic>
      <p:pic>
        <p:nvPicPr>
          <p:cNvPr id="10" name="Image 9">
            <a:extLst>
              <a:ext uri="{FF2B5EF4-FFF2-40B4-BE49-F238E27FC236}">
                <a16:creationId xmlns:a16="http://schemas.microsoft.com/office/drawing/2014/main" id="{7EC7D251-A682-F40A-9C38-464A63F63E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55820" y="935345"/>
            <a:ext cx="8794956" cy="4821218"/>
          </a:xfrm>
          <a:prstGeom prst="rect">
            <a:avLst/>
          </a:prstGeom>
          <a:effectLst>
            <a:outerShdw blurRad="165100" sx="102000" sy="102000" algn="ctr" rotWithShape="0">
              <a:schemeClr val="bg1">
                <a:lumMod val="50000"/>
                <a:alpha val="40000"/>
              </a:schemeClr>
            </a:outerShdw>
          </a:effectLst>
        </p:spPr>
      </p:pic>
      <p:sp>
        <p:nvSpPr>
          <p:cNvPr id="5" name="ZoneTexte 4">
            <a:extLst>
              <a:ext uri="{FF2B5EF4-FFF2-40B4-BE49-F238E27FC236}">
                <a16:creationId xmlns:a16="http://schemas.microsoft.com/office/drawing/2014/main" id="{36C5276D-6B99-E017-35F5-2BC9BA5F50C1}"/>
              </a:ext>
            </a:extLst>
          </p:cNvPr>
          <p:cNvSpPr txBox="1"/>
          <p:nvPr/>
        </p:nvSpPr>
        <p:spPr>
          <a:xfrm>
            <a:off x="41564" y="98713"/>
            <a:ext cx="6540445" cy="461665"/>
          </a:xfrm>
          <a:prstGeom prst="rect">
            <a:avLst/>
          </a:prstGeom>
          <a:noFill/>
        </p:spPr>
        <p:txBody>
          <a:bodyPr wrap="none" rtlCol="0">
            <a:spAutoFit/>
          </a:bodyPr>
          <a:lstStyle/>
          <a:p>
            <a:r>
              <a:rPr lang="fr-FR" sz="2400" dirty="0">
                <a:solidFill>
                  <a:schemeClr val="bg1"/>
                </a:solidFill>
              </a:rPr>
              <a:t>1</a:t>
            </a:r>
            <a:r>
              <a:rPr lang="fr-FR" sz="2400" baseline="30000" dirty="0">
                <a:solidFill>
                  <a:schemeClr val="bg1"/>
                </a:solidFill>
              </a:rPr>
              <a:t>e</a:t>
            </a:r>
            <a:r>
              <a:rPr lang="fr-FR" sz="2400" dirty="0">
                <a:solidFill>
                  <a:schemeClr val="bg1"/>
                </a:solidFill>
              </a:rPr>
              <a:t> partie : un exemple de module avec de la chimie</a:t>
            </a:r>
          </a:p>
        </p:txBody>
      </p:sp>
    </p:spTree>
    <p:extLst>
      <p:ext uri="{BB962C8B-B14F-4D97-AF65-F5344CB8AC3E}">
        <p14:creationId xmlns:p14="http://schemas.microsoft.com/office/powerpoint/2010/main" val="367437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F80301-1653-0A65-77A4-815B76025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08" y="792623"/>
            <a:ext cx="3263647" cy="2484000"/>
          </a:xfrm>
          <a:prstGeom prst="rect">
            <a:avLst/>
          </a:prstGeom>
        </p:spPr>
      </p:pic>
      <p:pic>
        <p:nvPicPr>
          <p:cNvPr id="11" name="Image 10">
            <a:extLst>
              <a:ext uri="{FF2B5EF4-FFF2-40B4-BE49-F238E27FC236}">
                <a16:creationId xmlns:a16="http://schemas.microsoft.com/office/drawing/2014/main" id="{06B4C40F-17E7-3B9A-C9AC-11B71F6FD6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07655" y="937968"/>
            <a:ext cx="8573375" cy="4982063"/>
          </a:xfrm>
          <a:prstGeom prst="rect">
            <a:avLst/>
          </a:prstGeom>
          <a:effectLst>
            <a:outerShdw blurRad="165100" sx="102000" sy="102000" algn="ctr" rotWithShape="0">
              <a:schemeClr val="bg1">
                <a:lumMod val="50000"/>
                <a:alpha val="40000"/>
              </a:schemeClr>
            </a:outerShdw>
          </a:effectLst>
        </p:spPr>
      </p:pic>
      <p:pic>
        <p:nvPicPr>
          <p:cNvPr id="12" name="Image 11" descr="Une image contenant texte, capture d’écran, Téléphone mobile, Appareil mobile&#10;&#10;Description générée automatiquement">
            <a:extLst>
              <a:ext uri="{FF2B5EF4-FFF2-40B4-BE49-F238E27FC236}">
                <a16:creationId xmlns:a16="http://schemas.microsoft.com/office/drawing/2014/main" id="{EDEEFE66-A83E-9427-884E-366FF0F81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555" y="792623"/>
            <a:ext cx="2723437" cy="5929848"/>
          </a:xfrm>
          <a:prstGeom prst="rect">
            <a:avLst/>
          </a:prstGeom>
        </p:spPr>
      </p:pic>
      <p:sp>
        <p:nvSpPr>
          <p:cNvPr id="14" name="ZoneTexte 13">
            <a:extLst>
              <a:ext uri="{FF2B5EF4-FFF2-40B4-BE49-F238E27FC236}">
                <a16:creationId xmlns:a16="http://schemas.microsoft.com/office/drawing/2014/main" id="{FA612E14-FBC2-3660-413C-D25B4259FCA6}"/>
              </a:ext>
            </a:extLst>
          </p:cNvPr>
          <p:cNvSpPr txBox="1"/>
          <p:nvPr/>
        </p:nvSpPr>
        <p:spPr>
          <a:xfrm>
            <a:off x="41564" y="117763"/>
            <a:ext cx="8054769" cy="461665"/>
          </a:xfrm>
          <a:prstGeom prst="rect">
            <a:avLst/>
          </a:prstGeom>
          <a:noFill/>
        </p:spPr>
        <p:txBody>
          <a:bodyPr wrap="none" rtlCol="0">
            <a:spAutoFit/>
          </a:bodyPr>
          <a:lstStyle/>
          <a:p>
            <a:r>
              <a:rPr lang="fr-FR" sz="2400" dirty="0">
                <a:solidFill>
                  <a:schemeClr val="bg1"/>
                </a:solidFill>
              </a:rPr>
              <a:t>1</a:t>
            </a:r>
            <a:r>
              <a:rPr lang="fr-FR" sz="2400" baseline="30000" dirty="0">
                <a:solidFill>
                  <a:schemeClr val="bg1"/>
                </a:solidFill>
              </a:rPr>
              <a:t>e</a:t>
            </a:r>
            <a:r>
              <a:rPr lang="fr-FR" sz="2400" dirty="0">
                <a:solidFill>
                  <a:schemeClr val="bg1"/>
                </a:solidFill>
              </a:rPr>
              <a:t> partie : un exemple de module avec des équations nucléaires</a:t>
            </a:r>
          </a:p>
        </p:txBody>
      </p:sp>
    </p:spTree>
    <p:extLst>
      <p:ext uri="{BB962C8B-B14F-4D97-AF65-F5344CB8AC3E}">
        <p14:creationId xmlns:p14="http://schemas.microsoft.com/office/powerpoint/2010/main" val="412011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oneTexte 2">
            <a:extLst>
              <a:ext uri="{FF2B5EF4-FFF2-40B4-BE49-F238E27FC236}">
                <a16:creationId xmlns:a16="http://schemas.microsoft.com/office/drawing/2014/main" id="{1DB22AD3-6C6D-F3B8-5C6F-949EA3FC2614}"/>
              </a:ext>
            </a:extLst>
          </p:cNvPr>
          <p:cNvGraphicFramePr/>
          <p:nvPr>
            <p:extLst>
              <p:ext uri="{D42A27DB-BD31-4B8C-83A1-F6EECF244321}">
                <p14:modId xmlns:p14="http://schemas.microsoft.com/office/powerpoint/2010/main" val="2937821335"/>
              </p:ext>
            </p:extLst>
          </p:nvPr>
        </p:nvGraphicFramePr>
        <p:xfrm>
          <a:off x="677603" y="2149301"/>
          <a:ext cx="10836794" cy="3248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33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Page web, Site web, logiciel&#10;&#10;Description générée automatiquement">
            <a:extLst>
              <a:ext uri="{FF2B5EF4-FFF2-40B4-BE49-F238E27FC236}">
                <a16:creationId xmlns:a16="http://schemas.microsoft.com/office/drawing/2014/main" id="{4974625E-FFBE-38D2-5436-9A8B26872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432" y="816409"/>
            <a:ext cx="7510157" cy="5179303"/>
          </a:xfrm>
          <a:prstGeom prst="rect">
            <a:avLst/>
          </a:prstGeom>
          <a:effectLst>
            <a:outerShdw blurRad="165100" sx="102000" sy="102000" algn="ctr" rotWithShape="0">
              <a:schemeClr val="bg1">
                <a:lumMod val="50000"/>
                <a:alpha val="40000"/>
              </a:schemeClr>
            </a:outerShdw>
          </a:effectLst>
        </p:spPr>
      </p:pic>
      <p:pic>
        <p:nvPicPr>
          <p:cNvPr id="12" name="Image 11">
            <a:extLst>
              <a:ext uri="{FF2B5EF4-FFF2-40B4-BE49-F238E27FC236}">
                <a16:creationId xmlns:a16="http://schemas.microsoft.com/office/drawing/2014/main" id="{49BD9FE9-9E68-D488-2FAC-177B207E87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0564" y="816409"/>
            <a:ext cx="3888145" cy="5179303"/>
          </a:xfrm>
          <a:prstGeom prst="rect">
            <a:avLst/>
          </a:prstGeom>
          <a:effectLst>
            <a:outerShdw blurRad="165100" sx="102000" sy="102000" algn="ctr" rotWithShape="0">
              <a:schemeClr val="bg1">
                <a:lumMod val="50000"/>
                <a:alpha val="40000"/>
              </a:schemeClr>
            </a:outerShdw>
          </a:effectLst>
        </p:spPr>
      </p:pic>
      <p:sp>
        <p:nvSpPr>
          <p:cNvPr id="11" name="ZoneTexte 10">
            <a:extLst>
              <a:ext uri="{FF2B5EF4-FFF2-40B4-BE49-F238E27FC236}">
                <a16:creationId xmlns:a16="http://schemas.microsoft.com/office/drawing/2014/main" id="{13DBA4E8-D5FF-8A31-4571-5F728AA49D5E}"/>
              </a:ext>
            </a:extLst>
          </p:cNvPr>
          <p:cNvSpPr txBox="1"/>
          <p:nvPr/>
        </p:nvSpPr>
        <p:spPr>
          <a:xfrm>
            <a:off x="41564" y="117763"/>
            <a:ext cx="9442137" cy="461665"/>
          </a:xfrm>
          <a:prstGeom prst="rect">
            <a:avLst/>
          </a:prstGeom>
          <a:noFill/>
        </p:spPr>
        <p:txBody>
          <a:bodyPr wrap="none" rtlCol="0">
            <a:spAutoFit/>
          </a:bodyPr>
          <a:lstStyle/>
          <a:p>
            <a:r>
              <a:rPr lang="fr-FR" sz="2400" dirty="0">
                <a:solidFill>
                  <a:schemeClr val="bg1"/>
                </a:solidFill>
              </a:rPr>
              <a:t>2</a:t>
            </a:r>
            <a:r>
              <a:rPr lang="fr-FR" sz="2400" baseline="30000" dirty="0">
                <a:solidFill>
                  <a:schemeClr val="bg1"/>
                </a:solidFill>
              </a:rPr>
              <a:t>e</a:t>
            </a:r>
            <a:r>
              <a:rPr lang="fr-FR" sz="2400" dirty="0">
                <a:solidFill>
                  <a:schemeClr val="bg1"/>
                </a:solidFill>
              </a:rPr>
              <a:t> partie : la méthodologie. De la feuille blanche à l’écriture informatique !</a:t>
            </a:r>
          </a:p>
        </p:txBody>
      </p:sp>
    </p:spTree>
    <p:extLst>
      <p:ext uri="{BB962C8B-B14F-4D97-AF65-F5344CB8AC3E}">
        <p14:creationId xmlns:p14="http://schemas.microsoft.com/office/powerpoint/2010/main" val="248925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bc37956-65d1-431d-bb37-487286b40b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F9EBAF9DD254891F6ADB09EC4596F" ma:contentTypeVersion="16" ma:contentTypeDescription="Crée un document." ma:contentTypeScope="" ma:versionID="cf0a387a831e36fd4c3cc88e5060489a">
  <xsd:schema xmlns:xsd="http://www.w3.org/2001/XMLSchema" xmlns:xs="http://www.w3.org/2001/XMLSchema" xmlns:p="http://schemas.microsoft.com/office/2006/metadata/properties" xmlns:ns3="643a2b67-1820-4883-a74a-89fe81b79d38" xmlns:ns4="7bc37956-65d1-431d-bb37-487286b40b31" targetNamespace="http://schemas.microsoft.com/office/2006/metadata/properties" ma:root="true" ma:fieldsID="d77067075c3ca4691627e0e2d838b556" ns3:_="" ns4:_="">
    <xsd:import namespace="643a2b67-1820-4883-a74a-89fe81b79d38"/>
    <xsd:import namespace="7bc37956-65d1-431d-bb37-487286b40b3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a2b67-1820-4883-a74a-89fe81b79d38"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c37956-65d1-431d-bb37-487286b40b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18CD63-7DB8-4CA9-B898-B08485A2020F}">
  <ds:schemaRefs>
    <ds:schemaRef ds:uri="http://schemas.microsoft.com/sharepoint/v3/contenttype/forms"/>
  </ds:schemaRefs>
</ds:datastoreItem>
</file>

<file path=customXml/itemProps2.xml><?xml version="1.0" encoding="utf-8"?>
<ds:datastoreItem xmlns:ds="http://schemas.openxmlformats.org/officeDocument/2006/customXml" ds:itemID="{5F899227-EB82-4332-95C6-353D2F3200CD}">
  <ds:schemaRefs>
    <ds:schemaRef ds:uri="7bc37956-65d1-431d-bb37-487286b40b31"/>
    <ds:schemaRef ds:uri="643a2b67-1820-4883-a74a-89fe81b79d38"/>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CBF3E87-FD27-4EB0-B45F-DB1333FF26C7}">
  <ds:schemaRefs>
    <ds:schemaRef ds:uri="643a2b67-1820-4883-a74a-89fe81b79d38"/>
    <ds:schemaRef ds:uri="7bc37956-65d1-431d-bb37-487286b40b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72</TotalTime>
  <Words>2448</Words>
  <Application>Microsoft Macintosh PowerPoint</Application>
  <PresentationFormat>Grand écran</PresentationFormat>
  <Paragraphs>204</Paragraphs>
  <Slides>22</Slides>
  <Notes>22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22</vt:i4>
      </vt:variant>
    </vt:vector>
  </HeadingPairs>
  <TitlesOfParts>
    <vt:vector size="33" baseType="lpstr">
      <vt:lpstr>Aptos</vt:lpstr>
      <vt:lpstr>Aptos Display</vt:lpstr>
      <vt:lpstr>Arial</vt:lpstr>
      <vt:lpstr>Calibri</vt:lpstr>
      <vt:lpstr>Calibri Light</vt:lpstr>
      <vt:lpstr>Inter</vt:lpstr>
      <vt:lpstr>mainfont</vt:lpstr>
      <vt:lpstr>Raleway</vt:lpstr>
      <vt:lpstr>Symbol</vt:lpstr>
      <vt:lpstr>Verdana</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CAPANO Manuela;amelie.guardiola@univ-amu.fr</dc:creator>
  <cp:lastModifiedBy>Philibert VIGNOL</cp:lastModifiedBy>
  <cp:revision>5</cp:revision>
  <dcterms:created xsi:type="dcterms:W3CDTF">2024-03-21T14:58:03Z</dcterms:created>
  <dcterms:modified xsi:type="dcterms:W3CDTF">2024-07-05T17:56:36Z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AA7F3ED2-C5A4-4F1C-92AC-2CD2C76E2B58</vt:lpwstr>
  </property>
  <property fmtid="{D5CDD505-2E9C-101B-9397-08002B2CF9AE}" pid="3" name="ArticulatePath">
    <vt:lpwstr>Présentation1</vt:lpwstr>
  </property>
  <property fmtid="{D5CDD505-2E9C-101B-9397-08002B2CF9AE}" pid="4" name="ContentTypeId">
    <vt:lpwstr>0x010100BE8F9EBAF9DD254891F6ADB09EC4596F</vt:lpwstr>
  </property>
</Properties>
</file>