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9" r:id="rId2"/>
    <p:sldId id="295" r:id="rId3"/>
    <p:sldId id="296" r:id="rId4"/>
    <p:sldId id="285" r:id="rId5"/>
    <p:sldId id="301" r:id="rId6"/>
    <p:sldId id="262" r:id="rId7"/>
    <p:sldId id="302" r:id="rId8"/>
    <p:sldId id="326" r:id="rId9"/>
    <p:sldId id="323" r:id="rId10"/>
    <p:sldId id="324" r:id="rId11"/>
    <p:sldId id="325" r:id="rId12"/>
    <p:sldId id="265" r:id="rId13"/>
    <p:sldId id="303" r:id="rId14"/>
    <p:sldId id="300" r:id="rId15"/>
    <p:sldId id="308" r:id="rId16"/>
    <p:sldId id="309" r:id="rId17"/>
    <p:sldId id="321" r:id="rId18"/>
    <p:sldId id="314" r:id="rId19"/>
    <p:sldId id="310" r:id="rId20"/>
    <p:sldId id="284" r:id="rId21"/>
    <p:sldId id="328" r:id="rId22"/>
    <p:sldId id="313" r:id="rId23"/>
    <p:sldId id="263" r:id="rId24"/>
    <p:sldId id="307" r:id="rId25"/>
    <p:sldId id="305" r:id="rId26"/>
    <p:sldId id="306" r:id="rId27"/>
  </p:sldIdLst>
  <p:sldSz cx="12192000" cy="6858000"/>
  <p:notesSz cx="6858000" cy="9144000"/>
  <p:custDataLst>
    <p:tags r:id="rId30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EFD"/>
    <a:srgbClr val="0D4050"/>
    <a:srgbClr val="FF7700"/>
    <a:srgbClr val="0C404F"/>
    <a:srgbClr val="0000A6"/>
    <a:srgbClr val="001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20" autoAdjust="0"/>
    <p:restoredTop sz="34225"/>
  </p:normalViewPr>
  <p:slideViewPr>
    <p:cSldViewPr snapToGrid="0">
      <p:cViewPr varScale="1">
        <p:scale>
          <a:sx n="33" d="100"/>
          <a:sy n="33" d="100"/>
        </p:scale>
        <p:origin x="92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3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021CE2-8F44-E44A-AB40-AC41909FC739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B5330897-8707-F946-BBA3-0DD2B6051862}">
      <dgm:prSet/>
      <dgm:spPr/>
      <dgm:t>
        <a:bodyPr/>
        <a:lstStyle/>
        <a:p>
          <a:r>
            <a:rPr lang="fr-FR" dirty="0"/>
            <a:t>0</a:t>
          </a:r>
        </a:p>
      </dgm:t>
    </dgm:pt>
    <dgm:pt modelId="{226B0782-7FC0-394F-A83B-48FD37B6DF3A}" type="parTrans" cxnId="{595EDF44-6E03-8243-907C-58EB4B2EE18C}">
      <dgm:prSet/>
      <dgm:spPr/>
      <dgm:t>
        <a:bodyPr/>
        <a:lstStyle/>
        <a:p>
          <a:endParaRPr lang="fr-FR"/>
        </a:p>
      </dgm:t>
    </dgm:pt>
    <dgm:pt modelId="{CBC8CAA2-9398-FF47-A814-2A826EA9E0B2}" type="sibTrans" cxnId="{595EDF44-6E03-8243-907C-58EB4B2EE18C}">
      <dgm:prSet/>
      <dgm:spPr/>
      <dgm:t>
        <a:bodyPr/>
        <a:lstStyle/>
        <a:p>
          <a:endParaRPr lang="fr-FR"/>
        </a:p>
      </dgm:t>
    </dgm:pt>
    <dgm:pt modelId="{337BFBEA-C372-0B44-A1F7-DD5379777821}">
      <dgm:prSet/>
      <dgm:spPr/>
      <dgm:t>
        <a:bodyPr/>
        <a:lstStyle/>
        <a:p>
          <a:r>
            <a:rPr lang="fr-FR" dirty="0"/>
            <a:t>1</a:t>
          </a:r>
        </a:p>
      </dgm:t>
    </dgm:pt>
    <dgm:pt modelId="{CD5DA689-CDE6-314E-ADBB-52F766D698C8}" type="parTrans" cxnId="{E83B71D0-DEEF-4644-80ED-A36551D71A78}">
      <dgm:prSet/>
      <dgm:spPr/>
      <dgm:t>
        <a:bodyPr/>
        <a:lstStyle/>
        <a:p>
          <a:endParaRPr lang="fr-FR"/>
        </a:p>
      </dgm:t>
    </dgm:pt>
    <dgm:pt modelId="{E7ECCC96-9085-1D4E-9229-3C660AE74270}" type="sibTrans" cxnId="{E83B71D0-DEEF-4644-80ED-A36551D71A78}">
      <dgm:prSet/>
      <dgm:spPr/>
      <dgm:t>
        <a:bodyPr/>
        <a:lstStyle/>
        <a:p>
          <a:endParaRPr lang="fr-FR"/>
        </a:p>
      </dgm:t>
    </dgm:pt>
    <dgm:pt modelId="{399A0A4D-B7D9-DD4B-89D1-BCC4846109CD}">
      <dgm:prSet/>
      <dgm:spPr/>
      <dgm:t>
        <a:bodyPr/>
        <a:lstStyle/>
        <a:p>
          <a:r>
            <a:rPr lang="fr-FR" dirty="0"/>
            <a:t>2</a:t>
          </a:r>
        </a:p>
      </dgm:t>
    </dgm:pt>
    <dgm:pt modelId="{66B7B77D-0D89-2741-B7F6-803D7049AEC9}" type="parTrans" cxnId="{CAAB58DB-3545-B040-BE17-388F7C109775}">
      <dgm:prSet/>
      <dgm:spPr/>
      <dgm:t>
        <a:bodyPr/>
        <a:lstStyle/>
        <a:p>
          <a:endParaRPr lang="fr-FR"/>
        </a:p>
      </dgm:t>
    </dgm:pt>
    <dgm:pt modelId="{B6940480-E19F-8E4D-831B-177A1B6A2CFB}" type="sibTrans" cxnId="{CAAB58DB-3545-B040-BE17-388F7C109775}">
      <dgm:prSet/>
      <dgm:spPr/>
      <dgm:t>
        <a:bodyPr/>
        <a:lstStyle/>
        <a:p>
          <a:endParaRPr lang="fr-FR"/>
        </a:p>
      </dgm:t>
    </dgm:pt>
    <dgm:pt modelId="{2CC284E2-1C61-CA42-91A5-05D3E0E99028}">
      <dgm:prSet/>
      <dgm:spPr/>
      <dgm:t>
        <a:bodyPr/>
        <a:lstStyle/>
        <a:p>
          <a:r>
            <a:rPr lang="fr-FR" dirty="0"/>
            <a:t>3</a:t>
          </a:r>
        </a:p>
      </dgm:t>
    </dgm:pt>
    <dgm:pt modelId="{93DF132F-61DB-6A44-BEEC-A22979864203}" type="parTrans" cxnId="{A3E31203-05C3-E345-AC67-28FAFB4FC810}">
      <dgm:prSet/>
      <dgm:spPr/>
      <dgm:t>
        <a:bodyPr/>
        <a:lstStyle/>
        <a:p>
          <a:endParaRPr lang="fr-FR"/>
        </a:p>
      </dgm:t>
    </dgm:pt>
    <dgm:pt modelId="{D5C9033A-CE59-0F40-9E06-FC74E2465ACA}" type="sibTrans" cxnId="{A3E31203-05C3-E345-AC67-28FAFB4FC810}">
      <dgm:prSet/>
      <dgm:spPr/>
      <dgm:t>
        <a:bodyPr/>
        <a:lstStyle/>
        <a:p>
          <a:endParaRPr lang="fr-FR"/>
        </a:p>
      </dgm:t>
    </dgm:pt>
    <dgm:pt modelId="{C51E67B7-796D-984F-A4C6-DACC203BE443}">
      <dgm:prSet/>
      <dgm:spPr/>
      <dgm:t>
        <a:bodyPr/>
        <a:lstStyle/>
        <a:p>
          <a:r>
            <a:rPr lang="fr-FR" dirty="0"/>
            <a:t>4</a:t>
          </a:r>
        </a:p>
      </dgm:t>
    </dgm:pt>
    <dgm:pt modelId="{AE1D5A5E-AA78-FA44-B614-103DE2938CB3}" type="parTrans" cxnId="{0003BA8D-20BF-3041-8BB8-22C41723D9A1}">
      <dgm:prSet/>
      <dgm:spPr/>
      <dgm:t>
        <a:bodyPr/>
        <a:lstStyle/>
        <a:p>
          <a:endParaRPr lang="fr-FR"/>
        </a:p>
      </dgm:t>
    </dgm:pt>
    <dgm:pt modelId="{D8675A51-B761-E14B-AB40-6B8B43A0AB3E}" type="sibTrans" cxnId="{0003BA8D-20BF-3041-8BB8-22C41723D9A1}">
      <dgm:prSet/>
      <dgm:spPr/>
      <dgm:t>
        <a:bodyPr/>
        <a:lstStyle/>
        <a:p>
          <a:endParaRPr lang="fr-FR"/>
        </a:p>
      </dgm:t>
    </dgm:pt>
    <dgm:pt modelId="{7F49D552-4DF2-EC46-B462-8F18EA31A749}">
      <dgm:prSet/>
      <dgm:spPr/>
      <dgm:t>
        <a:bodyPr/>
        <a:lstStyle/>
        <a:p>
          <a:r>
            <a:rPr lang="fr-FR" dirty="0"/>
            <a:t>5</a:t>
          </a:r>
        </a:p>
      </dgm:t>
    </dgm:pt>
    <dgm:pt modelId="{B8FCBEC3-FE10-7E42-8F73-A0EAA3BB869C}" type="parTrans" cxnId="{018D4E71-9DD2-0948-994B-7E795A4C2E73}">
      <dgm:prSet/>
      <dgm:spPr/>
      <dgm:t>
        <a:bodyPr/>
        <a:lstStyle/>
        <a:p>
          <a:endParaRPr lang="fr-FR"/>
        </a:p>
      </dgm:t>
    </dgm:pt>
    <dgm:pt modelId="{9A7178E1-E255-2240-9541-93777ED695A9}" type="sibTrans" cxnId="{018D4E71-9DD2-0948-994B-7E795A4C2E73}">
      <dgm:prSet/>
      <dgm:spPr/>
      <dgm:t>
        <a:bodyPr/>
        <a:lstStyle/>
        <a:p>
          <a:endParaRPr lang="fr-FR"/>
        </a:p>
      </dgm:t>
    </dgm:pt>
    <dgm:pt modelId="{43E070FC-06B9-964B-9E99-5F0CC2A9F7A4}">
      <dgm:prSet/>
      <dgm:spPr/>
      <dgm:t>
        <a:bodyPr/>
        <a:lstStyle/>
        <a:p>
          <a:r>
            <a:rPr lang="fr-FR" dirty="0"/>
            <a:t>6</a:t>
          </a:r>
        </a:p>
      </dgm:t>
    </dgm:pt>
    <dgm:pt modelId="{963054E8-1BA9-C944-A64C-078D5A01F563}" type="parTrans" cxnId="{555EA7EE-B4BD-9A4D-A18C-D4C7CAFD5EAA}">
      <dgm:prSet/>
      <dgm:spPr/>
      <dgm:t>
        <a:bodyPr/>
        <a:lstStyle/>
        <a:p>
          <a:endParaRPr lang="fr-FR"/>
        </a:p>
      </dgm:t>
    </dgm:pt>
    <dgm:pt modelId="{423E4999-C989-5442-9A0D-086821D7DC9C}" type="sibTrans" cxnId="{555EA7EE-B4BD-9A4D-A18C-D4C7CAFD5EAA}">
      <dgm:prSet/>
      <dgm:spPr/>
      <dgm:t>
        <a:bodyPr/>
        <a:lstStyle/>
        <a:p>
          <a:endParaRPr lang="fr-FR"/>
        </a:p>
      </dgm:t>
    </dgm:pt>
    <dgm:pt modelId="{13EA8B33-399C-1A47-93BF-2DCE8B16D4FF}">
      <dgm:prSet/>
      <dgm:spPr/>
      <dgm:t>
        <a:bodyPr/>
        <a:lstStyle/>
        <a:p>
          <a:r>
            <a:rPr lang="fr-FR" dirty="0"/>
            <a:t>Installation (5 mn)</a:t>
          </a:r>
        </a:p>
      </dgm:t>
    </dgm:pt>
    <dgm:pt modelId="{7508A321-E35C-6843-856C-1C298A8612B3}" type="parTrans" cxnId="{8515C064-96D0-714D-AB3D-87EA1380C769}">
      <dgm:prSet/>
      <dgm:spPr/>
      <dgm:t>
        <a:bodyPr/>
        <a:lstStyle/>
        <a:p>
          <a:endParaRPr lang="fr-FR"/>
        </a:p>
      </dgm:t>
    </dgm:pt>
    <dgm:pt modelId="{13F15492-FF34-6041-9234-9E9C4E82F6E6}" type="sibTrans" cxnId="{8515C064-96D0-714D-AB3D-87EA1380C769}">
      <dgm:prSet/>
      <dgm:spPr/>
      <dgm:t>
        <a:bodyPr/>
        <a:lstStyle/>
        <a:p>
          <a:endParaRPr lang="fr-FR"/>
        </a:p>
      </dgm:t>
    </dgm:pt>
    <dgm:pt modelId="{0DD2C534-C0B5-F544-A6A6-B1F5E5940686}">
      <dgm:prSet/>
      <dgm:spPr/>
      <dgm:t>
        <a:bodyPr/>
        <a:lstStyle/>
        <a:p>
          <a:r>
            <a:rPr lang="fr-FR" dirty="0"/>
            <a:t>Contexte : Besoins spécifiques des étudiants autistes (5 mn)</a:t>
          </a:r>
        </a:p>
      </dgm:t>
    </dgm:pt>
    <dgm:pt modelId="{D6ADD917-1109-994F-A401-EB5E93FC6A6C}" type="parTrans" cxnId="{FE0FCECE-974A-8945-ACE6-3253CD8CBA18}">
      <dgm:prSet/>
      <dgm:spPr/>
      <dgm:t>
        <a:bodyPr/>
        <a:lstStyle/>
        <a:p>
          <a:endParaRPr lang="fr-FR"/>
        </a:p>
      </dgm:t>
    </dgm:pt>
    <dgm:pt modelId="{5B02ACAC-9BA0-574B-BA5D-D969892FB734}" type="sibTrans" cxnId="{FE0FCECE-974A-8945-ACE6-3253CD8CBA18}">
      <dgm:prSet/>
      <dgm:spPr/>
      <dgm:t>
        <a:bodyPr/>
        <a:lstStyle/>
        <a:p>
          <a:endParaRPr lang="fr-FR"/>
        </a:p>
      </dgm:t>
    </dgm:pt>
    <dgm:pt modelId="{7A33EDB8-F344-7D46-8AD9-21121AAC666B}">
      <dgm:prSet/>
      <dgm:spPr/>
      <dgm:t>
        <a:bodyPr/>
        <a:lstStyle/>
        <a:p>
          <a:r>
            <a:rPr lang="fr-FR" dirty="0" err="1"/>
            <a:t>Wooclap</a:t>
          </a:r>
          <a:r>
            <a:rPr lang="fr-FR" dirty="0"/>
            <a:t> : Découverte et idées pour </a:t>
          </a:r>
          <a:r>
            <a:rPr lang="fr-FR" dirty="0" err="1"/>
            <a:t>co-créer</a:t>
          </a:r>
          <a:r>
            <a:rPr lang="fr-FR" dirty="0"/>
            <a:t> une page Moodle inclusive (15 mn)</a:t>
          </a:r>
        </a:p>
      </dgm:t>
    </dgm:pt>
    <dgm:pt modelId="{53390619-F535-954A-92DF-F203D61CC3D7}" type="parTrans" cxnId="{E9D4A16F-D508-4247-8FBF-AE2F8C83483A}">
      <dgm:prSet/>
      <dgm:spPr/>
      <dgm:t>
        <a:bodyPr/>
        <a:lstStyle/>
        <a:p>
          <a:endParaRPr lang="fr-FR"/>
        </a:p>
      </dgm:t>
    </dgm:pt>
    <dgm:pt modelId="{2C76B39D-04FE-0947-82CE-56C483FF319F}" type="sibTrans" cxnId="{E9D4A16F-D508-4247-8FBF-AE2F8C83483A}">
      <dgm:prSet/>
      <dgm:spPr/>
      <dgm:t>
        <a:bodyPr/>
        <a:lstStyle/>
        <a:p>
          <a:endParaRPr lang="fr-FR"/>
        </a:p>
      </dgm:t>
    </dgm:pt>
    <dgm:pt modelId="{D2559C32-3AAF-1643-AC2E-31E4422E377A}">
      <dgm:prSet/>
      <dgm:spPr/>
      <dgm:t>
        <a:bodyPr/>
        <a:lstStyle/>
        <a:p>
          <a:r>
            <a:rPr lang="fr-FR" dirty="0"/>
            <a:t>Au travail : critique d'une section d'accueil (15 mn)</a:t>
          </a:r>
        </a:p>
      </dgm:t>
    </dgm:pt>
    <dgm:pt modelId="{641C49F8-529C-DD45-B8F3-FC06E0552063}" type="parTrans" cxnId="{B8450A2A-730A-FC49-A61B-DA8E961AD89A}">
      <dgm:prSet/>
      <dgm:spPr/>
      <dgm:t>
        <a:bodyPr/>
        <a:lstStyle/>
        <a:p>
          <a:endParaRPr lang="fr-FR"/>
        </a:p>
      </dgm:t>
    </dgm:pt>
    <dgm:pt modelId="{85773429-F5C1-C541-B44F-AE844BBA464C}" type="sibTrans" cxnId="{B8450A2A-730A-FC49-A61B-DA8E961AD89A}">
      <dgm:prSet/>
      <dgm:spPr/>
      <dgm:t>
        <a:bodyPr/>
        <a:lstStyle/>
        <a:p>
          <a:endParaRPr lang="fr-FR"/>
        </a:p>
      </dgm:t>
    </dgm:pt>
    <dgm:pt modelId="{3C7F84E9-71CA-4A48-96A7-896524BC4612}">
      <dgm:prSet/>
      <dgm:spPr/>
      <dgm:t>
        <a:bodyPr/>
        <a:lstStyle/>
        <a:p>
          <a:r>
            <a:rPr lang="fr-FR" dirty="0"/>
            <a:t>Synthèse en </a:t>
          </a:r>
          <a:r>
            <a:rPr lang="fr-FR" dirty="0" err="1"/>
            <a:t>co-construisant</a:t>
          </a:r>
          <a:r>
            <a:rPr lang="fr-FR" dirty="0"/>
            <a:t> une check-list (15 mn)</a:t>
          </a:r>
        </a:p>
      </dgm:t>
    </dgm:pt>
    <dgm:pt modelId="{032F4FF9-CD7E-5443-8196-1F0A75B1600E}" type="parTrans" cxnId="{77DF5258-FE58-4448-89E0-C72AD713734E}">
      <dgm:prSet/>
      <dgm:spPr/>
      <dgm:t>
        <a:bodyPr/>
        <a:lstStyle/>
        <a:p>
          <a:endParaRPr lang="fr-FR"/>
        </a:p>
      </dgm:t>
    </dgm:pt>
    <dgm:pt modelId="{550DE2D9-F390-1A42-98E2-A2796C2533BE}" type="sibTrans" cxnId="{77DF5258-FE58-4448-89E0-C72AD713734E}">
      <dgm:prSet/>
      <dgm:spPr/>
      <dgm:t>
        <a:bodyPr/>
        <a:lstStyle/>
        <a:p>
          <a:endParaRPr lang="fr-FR"/>
        </a:p>
      </dgm:t>
    </dgm:pt>
    <dgm:pt modelId="{60D2C55E-8C5D-B143-8ED4-2DCBC33592CF}">
      <dgm:prSet/>
      <dgm:spPr/>
      <dgm:t>
        <a:bodyPr/>
        <a:lstStyle/>
        <a:p>
          <a:r>
            <a:rPr lang="fr-FR" dirty="0"/>
            <a:t>Améliorons votre cours (20 mn)</a:t>
          </a:r>
        </a:p>
      </dgm:t>
    </dgm:pt>
    <dgm:pt modelId="{92982978-D9BF-E44E-9F15-EA6048B9AA7F}" type="parTrans" cxnId="{EB0BF83E-6589-7E4E-BF2C-3BB45CD9A888}">
      <dgm:prSet/>
      <dgm:spPr/>
      <dgm:t>
        <a:bodyPr/>
        <a:lstStyle/>
        <a:p>
          <a:endParaRPr lang="fr-FR"/>
        </a:p>
      </dgm:t>
    </dgm:pt>
    <dgm:pt modelId="{4DD14FD4-B91B-0743-8A82-CDD4A38069B2}" type="sibTrans" cxnId="{EB0BF83E-6589-7E4E-BF2C-3BB45CD9A888}">
      <dgm:prSet/>
      <dgm:spPr/>
      <dgm:t>
        <a:bodyPr/>
        <a:lstStyle/>
        <a:p>
          <a:endParaRPr lang="fr-FR"/>
        </a:p>
      </dgm:t>
    </dgm:pt>
    <dgm:pt modelId="{4725AE81-5504-1348-8AAC-5D80C1847BAB}">
      <dgm:prSet/>
      <dgm:spPr/>
      <dgm:t>
        <a:bodyPr/>
        <a:lstStyle/>
        <a:p>
          <a:r>
            <a:rPr lang="fr-FR" dirty="0"/>
            <a:t>Récapitulatif (10 mn)</a:t>
          </a:r>
        </a:p>
      </dgm:t>
    </dgm:pt>
    <dgm:pt modelId="{A42A50A0-06D8-574A-BAEB-0C3301F3723C}" type="parTrans" cxnId="{DD4F3CBA-28BA-0B43-B320-886A7E9A7D22}">
      <dgm:prSet/>
      <dgm:spPr/>
      <dgm:t>
        <a:bodyPr/>
        <a:lstStyle/>
        <a:p>
          <a:endParaRPr lang="fr-FR"/>
        </a:p>
      </dgm:t>
    </dgm:pt>
    <dgm:pt modelId="{C1853EF8-B21A-9A4D-B58A-AEE1CCBDA4BF}" type="sibTrans" cxnId="{DD4F3CBA-28BA-0B43-B320-886A7E9A7D22}">
      <dgm:prSet/>
      <dgm:spPr/>
      <dgm:t>
        <a:bodyPr/>
        <a:lstStyle/>
        <a:p>
          <a:endParaRPr lang="fr-FR"/>
        </a:p>
      </dgm:t>
    </dgm:pt>
    <dgm:pt modelId="{AC84E911-CA8B-5945-9288-D37F27D53868}" type="pres">
      <dgm:prSet presAssocID="{A1021CE2-8F44-E44A-AB40-AC41909FC739}" presName="linearFlow" presStyleCnt="0">
        <dgm:presLayoutVars>
          <dgm:dir/>
          <dgm:animLvl val="lvl"/>
          <dgm:resizeHandles val="exact"/>
        </dgm:presLayoutVars>
      </dgm:prSet>
      <dgm:spPr/>
    </dgm:pt>
    <dgm:pt modelId="{8019C96B-E7EB-1A47-B53A-FF5D872A7C87}" type="pres">
      <dgm:prSet presAssocID="{B5330897-8707-F946-BBA3-0DD2B6051862}" presName="composite" presStyleCnt="0"/>
      <dgm:spPr/>
    </dgm:pt>
    <dgm:pt modelId="{1DBD44BE-6683-EA44-ABAD-C7435FDB307F}" type="pres">
      <dgm:prSet presAssocID="{B5330897-8707-F946-BBA3-0DD2B6051862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68139CCC-796D-4C42-9879-3F5B9E554899}" type="pres">
      <dgm:prSet presAssocID="{B5330897-8707-F946-BBA3-0DD2B6051862}" presName="descendantText" presStyleLbl="alignAcc1" presStyleIdx="0" presStyleCnt="7">
        <dgm:presLayoutVars>
          <dgm:bulletEnabled val="1"/>
        </dgm:presLayoutVars>
      </dgm:prSet>
      <dgm:spPr/>
    </dgm:pt>
    <dgm:pt modelId="{FEE8E4A8-F4D3-9D47-B079-D98D9A0BA676}" type="pres">
      <dgm:prSet presAssocID="{CBC8CAA2-9398-FF47-A814-2A826EA9E0B2}" presName="sp" presStyleCnt="0"/>
      <dgm:spPr/>
    </dgm:pt>
    <dgm:pt modelId="{33461652-C50C-2446-A4C3-24DEAE2D9F2D}" type="pres">
      <dgm:prSet presAssocID="{337BFBEA-C372-0B44-A1F7-DD5379777821}" presName="composite" presStyleCnt="0"/>
      <dgm:spPr/>
    </dgm:pt>
    <dgm:pt modelId="{448F4BD3-B726-1B43-9CC0-8A754F42C8F5}" type="pres">
      <dgm:prSet presAssocID="{337BFBEA-C372-0B44-A1F7-DD5379777821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2BCFAF49-540A-B540-B398-C2AD620DF81B}" type="pres">
      <dgm:prSet presAssocID="{337BFBEA-C372-0B44-A1F7-DD5379777821}" presName="descendantText" presStyleLbl="alignAcc1" presStyleIdx="1" presStyleCnt="7">
        <dgm:presLayoutVars>
          <dgm:bulletEnabled val="1"/>
        </dgm:presLayoutVars>
      </dgm:prSet>
      <dgm:spPr/>
    </dgm:pt>
    <dgm:pt modelId="{C9509F1B-72EF-9748-AA63-00B1D4E9F513}" type="pres">
      <dgm:prSet presAssocID="{E7ECCC96-9085-1D4E-9229-3C660AE74270}" presName="sp" presStyleCnt="0"/>
      <dgm:spPr/>
    </dgm:pt>
    <dgm:pt modelId="{15E2AF03-BD0A-E046-9E28-6F58EA5BAB12}" type="pres">
      <dgm:prSet presAssocID="{399A0A4D-B7D9-DD4B-89D1-BCC4846109CD}" presName="composite" presStyleCnt="0"/>
      <dgm:spPr/>
    </dgm:pt>
    <dgm:pt modelId="{B25A8C12-37A4-C249-B559-DE5BE5FDFBD1}" type="pres">
      <dgm:prSet presAssocID="{399A0A4D-B7D9-DD4B-89D1-BCC4846109CD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9C68CB3F-1DF1-2947-B0F2-342D8EBB0D16}" type="pres">
      <dgm:prSet presAssocID="{399A0A4D-B7D9-DD4B-89D1-BCC4846109CD}" presName="descendantText" presStyleLbl="alignAcc1" presStyleIdx="2" presStyleCnt="7">
        <dgm:presLayoutVars>
          <dgm:bulletEnabled val="1"/>
        </dgm:presLayoutVars>
      </dgm:prSet>
      <dgm:spPr/>
    </dgm:pt>
    <dgm:pt modelId="{0F71F7C5-E5E7-534F-910F-5D268B0F3B7B}" type="pres">
      <dgm:prSet presAssocID="{B6940480-E19F-8E4D-831B-177A1B6A2CFB}" presName="sp" presStyleCnt="0"/>
      <dgm:spPr/>
    </dgm:pt>
    <dgm:pt modelId="{7628183E-208F-6549-BD49-199A107A0034}" type="pres">
      <dgm:prSet presAssocID="{2CC284E2-1C61-CA42-91A5-05D3E0E99028}" presName="composite" presStyleCnt="0"/>
      <dgm:spPr/>
    </dgm:pt>
    <dgm:pt modelId="{8B097DC8-199A-5645-8248-252D7E09AD37}" type="pres">
      <dgm:prSet presAssocID="{2CC284E2-1C61-CA42-91A5-05D3E0E99028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EC509D08-FA12-C546-BE97-604821A5764C}" type="pres">
      <dgm:prSet presAssocID="{2CC284E2-1C61-CA42-91A5-05D3E0E99028}" presName="descendantText" presStyleLbl="alignAcc1" presStyleIdx="3" presStyleCnt="7">
        <dgm:presLayoutVars>
          <dgm:bulletEnabled val="1"/>
        </dgm:presLayoutVars>
      </dgm:prSet>
      <dgm:spPr/>
    </dgm:pt>
    <dgm:pt modelId="{B2030B5B-0B20-C74A-8431-15712CE52689}" type="pres">
      <dgm:prSet presAssocID="{D5C9033A-CE59-0F40-9E06-FC74E2465ACA}" presName="sp" presStyleCnt="0"/>
      <dgm:spPr/>
    </dgm:pt>
    <dgm:pt modelId="{2D0F31F1-2162-5642-9EA3-3CDFB5C39D81}" type="pres">
      <dgm:prSet presAssocID="{C51E67B7-796D-984F-A4C6-DACC203BE443}" presName="composite" presStyleCnt="0"/>
      <dgm:spPr/>
    </dgm:pt>
    <dgm:pt modelId="{A9C2A956-E59A-FB4B-98CB-34085BD018C8}" type="pres">
      <dgm:prSet presAssocID="{C51E67B7-796D-984F-A4C6-DACC203BE443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B0D0962E-ED75-EF43-8756-BAD489FE827D}" type="pres">
      <dgm:prSet presAssocID="{C51E67B7-796D-984F-A4C6-DACC203BE443}" presName="descendantText" presStyleLbl="alignAcc1" presStyleIdx="4" presStyleCnt="7">
        <dgm:presLayoutVars>
          <dgm:bulletEnabled val="1"/>
        </dgm:presLayoutVars>
      </dgm:prSet>
      <dgm:spPr/>
    </dgm:pt>
    <dgm:pt modelId="{CFE31400-2619-7940-86CA-FFFA174D8603}" type="pres">
      <dgm:prSet presAssocID="{D8675A51-B761-E14B-AB40-6B8B43A0AB3E}" presName="sp" presStyleCnt="0"/>
      <dgm:spPr/>
    </dgm:pt>
    <dgm:pt modelId="{488874A5-5A9D-E549-B2FC-E131E3E727D3}" type="pres">
      <dgm:prSet presAssocID="{7F49D552-4DF2-EC46-B462-8F18EA31A749}" presName="composite" presStyleCnt="0"/>
      <dgm:spPr/>
    </dgm:pt>
    <dgm:pt modelId="{A0FFB813-A509-0E46-8E13-267FF39C7A50}" type="pres">
      <dgm:prSet presAssocID="{7F49D552-4DF2-EC46-B462-8F18EA31A749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DCEEBF75-00C8-294F-8689-762AF5B36CF3}" type="pres">
      <dgm:prSet presAssocID="{7F49D552-4DF2-EC46-B462-8F18EA31A749}" presName="descendantText" presStyleLbl="alignAcc1" presStyleIdx="5" presStyleCnt="7">
        <dgm:presLayoutVars>
          <dgm:bulletEnabled val="1"/>
        </dgm:presLayoutVars>
      </dgm:prSet>
      <dgm:spPr/>
    </dgm:pt>
    <dgm:pt modelId="{D5485867-732B-0B48-BD38-89406F0A7440}" type="pres">
      <dgm:prSet presAssocID="{9A7178E1-E255-2240-9541-93777ED695A9}" presName="sp" presStyleCnt="0"/>
      <dgm:spPr/>
    </dgm:pt>
    <dgm:pt modelId="{9E5CF188-67B6-124B-B8E6-A65103790337}" type="pres">
      <dgm:prSet presAssocID="{43E070FC-06B9-964B-9E99-5F0CC2A9F7A4}" presName="composite" presStyleCnt="0"/>
      <dgm:spPr/>
    </dgm:pt>
    <dgm:pt modelId="{E81C0FD8-1B2D-D341-BE0B-6B1CF401B37D}" type="pres">
      <dgm:prSet presAssocID="{43E070FC-06B9-964B-9E99-5F0CC2A9F7A4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6E094920-8D6C-BC45-BE85-364581DDD672}" type="pres">
      <dgm:prSet presAssocID="{43E070FC-06B9-964B-9E99-5F0CC2A9F7A4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A3E31203-05C3-E345-AC67-28FAFB4FC810}" srcId="{A1021CE2-8F44-E44A-AB40-AC41909FC739}" destId="{2CC284E2-1C61-CA42-91A5-05D3E0E99028}" srcOrd="3" destOrd="0" parTransId="{93DF132F-61DB-6A44-BEEC-A22979864203}" sibTransId="{D5C9033A-CE59-0F40-9E06-FC74E2465ACA}"/>
    <dgm:cxn modelId="{13634806-80EA-904C-950F-3B2EE05BC2B2}" type="presOf" srcId="{C51E67B7-796D-984F-A4C6-DACC203BE443}" destId="{A9C2A956-E59A-FB4B-98CB-34085BD018C8}" srcOrd="0" destOrd="0" presId="urn:microsoft.com/office/officeart/2005/8/layout/chevron2"/>
    <dgm:cxn modelId="{188A0E0C-B948-144E-A493-0D502BA2464C}" type="presOf" srcId="{B5330897-8707-F946-BBA3-0DD2B6051862}" destId="{1DBD44BE-6683-EA44-ABAD-C7435FDB307F}" srcOrd="0" destOrd="0" presId="urn:microsoft.com/office/officeart/2005/8/layout/chevron2"/>
    <dgm:cxn modelId="{69FBB415-E9FE-C842-801B-5C30365CC6CC}" type="presOf" srcId="{399A0A4D-B7D9-DD4B-89D1-BCC4846109CD}" destId="{B25A8C12-37A4-C249-B559-DE5BE5FDFBD1}" srcOrd="0" destOrd="0" presId="urn:microsoft.com/office/officeart/2005/8/layout/chevron2"/>
    <dgm:cxn modelId="{B8450A2A-730A-FC49-A61B-DA8E961AD89A}" srcId="{2CC284E2-1C61-CA42-91A5-05D3E0E99028}" destId="{D2559C32-3AAF-1643-AC2E-31E4422E377A}" srcOrd="0" destOrd="0" parTransId="{641C49F8-529C-DD45-B8F3-FC06E0552063}" sibTransId="{85773429-F5C1-C541-B44F-AE844BBA464C}"/>
    <dgm:cxn modelId="{EB0BF83E-6589-7E4E-BF2C-3BB45CD9A888}" srcId="{7F49D552-4DF2-EC46-B462-8F18EA31A749}" destId="{60D2C55E-8C5D-B143-8ED4-2DCBC33592CF}" srcOrd="0" destOrd="0" parTransId="{92982978-D9BF-E44E-9F15-EA6048B9AA7F}" sibTransId="{4DD14FD4-B91B-0743-8A82-CDD4A38069B2}"/>
    <dgm:cxn modelId="{9E406F43-E265-134C-BD01-FF0A43D49368}" type="presOf" srcId="{7A33EDB8-F344-7D46-8AD9-21121AAC666B}" destId="{9C68CB3F-1DF1-2947-B0F2-342D8EBB0D16}" srcOrd="0" destOrd="0" presId="urn:microsoft.com/office/officeart/2005/8/layout/chevron2"/>
    <dgm:cxn modelId="{5DAB7343-8CA8-AB48-83EA-50709A499321}" type="presOf" srcId="{60D2C55E-8C5D-B143-8ED4-2DCBC33592CF}" destId="{DCEEBF75-00C8-294F-8689-762AF5B36CF3}" srcOrd="0" destOrd="0" presId="urn:microsoft.com/office/officeart/2005/8/layout/chevron2"/>
    <dgm:cxn modelId="{595EDF44-6E03-8243-907C-58EB4B2EE18C}" srcId="{A1021CE2-8F44-E44A-AB40-AC41909FC739}" destId="{B5330897-8707-F946-BBA3-0DD2B6051862}" srcOrd="0" destOrd="0" parTransId="{226B0782-7FC0-394F-A83B-48FD37B6DF3A}" sibTransId="{CBC8CAA2-9398-FF47-A814-2A826EA9E0B2}"/>
    <dgm:cxn modelId="{EE68684D-2D48-6B44-854F-D91B222BDBD9}" type="presOf" srcId="{A1021CE2-8F44-E44A-AB40-AC41909FC739}" destId="{AC84E911-CA8B-5945-9288-D37F27D53868}" srcOrd="0" destOrd="0" presId="urn:microsoft.com/office/officeart/2005/8/layout/chevron2"/>
    <dgm:cxn modelId="{05ED0E54-5112-4D4C-9649-18D0D53E0592}" type="presOf" srcId="{2CC284E2-1C61-CA42-91A5-05D3E0E99028}" destId="{8B097DC8-199A-5645-8248-252D7E09AD37}" srcOrd="0" destOrd="0" presId="urn:microsoft.com/office/officeart/2005/8/layout/chevron2"/>
    <dgm:cxn modelId="{77DF5258-FE58-4448-89E0-C72AD713734E}" srcId="{C51E67B7-796D-984F-A4C6-DACC203BE443}" destId="{3C7F84E9-71CA-4A48-96A7-896524BC4612}" srcOrd="0" destOrd="0" parTransId="{032F4FF9-CD7E-5443-8196-1F0A75B1600E}" sibTransId="{550DE2D9-F390-1A42-98E2-A2796C2533BE}"/>
    <dgm:cxn modelId="{8515C064-96D0-714D-AB3D-87EA1380C769}" srcId="{B5330897-8707-F946-BBA3-0DD2B6051862}" destId="{13EA8B33-399C-1A47-93BF-2DCE8B16D4FF}" srcOrd="0" destOrd="0" parTransId="{7508A321-E35C-6843-856C-1C298A8612B3}" sibTransId="{13F15492-FF34-6041-9234-9E9C4E82F6E6}"/>
    <dgm:cxn modelId="{2A1D416A-903F-C041-9E09-51620AEDFC16}" type="presOf" srcId="{337BFBEA-C372-0B44-A1F7-DD5379777821}" destId="{448F4BD3-B726-1B43-9CC0-8A754F42C8F5}" srcOrd="0" destOrd="0" presId="urn:microsoft.com/office/officeart/2005/8/layout/chevron2"/>
    <dgm:cxn modelId="{E9D4A16F-D508-4247-8FBF-AE2F8C83483A}" srcId="{399A0A4D-B7D9-DD4B-89D1-BCC4846109CD}" destId="{7A33EDB8-F344-7D46-8AD9-21121AAC666B}" srcOrd="0" destOrd="0" parTransId="{53390619-F535-954A-92DF-F203D61CC3D7}" sibTransId="{2C76B39D-04FE-0947-82CE-56C483FF319F}"/>
    <dgm:cxn modelId="{018D4E71-9DD2-0948-994B-7E795A4C2E73}" srcId="{A1021CE2-8F44-E44A-AB40-AC41909FC739}" destId="{7F49D552-4DF2-EC46-B462-8F18EA31A749}" srcOrd="5" destOrd="0" parTransId="{B8FCBEC3-FE10-7E42-8F73-A0EAA3BB869C}" sibTransId="{9A7178E1-E255-2240-9541-93777ED695A9}"/>
    <dgm:cxn modelId="{AB18D87A-C73D-2F46-9EE0-BB3F3FB95A52}" type="presOf" srcId="{3C7F84E9-71CA-4A48-96A7-896524BC4612}" destId="{B0D0962E-ED75-EF43-8756-BAD489FE827D}" srcOrd="0" destOrd="0" presId="urn:microsoft.com/office/officeart/2005/8/layout/chevron2"/>
    <dgm:cxn modelId="{0003BA8D-20BF-3041-8BB8-22C41723D9A1}" srcId="{A1021CE2-8F44-E44A-AB40-AC41909FC739}" destId="{C51E67B7-796D-984F-A4C6-DACC203BE443}" srcOrd="4" destOrd="0" parTransId="{AE1D5A5E-AA78-FA44-B614-103DE2938CB3}" sibTransId="{D8675A51-B761-E14B-AB40-6B8B43A0AB3E}"/>
    <dgm:cxn modelId="{6F99F78F-DB0F-D94C-96E8-00D2E49B00BD}" type="presOf" srcId="{D2559C32-3AAF-1643-AC2E-31E4422E377A}" destId="{EC509D08-FA12-C546-BE97-604821A5764C}" srcOrd="0" destOrd="0" presId="urn:microsoft.com/office/officeart/2005/8/layout/chevron2"/>
    <dgm:cxn modelId="{60CE2BA9-9A30-F148-B791-8BB226D25F5A}" type="presOf" srcId="{4725AE81-5504-1348-8AAC-5D80C1847BAB}" destId="{6E094920-8D6C-BC45-BE85-364581DDD672}" srcOrd="0" destOrd="0" presId="urn:microsoft.com/office/officeart/2005/8/layout/chevron2"/>
    <dgm:cxn modelId="{F4BB50B0-DC1B-D64F-AB2E-AA05FD88BA8A}" type="presOf" srcId="{7F49D552-4DF2-EC46-B462-8F18EA31A749}" destId="{A0FFB813-A509-0E46-8E13-267FF39C7A50}" srcOrd="0" destOrd="0" presId="urn:microsoft.com/office/officeart/2005/8/layout/chevron2"/>
    <dgm:cxn modelId="{DD4F3CBA-28BA-0B43-B320-886A7E9A7D22}" srcId="{43E070FC-06B9-964B-9E99-5F0CC2A9F7A4}" destId="{4725AE81-5504-1348-8AAC-5D80C1847BAB}" srcOrd="0" destOrd="0" parTransId="{A42A50A0-06D8-574A-BAEB-0C3301F3723C}" sibTransId="{C1853EF8-B21A-9A4D-B58A-AEE1CCBDA4BF}"/>
    <dgm:cxn modelId="{A41149BB-2ACA-054A-9FC0-E422DD7F1672}" type="presOf" srcId="{13EA8B33-399C-1A47-93BF-2DCE8B16D4FF}" destId="{68139CCC-796D-4C42-9879-3F5B9E554899}" srcOrd="0" destOrd="0" presId="urn:microsoft.com/office/officeart/2005/8/layout/chevron2"/>
    <dgm:cxn modelId="{FE0FCECE-974A-8945-ACE6-3253CD8CBA18}" srcId="{337BFBEA-C372-0B44-A1F7-DD5379777821}" destId="{0DD2C534-C0B5-F544-A6A6-B1F5E5940686}" srcOrd="0" destOrd="0" parTransId="{D6ADD917-1109-994F-A401-EB5E93FC6A6C}" sibTransId="{5B02ACAC-9BA0-574B-BA5D-D969892FB734}"/>
    <dgm:cxn modelId="{E83B71D0-DEEF-4644-80ED-A36551D71A78}" srcId="{A1021CE2-8F44-E44A-AB40-AC41909FC739}" destId="{337BFBEA-C372-0B44-A1F7-DD5379777821}" srcOrd="1" destOrd="0" parTransId="{CD5DA689-CDE6-314E-ADBB-52F766D698C8}" sibTransId="{E7ECCC96-9085-1D4E-9229-3C660AE74270}"/>
    <dgm:cxn modelId="{CAAB58DB-3545-B040-BE17-388F7C109775}" srcId="{A1021CE2-8F44-E44A-AB40-AC41909FC739}" destId="{399A0A4D-B7D9-DD4B-89D1-BCC4846109CD}" srcOrd="2" destOrd="0" parTransId="{66B7B77D-0D89-2741-B7F6-803D7049AEC9}" sibTransId="{B6940480-E19F-8E4D-831B-177A1B6A2CFB}"/>
    <dgm:cxn modelId="{5EB89EE7-B8C4-E44E-8E9F-3518497AD839}" type="presOf" srcId="{43E070FC-06B9-964B-9E99-5F0CC2A9F7A4}" destId="{E81C0FD8-1B2D-D341-BE0B-6B1CF401B37D}" srcOrd="0" destOrd="0" presId="urn:microsoft.com/office/officeart/2005/8/layout/chevron2"/>
    <dgm:cxn modelId="{555EA7EE-B4BD-9A4D-A18C-D4C7CAFD5EAA}" srcId="{A1021CE2-8F44-E44A-AB40-AC41909FC739}" destId="{43E070FC-06B9-964B-9E99-5F0CC2A9F7A4}" srcOrd="6" destOrd="0" parTransId="{963054E8-1BA9-C944-A64C-078D5A01F563}" sibTransId="{423E4999-C989-5442-9A0D-086821D7DC9C}"/>
    <dgm:cxn modelId="{D5EB79FB-D098-1544-9204-50C02F9F8A25}" type="presOf" srcId="{0DD2C534-C0B5-F544-A6A6-B1F5E5940686}" destId="{2BCFAF49-540A-B540-B398-C2AD620DF81B}" srcOrd="0" destOrd="0" presId="urn:microsoft.com/office/officeart/2005/8/layout/chevron2"/>
    <dgm:cxn modelId="{D43A1B38-014C-1749-AB23-6025BD9A235A}" type="presParOf" srcId="{AC84E911-CA8B-5945-9288-D37F27D53868}" destId="{8019C96B-E7EB-1A47-B53A-FF5D872A7C87}" srcOrd="0" destOrd="0" presId="urn:microsoft.com/office/officeart/2005/8/layout/chevron2"/>
    <dgm:cxn modelId="{850E2B11-F3F8-F74D-8A21-EC86716BB34C}" type="presParOf" srcId="{8019C96B-E7EB-1A47-B53A-FF5D872A7C87}" destId="{1DBD44BE-6683-EA44-ABAD-C7435FDB307F}" srcOrd="0" destOrd="0" presId="urn:microsoft.com/office/officeart/2005/8/layout/chevron2"/>
    <dgm:cxn modelId="{A725B9CB-6ABD-7144-B3B2-6342680F3529}" type="presParOf" srcId="{8019C96B-E7EB-1A47-B53A-FF5D872A7C87}" destId="{68139CCC-796D-4C42-9879-3F5B9E554899}" srcOrd="1" destOrd="0" presId="urn:microsoft.com/office/officeart/2005/8/layout/chevron2"/>
    <dgm:cxn modelId="{C29AB2AB-7EDA-AB4B-ADE0-5FCE3A0002DB}" type="presParOf" srcId="{AC84E911-CA8B-5945-9288-D37F27D53868}" destId="{FEE8E4A8-F4D3-9D47-B079-D98D9A0BA676}" srcOrd="1" destOrd="0" presId="urn:microsoft.com/office/officeart/2005/8/layout/chevron2"/>
    <dgm:cxn modelId="{0D4FF1A4-7D56-7A4C-9556-FDDF94B02E09}" type="presParOf" srcId="{AC84E911-CA8B-5945-9288-D37F27D53868}" destId="{33461652-C50C-2446-A4C3-24DEAE2D9F2D}" srcOrd="2" destOrd="0" presId="urn:microsoft.com/office/officeart/2005/8/layout/chevron2"/>
    <dgm:cxn modelId="{471784CB-4EB8-7E4A-8B3A-40AF44F61610}" type="presParOf" srcId="{33461652-C50C-2446-A4C3-24DEAE2D9F2D}" destId="{448F4BD3-B726-1B43-9CC0-8A754F42C8F5}" srcOrd="0" destOrd="0" presId="urn:microsoft.com/office/officeart/2005/8/layout/chevron2"/>
    <dgm:cxn modelId="{783E93FF-F6C1-B94E-B83E-418A99FF9E3F}" type="presParOf" srcId="{33461652-C50C-2446-A4C3-24DEAE2D9F2D}" destId="{2BCFAF49-540A-B540-B398-C2AD620DF81B}" srcOrd="1" destOrd="0" presId="urn:microsoft.com/office/officeart/2005/8/layout/chevron2"/>
    <dgm:cxn modelId="{4BD3F752-933B-D446-8CD2-2FFA35114827}" type="presParOf" srcId="{AC84E911-CA8B-5945-9288-D37F27D53868}" destId="{C9509F1B-72EF-9748-AA63-00B1D4E9F513}" srcOrd="3" destOrd="0" presId="urn:microsoft.com/office/officeart/2005/8/layout/chevron2"/>
    <dgm:cxn modelId="{2C079D46-664B-D244-B38F-D95A769C15C6}" type="presParOf" srcId="{AC84E911-CA8B-5945-9288-D37F27D53868}" destId="{15E2AF03-BD0A-E046-9E28-6F58EA5BAB12}" srcOrd="4" destOrd="0" presId="urn:microsoft.com/office/officeart/2005/8/layout/chevron2"/>
    <dgm:cxn modelId="{718D9469-A8AA-6444-B26E-F872A708144E}" type="presParOf" srcId="{15E2AF03-BD0A-E046-9E28-6F58EA5BAB12}" destId="{B25A8C12-37A4-C249-B559-DE5BE5FDFBD1}" srcOrd="0" destOrd="0" presId="urn:microsoft.com/office/officeart/2005/8/layout/chevron2"/>
    <dgm:cxn modelId="{8D0A6A2C-8975-0E47-9079-7C6840C56343}" type="presParOf" srcId="{15E2AF03-BD0A-E046-9E28-6F58EA5BAB12}" destId="{9C68CB3F-1DF1-2947-B0F2-342D8EBB0D16}" srcOrd="1" destOrd="0" presId="urn:microsoft.com/office/officeart/2005/8/layout/chevron2"/>
    <dgm:cxn modelId="{6FA37925-7F2B-344B-8724-F1CF0DDF5D72}" type="presParOf" srcId="{AC84E911-CA8B-5945-9288-D37F27D53868}" destId="{0F71F7C5-E5E7-534F-910F-5D268B0F3B7B}" srcOrd="5" destOrd="0" presId="urn:microsoft.com/office/officeart/2005/8/layout/chevron2"/>
    <dgm:cxn modelId="{41F117D3-4921-1F4D-9A76-F1CBCE203F33}" type="presParOf" srcId="{AC84E911-CA8B-5945-9288-D37F27D53868}" destId="{7628183E-208F-6549-BD49-199A107A0034}" srcOrd="6" destOrd="0" presId="urn:microsoft.com/office/officeart/2005/8/layout/chevron2"/>
    <dgm:cxn modelId="{357D1570-062E-024C-9A8C-73E42461CDF0}" type="presParOf" srcId="{7628183E-208F-6549-BD49-199A107A0034}" destId="{8B097DC8-199A-5645-8248-252D7E09AD37}" srcOrd="0" destOrd="0" presId="urn:microsoft.com/office/officeart/2005/8/layout/chevron2"/>
    <dgm:cxn modelId="{E7D061F4-7CC9-FE43-A58C-C99A96A9ABDD}" type="presParOf" srcId="{7628183E-208F-6549-BD49-199A107A0034}" destId="{EC509D08-FA12-C546-BE97-604821A5764C}" srcOrd="1" destOrd="0" presId="urn:microsoft.com/office/officeart/2005/8/layout/chevron2"/>
    <dgm:cxn modelId="{3DB04F39-1F93-994F-848B-7B1966516A2C}" type="presParOf" srcId="{AC84E911-CA8B-5945-9288-D37F27D53868}" destId="{B2030B5B-0B20-C74A-8431-15712CE52689}" srcOrd="7" destOrd="0" presId="urn:microsoft.com/office/officeart/2005/8/layout/chevron2"/>
    <dgm:cxn modelId="{F08900BE-BAAA-4745-82B9-402D5E8C01EA}" type="presParOf" srcId="{AC84E911-CA8B-5945-9288-D37F27D53868}" destId="{2D0F31F1-2162-5642-9EA3-3CDFB5C39D81}" srcOrd="8" destOrd="0" presId="urn:microsoft.com/office/officeart/2005/8/layout/chevron2"/>
    <dgm:cxn modelId="{9776FB7E-7E5B-544F-B04F-33E8217E34D4}" type="presParOf" srcId="{2D0F31F1-2162-5642-9EA3-3CDFB5C39D81}" destId="{A9C2A956-E59A-FB4B-98CB-34085BD018C8}" srcOrd="0" destOrd="0" presId="urn:microsoft.com/office/officeart/2005/8/layout/chevron2"/>
    <dgm:cxn modelId="{AB3194C1-26A0-094D-A5B6-7D847A1BF18B}" type="presParOf" srcId="{2D0F31F1-2162-5642-9EA3-3CDFB5C39D81}" destId="{B0D0962E-ED75-EF43-8756-BAD489FE827D}" srcOrd="1" destOrd="0" presId="urn:microsoft.com/office/officeart/2005/8/layout/chevron2"/>
    <dgm:cxn modelId="{33305DE2-1890-8E4C-B227-A25A7E7E397B}" type="presParOf" srcId="{AC84E911-CA8B-5945-9288-D37F27D53868}" destId="{CFE31400-2619-7940-86CA-FFFA174D8603}" srcOrd="9" destOrd="0" presId="urn:microsoft.com/office/officeart/2005/8/layout/chevron2"/>
    <dgm:cxn modelId="{03FC56BB-56AF-4248-AAAD-A12071FDB059}" type="presParOf" srcId="{AC84E911-CA8B-5945-9288-D37F27D53868}" destId="{488874A5-5A9D-E549-B2FC-E131E3E727D3}" srcOrd="10" destOrd="0" presId="urn:microsoft.com/office/officeart/2005/8/layout/chevron2"/>
    <dgm:cxn modelId="{701BE94C-A0D6-EE43-B35B-7233455694F6}" type="presParOf" srcId="{488874A5-5A9D-E549-B2FC-E131E3E727D3}" destId="{A0FFB813-A509-0E46-8E13-267FF39C7A50}" srcOrd="0" destOrd="0" presId="urn:microsoft.com/office/officeart/2005/8/layout/chevron2"/>
    <dgm:cxn modelId="{F19A73EB-D9BF-8E43-A1A1-1F6B9FBD8DB8}" type="presParOf" srcId="{488874A5-5A9D-E549-B2FC-E131E3E727D3}" destId="{DCEEBF75-00C8-294F-8689-762AF5B36CF3}" srcOrd="1" destOrd="0" presId="urn:microsoft.com/office/officeart/2005/8/layout/chevron2"/>
    <dgm:cxn modelId="{3DD081A0-3AA0-CC46-9293-A5FE205E1617}" type="presParOf" srcId="{AC84E911-CA8B-5945-9288-D37F27D53868}" destId="{D5485867-732B-0B48-BD38-89406F0A7440}" srcOrd="11" destOrd="0" presId="urn:microsoft.com/office/officeart/2005/8/layout/chevron2"/>
    <dgm:cxn modelId="{F46203CD-8C09-BF45-AAD7-B0E3C92D4187}" type="presParOf" srcId="{AC84E911-CA8B-5945-9288-D37F27D53868}" destId="{9E5CF188-67B6-124B-B8E6-A65103790337}" srcOrd="12" destOrd="0" presId="urn:microsoft.com/office/officeart/2005/8/layout/chevron2"/>
    <dgm:cxn modelId="{AF8104A3-8C2E-4749-A092-F71CDC4378ED}" type="presParOf" srcId="{9E5CF188-67B6-124B-B8E6-A65103790337}" destId="{E81C0FD8-1B2D-D341-BE0B-6B1CF401B37D}" srcOrd="0" destOrd="0" presId="urn:microsoft.com/office/officeart/2005/8/layout/chevron2"/>
    <dgm:cxn modelId="{68B24DBF-C4E4-A04E-BF2E-CCD8F5A5F142}" type="presParOf" srcId="{9E5CF188-67B6-124B-B8E6-A65103790337}" destId="{6E094920-8D6C-BC45-BE85-364581DDD67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D44BE-6683-EA44-ABAD-C7435FDB307F}">
      <dsp:nvSpPr>
        <dsp:cNvPr id="0" name=""/>
        <dsp:cNvSpPr/>
      </dsp:nvSpPr>
      <dsp:spPr>
        <a:xfrm rot="5400000">
          <a:off x="-114060" y="116793"/>
          <a:ext cx="760401" cy="5322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0</a:t>
          </a:r>
        </a:p>
      </dsp:txBody>
      <dsp:txXfrm rot="-5400000">
        <a:off x="1" y="268874"/>
        <a:ext cx="532281" cy="228120"/>
      </dsp:txXfrm>
    </dsp:sp>
    <dsp:sp modelId="{68139CCC-796D-4C42-9879-3F5B9E554899}">
      <dsp:nvSpPr>
        <dsp:cNvPr id="0" name=""/>
        <dsp:cNvSpPr/>
      </dsp:nvSpPr>
      <dsp:spPr>
        <a:xfrm rot="5400000">
          <a:off x="5774350" y="-5239336"/>
          <a:ext cx="494260" cy="1097839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500" kern="1200" dirty="0"/>
            <a:t>Installation (5 mn)</a:t>
          </a:r>
        </a:p>
      </dsp:txBody>
      <dsp:txXfrm rot="-5400000">
        <a:off x="532281" y="26861"/>
        <a:ext cx="10954271" cy="446004"/>
      </dsp:txXfrm>
    </dsp:sp>
    <dsp:sp modelId="{448F4BD3-B726-1B43-9CC0-8A754F42C8F5}">
      <dsp:nvSpPr>
        <dsp:cNvPr id="0" name=""/>
        <dsp:cNvSpPr/>
      </dsp:nvSpPr>
      <dsp:spPr>
        <a:xfrm rot="5400000">
          <a:off x="-114060" y="792710"/>
          <a:ext cx="760401" cy="5322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</a:t>
          </a:r>
        </a:p>
      </dsp:txBody>
      <dsp:txXfrm rot="-5400000">
        <a:off x="1" y="944791"/>
        <a:ext cx="532281" cy="228120"/>
      </dsp:txXfrm>
    </dsp:sp>
    <dsp:sp modelId="{2BCFAF49-540A-B540-B398-C2AD620DF81B}">
      <dsp:nvSpPr>
        <dsp:cNvPr id="0" name=""/>
        <dsp:cNvSpPr/>
      </dsp:nvSpPr>
      <dsp:spPr>
        <a:xfrm rot="5400000">
          <a:off x="5774350" y="-4563419"/>
          <a:ext cx="494260" cy="1097839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500" kern="1200" dirty="0"/>
            <a:t>Contexte : Besoins spécifiques des étudiants autistes (5 mn)</a:t>
          </a:r>
        </a:p>
      </dsp:txBody>
      <dsp:txXfrm rot="-5400000">
        <a:off x="532281" y="702778"/>
        <a:ext cx="10954271" cy="446004"/>
      </dsp:txXfrm>
    </dsp:sp>
    <dsp:sp modelId="{B25A8C12-37A4-C249-B559-DE5BE5FDFBD1}">
      <dsp:nvSpPr>
        <dsp:cNvPr id="0" name=""/>
        <dsp:cNvSpPr/>
      </dsp:nvSpPr>
      <dsp:spPr>
        <a:xfrm rot="5400000">
          <a:off x="-114060" y="1468627"/>
          <a:ext cx="760401" cy="5322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</a:t>
          </a:r>
        </a:p>
      </dsp:txBody>
      <dsp:txXfrm rot="-5400000">
        <a:off x="1" y="1620708"/>
        <a:ext cx="532281" cy="228120"/>
      </dsp:txXfrm>
    </dsp:sp>
    <dsp:sp modelId="{9C68CB3F-1DF1-2947-B0F2-342D8EBB0D16}">
      <dsp:nvSpPr>
        <dsp:cNvPr id="0" name=""/>
        <dsp:cNvSpPr/>
      </dsp:nvSpPr>
      <dsp:spPr>
        <a:xfrm rot="5400000">
          <a:off x="5774350" y="-3887502"/>
          <a:ext cx="494260" cy="1097839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500" kern="1200" dirty="0" err="1"/>
            <a:t>Wooclap</a:t>
          </a:r>
          <a:r>
            <a:rPr lang="fr-FR" sz="2500" kern="1200" dirty="0"/>
            <a:t> : Découverte et idées pour </a:t>
          </a:r>
          <a:r>
            <a:rPr lang="fr-FR" sz="2500" kern="1200" dirty="0" err="1"/>
            <a:t>co-créer</a:t>
          </a:r>
          <a:r>
            <a:rPr lang="fr-FR" sz="2500" kern="1200" dirty="0"/>
            <a:t> une page Moodle inclusive (15 mn)</a:t>
          </a:r>
        </a:p>
      </dsp:txBody>
      <dsp:txXfrm rot="-5400000">
        <a:off x="532281" y="1378695"/>
        <a:ext cx="10954271" cy="446004"/>
      </dsp:txXfrm>
    </dsp:sp>
    <dsp:sp modelId="{8B097DC8-199A-5645-8248-252D7E09AD37}">
      <dsp:nvSpPr>
        <dsp:cNvPr id="0" name=""/>
        <dsp:cNvSpPr/>
      </dsp:nvSpPr>
      <dsp:spPr>
        <a:xfrm rot="5400000">
          <a:off x="-114060" y="2144543"/>
          <a:ext cx="760401" cy="5322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3</a:t>
          </a:r>
        </a:p>
      </dsp:txBody>
      <dsp:txXfrm rot="-5400000">
        <a:off x="1" y="2296624"/>
        <a:ext cx="532281" cy="228120"/>
      </dsp:txXfrm>
    </dsp:sp>
    <dsp:sp modelId="{EC509D08-FA12-C546-BE97-604821A5764C}">
      <dsp:nvSpPr>
        <dsp:cNvPr id="0" name=""/>
        <dsp:cNvSpPr/>
      </dsp:nvSpPr>
      <dsp:spPr>
        <a:xfrm rot="5400000">
          <a:off x="5774350" y="-3211585"/>
          <a:ext cx="494260" cy="1097839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500" kern="1200" dirty="0"/>
            <a:t>Au travail : critique d'une section d'accueil (15 mn)</a:t>
          </a:r>
        </a:p>
      </dsp:txBody>
      <dsp:txXfrm rot="-5400000">
        <a:off x="532281" y="2054612"/>
        <a:ext cx="10954271" cy="446004"/>
      </dsp:txXfrm>
    </dsp:sp>
    <dsp:sp modelId="{A9C2A956-E59A-FB4B-98CB-34085BD018C8}">
      <dsp:nvSpPr>
        <dsp:cNvPr id="0" name=""/>
        <dsp:cNvSpPr/>
      </dsp:nvSpPr>
      <dsp:spPr>
        <a:xfrm rot="5400000">
          <a:off x="-114060" y="2820460"/>
          <a:ext cx="760401" cy="5322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4</a:t>
          </a:r>
        </a:p>
      </dsp:txBody>
      <dsp:txXfrm rot="-5400000">
        <a:off x="1" y="2972541"/>
        <a:ext cx="532281" cy="228120"/>
      </dsp:txXfrm>
    </dsp:sp>
    <dsp:sp modelId="{B0D0962E-ED75-EF43-8756-BAD489FE827D}">
      <dsp:nvSpPr>
        <dsp:cNvPr id="0" name=""/>
        <dsp:cNvSpPr/>
      </dsp:nvSpPr>
      <dsp:spPr>
        <a:xfrm rot="5400000">
          <a:off x="5774350" y="-2535668"/>
          <a:ext cx="494260" cy="1097839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500" kern="1200" dirty="0"/>
            <a:t>Synthèse en </a:t>
          </a:r>
          <a:r>
            <a:rPr lang="fr-FR" sz="2500" kern="1200" dirty="0" err="1"/>
            <a:t>co-construisant</a:t>
          </a:r>
          <a:r>
            <a:rPr lang="fr-FR" sz="2500" kern="1200" dirty="0"/>
            <a:t> une check-list (15 mn)</a:t>
          </a:r>
        </a:p>
      </dsp:txBody>
      <dsp:txXfrm rot="-5400000">
        <a:off x="532281" y="2730529"/>
        <a:ext cx="10954271" cy="446004"/>
      </dsp:txXfrm>
    </dsp:sp>
    <dsp:sp modelId="{A0FFB813-A509-0E46-8E13-267FF39C7A50}">
      <dsp:nvSpPr>
        <dsp:cNvPr id="0" name=""/>
        <dsp:cNvSpPr/>
      </dsp:nvSpPr>
      <dsp:spPr>
        <a:xfrm rot="5400000">
          <a:off x="-114060" y="3496377"/>
          <a:ext cx="760401" cy="5322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5</a:t>
          </a:r>
        </a:p>
      </dsp:txBody>
      <dsp:txXfrm rot="-5400000">
        <a:off x="1" y="3648458"/>
        <a:ext cx="532281" cy="228120"/>
      </dsp:txXfrm>
    </dsp:sp>
    <dsp:sp modelId="{DCEEBF75-00C8-294F-8689-762AF5B36CF3}">
      <dsp:nvSpPr>
        <dsp:cNvPr id="0" name=""/>
        <dsp:cNvSpPr/>
      </dsp:nvSpPr>
      <dsp:spPr>
        <a:xfrm rot="5400000">
          <a:off x="5774350" y="-1859752"/>
          <a:ext cx="494260" cy="1097839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500" kern="1200" dirty="0"/>
            <a:t>Améliorons votre cours (20 mn)</a:t>
          </a:r>
        </a:p>
      </dsp:txBody>
      <dsp:txXfrm rot="-5400000">
        <a:off x="532281" y="3406445"/>
        <a:ext cx="10954271" cy="446004"/>
      </dsp:txXfrm>
    </dsp:sp>
    <dsp:sp modelId="{E81C0FD8-1B2D-D341-BE0B-6B1CF401B37D}">
      <dsp:nvSpPr>
        <dsp:cNvPr id="0" name=""/>
        <dsp:cNvSpPr/>
      </dsp:nvSpPr>
      <dsp:spPr>
        <a:xfrm rot="5400000">
          <a:off x="-114060" y="4172294"/>
          <a:ext cx="760401" cy="5322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6</a:t>
          </a:r>
        </a:p>
      </dsp:txBody>
      <dsp:txXfrm rot="-5400000">
        <a:off x="1" y="4324375"/>
        <a:ext cx="532281" cy="228120"/>
      </dsp:txXfrm>
    </dsp:sp>
    <dsp:sp modelId="{6E094920-8D6C-BC45-BE85-364581DDD672}">
      <dsp:nvSpPr>
        <dsp:cNvPr id="0" name=""/>
        <dsp:cNvSpPr/>
      </dsp:nvSpPr>
      <dsp:spPr>
        <a:xfrm rot="5400000">
          <a:off x="5774350" y="-1183835"/>
          <a:ext cx="494260" cy="1097839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500" kern="1200" dirty="0"/>
            <a:t>Récapitulatif (10 mn)</a:t>
          </a:r>
        </a:p>
      </dsp:txBody>
      <dsp:txXfrm rot="-5400000">
        <a:off x="532281" y="4082362"/>
        <a:ext cx="10954271" cy="446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7BEE847-F046-4AC4-9F62-7D1817B77E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370278-6D29-4F8F-BD3A-5F72D720E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51C39-09A6-4624-93B8-19009E33D67F}" type="datetimeFigureOut">
              <a:rPr lang="fr-FR" smtClean="0"/>
              <a:t>05/07/2024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F551D0-C6E5-4F33-B9C6-D87A100E91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74DDD1-AF4D-4F3F-A33E-7713C840D7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2E8BC-17E1-4463-90FD-68A126E1B6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6092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26C94-6C27-534C-BBD9-384C954A3F59}" type="datetimeFigureOut">
              <a:rPr lang="fr-FR" smtClean="0"/>
              <a:t>05/07/2024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66BBF-16B4-4F48-9EBB-1CF9C2819D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Première diapo à montrer pendant qu’ils s’installent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Connexion Wifi, y a -t-il assez d'ordinateurs, placement des participants au sein des ilots ? (certains se déplaceront ensuite)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920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0" dirty="0">
                <a:solidFill>
                  <a:srgbClr val="9900FF"/>
                </a:solidFill>
                <a:effectLst/>
              </a:rPr>
              <a:t>Sur Moodle, avez-vous déjà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ajouté une ressource ou une activité ? 95% (18 personnes)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utilisé les forums ? 89% (17 personnes)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utilisé les annonces ? 79% (15 personnes)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été attentif à la quantité d'informations transmises aux étudiants 84% (16 personnes)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été attentif au rendu visuel du point de vue de l'étudiant 89% (17 personnes)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pris le rôle étudiant (ou apprenant) ? 89% (17 personnes)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aucune de ces propositions 11% (2 personnes)</a:t>
            </a:r>
            <a:endParaRPr lang="fr-F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914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0" dirty="0">
                <a:solidFill>
                  <a:srgbClr val="9900FF"/>
                </a:solidFill>
                <a:effectLst/>
              </a:rPr>
              <a:t>Avez-vous déjà rempli une section d'accueil (ou de présentation) d'un cours </a:t>
            </a:r>
            <a:r>
              <a:rPr lang="fr-FR" i="0" dirty="0" err="1">
                <a:solidFill>
                  <a:srgbClr val="9900FF"/>
                </a:solidFill>
                <a:effectLst/>
              </a:rPr>
              <a:t>moodle</a:t>
            </a:r>
            <a:r>
              <a:rPr lang="fr-FR" i="0" dirty="0">
                <a:solidFill>
                  <a:srgbClr val="9900FF"/>
                </a:solidFill>
                <a:effectLst/>
              </a:rPr>
              <a:t>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Oui, en solitaire. 70% (14 personnes)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Oui, en collaboration avec une équipe pédagogique ou un personnel pédagogique. 75% (15 personnes)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0" dirty="0">
                <a:solidFill>
                  <a:srgbClr val="9900FF"/>
                </a:solidFill>
                <a:effectLst/>
              </a:rPr>
              <a:t>Non, jamais. 10% (2 personnes)</a:t>
            </a:r>
            <a:endParaRPr lang="fr-F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001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50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 1 </a:t>
            </a:r>
            <a:br>
              <a:rPr lang="fr-FR" dirty="0"/>
            </a:br>
            <a:r>
              <a:rPr lang="fr-FR" dirty="0"/>
              <a:t>Présentation</a:t>
            </a:r>
            <a:r>
              <a:rPr lang="fr-FR" baseline="0" dirty="0"/>
              <a:t> du cours</a:t>
            </a:r>
          </a:p>
          <a:p>
            <a:r>
              <a:rPr lang="fr-FR" baseline="0" dirty="0"/>
              <a:t>Vous trouverez ci-dessous les informations concernant le cours d’introduction à la linguistique :</a:t>
            </a:r>
          </a:p>
          <a:p>
            <a:r>
              <a:rPr lang="fr-FR" b="1" baseline="0" dirty="0"/>
              <a:t>Intervenants</a:t>
            </a:r>
            <a:r>
              <a:rPr lang="fr-FR" baseline="0" dirty="0"/>
              <a:t> : Leila </a:t>
            </a:r>
            <a:r>
              <a:rPr lang="fr-FR" baseline="0" dirty="0" err="1"/>
              <a:t>Boutora</a:t>
            </a:r>
            <a:r>
              <a:rPr lang="fr-FR" baseline="0" dirty="0"/>
              <a:t>, xx, </a:t>
            </a:r>
            <a:r>
              <a:rPr lang="fr-FR" baseline="0" dirty="0" err="1"/>
              <a:t>yy</a:t>
            </a:r>
            <a:endParaRPr lang="fr-FR" baseline="0" dirty="0"/>
          </a:p>
          <a:p>
            <a:r>
              <a:rPr lang="fr-FR" b="1" baseline="0" dirty="0"/>
              <a:t>Groupes</a:t>
            </a:r>
          </a:p>
          <a:p>
            <a:r>
              <a:rPr lang="fr-FR" baseline="0" dirty="0"/>
              <a:t>Groupe 1 : Lundi 14h-17h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Groupe 2 : Mardi 13h-16h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Groupe 3 : Mercredi 13h-16h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Groupe 4 : Jeudi 13h-16h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baseline="0" dirty="0"/>
              <a:t>Evaluations</a:t>
            </a:r>
          </a:p>
          <a:p>
            <a:r>
              <a:rPr lang="fr-FR" dirty="0"/>
              <a:t>- Contrôle contenu : 2 tests en ligne notés</a:t>
            </a:r>
          </a:p>
          <a:p>
            <a:r>
              <a:rPr lang="fr-FR" dirty="0"/>
              <a:t>- Devoir sur table à la fin du semestre</a:t>
            </a:r>
          </a:p>
          <a:p>
            <a:endParaRPr lang="fr-FR" dirty="0"/>
          </a:p>
          <a:p>
            <a:r>
              <a:rPr lang="fr-FR" dirty="0"/>
              <a:t>PPT 1ere séance</a:t>
            </a:r>
          </a:p>
          <a:p>
            <a:endParaRPr lang="fr-FR" dirty="0"/>
          </a:p>
          <a:p>
            <a:r>
              <a:rPr lang="fr-FR" dirty="0"/>
              <a:t>Activité Forum appelée : Organisation du 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394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584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Complétion de la check-list avec les propositions nouvelles des participants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952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083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/>
              <a:t>Précisez</a:t>
            </a:r>
            <a:r>
              <a:rPr lang="fr-FR" i="1" dirty="0">
                <a:solidFill>
                  <a:srgbClr val="9900FF"/>
                </a:solidFill>
                <a:effectLst/>
              </a:rPr>
              <a:t> qu'on enverra à tous les participants la check-list actualisée construite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369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/>
              <a:t>Précisez</a:t>
            </a:r>
            <a:r>
              <a:rPr lang="fr-FR" i="1" dirty="0">
                <a:solidFill>
                  <a:srgbClr val="9900FF"/>
                </a:solidFill>
                <a:effectLst/>
              </a:rPr>
              <a:t> qu'on enverra à tous les participants la check-list actualisée construite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862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320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133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746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151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48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>
                <a:solidFill>
                  <a:srgbClr val="9900FF"/>
                </a:solidFill>
                <a:effectLst/>
              </a:rPr>
              <a:t>Exemple de critique (les diapo 2-3-4 au sujet du titre de la diapo de l'atelier)  </a:t>
            </a:r>
            <a:endParaRPr lang="fr-FR" dirty="0"/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+ Présentation des exemples à critiquer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304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870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521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Section d’accueil de l’exemple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3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18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Déroulé du plan par étape numérotées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Installation (5 mn)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Contexte : Besoins spécifiques des étudiants autistes (5 mn)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3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 err="1"/>
              <a:t>Wooclap</a:t>
            </a:r>
            <a:r>
              <a:rPr lang="fr-FR" dirty="0"/>
              <a:t> : Découverte et idées pour </a:t>
            </a:r>
            <a:r>
              <a:rPr lang="fr-FR" dirty="0" err="1"/>
              <a:t>co-créer</a:t>
            </a:r>
            <a:r>
              <a:rPr lang="fr-FR" dirty="0"/>
              <a:t> une page Moodle inclusive (15 mn)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4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Exemples (5 mn)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Au travail : critique d'une section d'accueil (20 mn)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Synthèse en </a:t>
            </a:r>
            <a:r>
              <a:rPr lang="fr-FR" dirty="0" err="1"/>
              <a:t>co-construisant</a:t>
            </a:r>
            <a:r>
              <a:rPr lang="fr-FR" dirty="0"/>
              <a:t> une check-list (15 mn)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Améliorons votre cours (20 mn)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8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Récapitulatif (5 mn)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99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compléter par Leila et Sophie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Reprise des grandes lignes du diaporama de Sophie et Leila</a:t>
            </a:r>
            <a:endParaRPr lang="fr-FR" dirty="0"/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Peut-être aussi reprendre ce qu'on entend par section d'accueil et la différence avec le syllabus. Pour éviter de placer un syllabus dans la section d'accueil et dire : "c'est bon ! " ma section d'accueil est terminée.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23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Contenu du </a:t>
            </a:r>
            <a:r>
              <a:rPr lang="fr-FR" b="1" dirty="0" err="1"/>
              <a:t>Wooclap</a:t>
            </a:r>
            <a:endParaRPr lang="fr-FR" dirty="0"/>
          </a:p>
          <a:p>
            <a:r>
              <a:rPr lang="fr-FR" b="1" dirty="0"/>
              <a:t>Q1</a:t>
            </a:r>
            <a:r>
              <a:rPr lang="fr-FR" dirty="0"/>
              <a:t> : Selon vous, à quoi sert une section d'accueil </a:t>
            </a:r>
            <a:r>
              <a:rPr lang="fr-FR" dirty="0" err="1"/>
              <a:t>moodle</a:t>
            </a:r>
            <a:r>
              <a:rPr lang="fr-FR" dirty="0"/>
              <a:t> ?</a:t>
            </a:r>
          </a:p>
          <a:p>
            <a:r>
              <a:rPr lang="fr-FR" dirty="0"/>
              <a:t>Question ouverte</a:t>
            </a:r>
          </a:p>
          <a:p>
            <a:endParaRPr lang="fr-FR" dirty="0"/>
          </a:p>
          <a:p>
            <a:r>
              <a:rPr lang="fr-FR" b="1" dirty="0"/>
              <a:t>Q2</a:t>
            </a:r>
            <a:r>
              <a:rPr lang="fr-FR" dirty="0"/>
              <a:t> : Quelles sont vos attentes ? Plusieurs réponses possibles</a:t>
            </a:r>
            <a:br>
              <a:rPr lang="fr-FR" dirty="0"/>
            </a:br>
            <a:r>
              <a:rPr lang="fr-FR" dirty="0"/>
              <a:t>Question brainstorming</a:t>
            </a:r>
            <a:br>
              <a:rPr lang="fr-FR" dirty="0"/>
            </a:br>
            <a:r>
              <a:rPr lang="fr-FR" dirty="0"/>
              <a:t>Dans la première, « Connaissance » </a:t>
            </a:r>
            <a:br>
              <a:rPr lang="fr-FR" dirty="0"/>
            </a:br>
            <a:r>
              <a:rPr lang="fr-FR" dirty="0"/>
              <a:t>Dans la deuxième, "Technique"</a:t>
            </a:r>
            <a:br>
              <a:rPr lang="fr-FR" dirty="0"/>
            </a:br>
            <a:r>
              <a:rPr lang="fr-FR" dirty="0"/>
              <a:t>Dans la troisième, "Autres"</a:t>
            </a:r>
            <a:br>
              <a:rPr lang="fr-FR" dirty="0"/>
            </a:br>
            <a:r>
              <a:rPr lang="fr-FR" dirty="0"/>
              <a:t>ça permettra de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regrouper les éléments parlant de la même chose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déplacer des éléments qui nous semblent mal placés ou qui ont été mal placé par les participants. </a:t>
            </a:r>
          </a:p>
          <a:p>
            <a:endParaRPr lang="fr-FR" dirty="0"/>
          </a:p>
          <a:p>
            <a:r>
              <a:rPr lang="fr-FR" b="1" dirty="0"/>
              <a:t>Q3</a:t>
            </a:r>
            <a:r>
              <a:rPr lang="fr-FR" dirty="0"/>
              <a:t> :  Sur Moodle, avez-vous déjà :</a:t>
            </a:r>
          </a:p>
          <a:p>
            <a:r>
              <a:rPr lang="fr-FR" dirty="0"/>
              <a:t>Question sondage – multiple réponses</a:t>
            </a:r>
          </a:p>
          <a:p>
            <a:r>
              <a:rPr lang="fr-FR" dirty="0"/>
              <a:t>ajouté une ressource ou une activité ?</a:t>
            </a:r>
          </a:p>
          <a:p>
            <a:r>
              <a:rPr lang="fr-FR" dirty="0"/>
              <a:t>Réponse : 95% - 18 votes</a:t>
            </a:r>
          </a:p>
          <a:p>
            <a:r>
              <a:rPr lang="fr-FR" dirty="0"/>
              <a:t>utilisé les forums ?</a:t>
            </a:r>
          </a:p>
          <a:p>
            <a:r>
              <a:rPr lang="fr-FR" dirty="0"/>
              <a:t>Réponse : 89% - 17 votes</a:t>
            </a:r>
          </a:p>
          <a:p>
            <a:r>
              <a:rPr lang="fr-FR" dirty="0"/>
              <a:t>utilisé les annonces ?</a:t>
            </a:r>
          </a:p>
          <a:p>
            <a:r>
              <a:rPr lang="fr-FR" dirty="0"/>
              <a:t>Réponse : 79% - 15 votes</a:t>
            </a:r>
          </a:p>
          <a:p>
            <a:r>
              <a:rPr lang="fr-FR" dirty="0"/>
              <a:t>été attentif à la quantité d'informations transmises aux étudiants</a:t>
            </a:r>
          </a:p>
          <a:p>
            <a:r>
              <a:rPr lang="fr-FR" dirty="0"/>
              <a:t>Réponse : 84% - 16 votes</a:t>
            </a:r>
          </a:p>
          <a:p>
            <a:r>
              <a:rPr lang="fr-FR" dirty="0"/>
              <a:t>été attentif au rendu visuel du point de vue de l'étudiant</a:t>
            </a:r>
          </a:p>
          <a:p>
            <a:r>
              <a:rPr lang="fr-FR" dirty="0"/>
              <a:t>Réponse : 89% - 17 votes</a:t>
            </a:r>
          </a:p>
          <a:p>
            <a:r>
              <a:rPr lang="fr-FR" dirty="0"/>
              <a:t>pris le rôle étudiant (ou apprenant) ?</a:t>
            </a:r>
          </a:p>
          <a:p>
            <a:r>
              <a:rPr lang="fr-FR" dirty="0"/>
              <a:t>Réponse : 89% - 17 votes</a:t>
            </a:r>
          </a:p>
          <a:p>
            <a:r>
              <a:rPr lang="fr-FR" dirty="0"/>
              <a:t>aucune de ces propositions</a:t>
            </a:r>
          </a:p>
          <a:p>
            <a:r>
              <a:rPr lang="fr-FR" dirty="0"/>
              <a:t>Réponse : 11% - 2 votes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Q4</a:t>
            </a:r>
            <a:r>
              <a:rPr lang="fr-FR" dirty="0"/>
              <a:t> : Avez-vous déjà rempli une section d'accueil (ou de présentation) d'un cours </a:t>
            </a:r>
            <a:r>
              <a:rPr lang="fr-FR" dirty="0" err="1"/>
              <a:t>moodle</a:t>
            </a:r>
            <a:r>
              <a:rPr lang="fr-FR" dirty="0"/>
              <a:t> ?</a:t>
            </a:r>
          </a:p>
          <a:p>
            <a:r>
              <a:rPr lang="fr-FR" dirty="0"/>
              <a:t>Oui, en solitaire</a:t>
            </a:r>
          </a:p>
          <a:p>
            <a:r>
              <a:rPr lang="fr-FR" dirty="0"/>
              <a:t>Réponse : 70% - 14 votes</a:t>
            </a:r>
          </a:p>
          <a:p>
            <a:r>
              <a:rPr lang="fr-FR" dirty="0"/>
              <a:t>Oui, en collaboration avec une équipe pédagogique ou un personnel pédagogique</a:t>
            </a:r>
          </a:p>
          <a:p>
            <a:r>
              <a:rPr lang="fr-FR" dirty="0"/>
              <a:t>Réponse : 75% - 15 votes</a:t>
            </a:r>
          </a:p>
          <a:p>
            <a:r>
              <a:rPr lang="fr-FR" dirty="0"/>
              <a:t>Non, jamais</a:t>
            </a:r>
          </a:p>
          <a:p>
            <a:r>
              <a:rPr lang="fr-FR" dirty="0"/>
              <a:t>Réponse : 10% - 2 votes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Fin contenu du </a:t>
            </a:r>
            <a:r>
              <a:rPr lang="fr-FR" b="1" dirty="0" err="1"/>
              <a:t>Wooclap</a:t>
            </a:r>
            <a:endParaRPr lang="fr-FR" dirty="0"/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Sur cette partie au fur et à mesure des questions ou, à la fin, quand ils répondent à une autre question, on fait déplacer les personnes en équipe (ex : les personnes n'ayant jamais créé de cours Moodle)</a:t>
            </a:r>
            <a:endParaRPr lang="fr-FR" dirty="0"/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38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>
                <a:solidFill>
                  <a:srgbClr val="9900FF"/>
                </a:solidFill>
                <a:effectLst/>
              </a:rPr>
              <a:t>Détails : 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Objectifs (nombre de "like" 6)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Titre (nombre de "like" 4)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Professeur (nombre de "like" 4)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Calendrier (nombre de "like" 4)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Durée (nombre de "like" 4)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Contextualiser le cours (nombre de "like" 3)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Structuration du cours (nombre de "like" 3)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 sur le cours (nombre de "like" 3)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Nombres d'heures (nombre de "like" 3)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Nom des formateurs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Modalités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Nom de l'enseignant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Objectifs d'apprentissage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Formateur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Titre du cours, enseignants, cursus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Attendus (nombre de "like" 1)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Un descriptif du cours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Durée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Confirmer qu’il est bien dans le bon espace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Syllabus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Ça dépend !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Temps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MCC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Un sommaire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À donner des informations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Plan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Expliquer ce qui est proposé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Objectifs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Le titre du cours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Bienvenue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Modes d'évaluation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Canal de communication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Compétences visées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Identifier le cours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pédagogiques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Les personnes référentes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Un titre de cours explicite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principales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Donner les information essentielles (nombre de "like" 1)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Dans quelle UE s'inscrit l'étudiant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Informer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Déroulé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Résumé de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Annonces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sur les services complémentaires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Titre du cours, responsable du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Donner le fil rouge du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Orienter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Ce qui est nécessaire et optionnel</a:t>
            </a:r>
          </a:p>
          <a:p>
            <a:r>
              <a:rPr lang="fr-FR" i="1" dirty="0" err="1">
                <a:solidFill>
                  <a:srgbClr val="9900FF"/>
                </a:solidFill>
                <a:effectLst/>
              </a:rPr>
              <a:t>Credits</a:t>
            </a:r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 err="1">
                <a:solidFill>
                  <a:srgbClr val="9900FF"/>
                </a:solidFill>
                <a:effectLst/>
              </a:rPr>
              <a:t>Mcc</a:t>
            </a:r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Syllabus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À classifier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Ressources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Parcours</a:t>
            </a:r>
          </a:p>
          <a:p>
            <a:r>
              <a:rPr lang="fr-FR" i="1" dirty="0" err="1">
                <a:solidFill>
                  <a:srgbClr val="9900FF"/>
                </a:solidFill>
                <a:effectLst/>
              </a:rPr>
              <a:t>Presentation</a:t>
            </a:r>
            <a:r>
              <a:rPr lang="fr-FR" i="1" dirty="0">
                <a:solidFill>
                  <a:srgbClr val="9900FF"/>
                </a:solidFill>
                <a:effectLst/>
              </a:rPr>
              <a:t> du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Présentation du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présenter les objectifs pédagogiques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Sommaire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Contexte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générales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859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>
                <a:solidFill>
                  <a:srgbClr val="9900FF"/>
                </a:solidFill>
                <a:effectLst/>
              </a:rPr>
              <a:t>Détails : 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Objectifs (nombre de "like" 6)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Titre (nombre de "like" 4)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Professeur (nombre de "like" 4)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Calendrier (nombre de "like" 4)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Durée (nombre de "like" 4)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Contextualiser le cours (nombre de "like" 3)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Structuration du cours (nombre de "like" 3)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 sur le cours (nombre de "like" 3)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Nombres d'heures (nombre de "like" 3)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Nom des formateurs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Modalités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Nom de l'enseignant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Objectifs d'apprentissage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Formateur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Titre du cours, enseignants, cursus (nombre de "like" 2)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Attendus (nombre de "like" 1)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Un descriptif du cours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Durée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Confirmer qu’il est bien dans le bon espace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Syllabus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Ça dépend !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Temps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MCC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Un sommaire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À donner des informations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Plan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Expliquer ce qui est proposé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Objectifs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Le titre du cours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Bienvenue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Modes d'évaluation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Canal de communication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Compétences visées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Identifier le cours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pédagogiques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Les personnes référentes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Un titre de cours explicite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principales (nombre de "like" 1)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Donner les information essentielles (nombre de "like" 1)</a:t>
            </a:r>
          </a:p>
          <a:p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Dans quelle UE s'inscrit l'étudiant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Informer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Déroulé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Résumé de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Annonces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sur les services complémentaires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Titre du cours, responsable du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Donner le fil rouge du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Orienter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Ce qui est nécessaire et optionnel</a:t>
            </a:r>
          </a:p>
          <a:p>
            <a:r>
              <a:rPr lang="fr-FR" i="1" dirty="0" err="1">
                <a:solidFill>
                  <a:srgbClr val="9900FF"/>
                </a:solidFill>
                <a:effectLst/>
              </a:rPr>
              <a:t>Credits</a:t>
            </a:r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 err="1">
                <a:solidFill>
                  <a:srgbClr val="9900FF"/>
                </a:solidFill>
                <a:effectLst/>
              </a:rPr>
              <a:t>Mcc</a:t>
            </a:r>
            <a:endParaRPr lang="fr-FR" i="1" dirty="0">
              <a:solidFill>
                <a:srgbClr val="9900FF"/>
              </a:solidFill>
              <a:effectLst/>
            </a:endParaRP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Syllabus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À classifier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Ressources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Parcours</a:t>
            </a:r>
          </a:p>
          <a:p>
            <a:r>
              <a:rPr lang="fr-FR" i="1" dirty="0" err="1">
                <a:solidFill>
                  <a:srgbClr val="9900FF"/>
                </a:solidFill>
                <a:effectLst/>
              </a:rPr>
              <a:t>Presentation</a:t>
            </a:r>
            <a:r>
              <a:rPr lang="fr-FR" i="1" dirty="0">
                <a:solidFill>
                  <a:srgbClr val="9900FF"/>
                </a:solidFill>
                <a:effectLst/>
              </a:rPr>
              <a:t> du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Présentation du cours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présenter les objectifs pédagogiques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Sommaire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Contexte</a:t>
            </a:r>
          </a:p>
          <a:p>
            <a:r>
              <a:rPr lang="fr-FR" i="1" dirty="0">
                <a:solidFill>
                  <a:srgbClr val="9900FF"/>
                </a:solidFill>
                <a:effectLst/>
              </a:rPr>
              <a:t>Informations générales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516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effectLst/>
              </a:rPr>
              <a:t>Connaissances 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effectLst/>
              </a:rPr>
              <a:t>Bonnes Pratiques dans Moodle pour aider les étudiants à besoins particuliers (x10)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effectLst/>
              </a:rPr>
              <a:t>Comprendre les difficultés, besoins des TSA (x5)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effectLst/>
              </a:rPr>
              <a:t>Adapter sa pédagogie aux TSA (x4)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effectLst/>
              </a:rPr>
              <a:t>Ce qu’il faut éviter (x3)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effectLst/>
              </a:rPr>
              <a:t>Construire une page d'accueil accessible à tous (en se mettant à la place d'un étudiant autiste) (x2)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Quelles adaptations au delà de la section d'accueil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Je n’y connais rien donc je vais progresser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apprendre</a:t>
            </a:r>
          </a:p>
          <a:p>
            <a:endParaRPr lang="fr-FR" dirty="0">
              <a:effectLst/>
            </a:endParaRPr>
          </a:p>
          <a:p>
            <a:r>
              <a:rPr lang="fr-FR" b="1" dirty="0">
                <a:effectLst/>
              </a:rPr>
              <a:t>Outils</a:t>
            </a:r>
            <a:r>
              <a:rPr lang="fr-FR" dirty="0">
                <a:effectLst/>
              </a:rPr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Outils </a:t>
            </a:r>
            <a:r>
              <a:rPr lang="fr-FR" dirty="0" err="1">
                <a:effectLst/>
              </a:rPr>
              <a:t>moodle</a:t>
            </a:r>
            <a:r>
              <a:rPr lang="fr-FR" dirty="0">
                <a:effectLst/>
              </a:rPr>
              <a:t> qui peuvent aider (x4)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effectLst/>
              </a:rPr>
              <a:t>Kit outil (x2)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effectLst/>
              </a:rPr>
              <a:t>Avoir un modèle (x2)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effectLst/>
              </a:rPr>
              <a:t>Usages à éviter (x2)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Quelques statistiques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Référentiels en ligne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Plugin de simplification 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effectLst/>
            </a:endParaRPr>
          </a:p>
          <a:p>
            <a:r>
              <a:rPr lang="fr-FR" b="1" dirty="0">
                <a:effectLst/>
              </a:rPr>
              <a:t>Autre</a:t>
            </a:r>
            <a:r>
              <a:rPr lang="fr-FR" dirty="0">
                <a:effectLst/>
              </a:rPr>
              <a:t>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Échange, partage d’expérience, d’idées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Être un enseignant </a:t>
            </a:r>
            <a:r>
              <a:rPr lang="fr-FR" dirty="0" err="1">
                <a:effectLst/>
              </a:rPr>
              <a:t>tsa</a:t>
            </a:r>
            <a:endParaRPr lang="fr-FR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12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contribution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65973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607C6F-5840-47DF-AA8A-78F6EE207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828798" cy="182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548" y="5652569"/>
            <a:ext cx="8390901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5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BFE9BD7-0D15-4DC5-AEA2-F512039EF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12E754-4453-4487-9A62-10BDDF32A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4867" y="340187"/>
            <a:ext cx="7042265" cy="1325563"/>
          </a:xfrm>
        </p:spPr>
        <p:txBody>
          <a:bodyPr/>
          <a:lstStyle>
            <a:lvl1pPr algn="ctr">
              <a:defRPr lang="fr-FR" sz="4400" kern="1200" smtClean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Contributeurs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73DBB9A-2BED-4207-97B6-F68F0CF7B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867" y="5652569"/>
            <a:ext cx="6972730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5FA5C458-F9F8-4708-8789-03515F52A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5818" y="4224168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Jane Doe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CE16FE-00EF-41E9-9C5F-2BF88EFA8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B53EDC-04BC-4F05-AB49-5CBD2D5C35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0EB01636-FC7A-4AAA-9763-5BD244F918D4}"/>
              </a:ext>
            </a:extLst>
          </p:cNvPr>
          <p:cNvSpPr/>
          <p:nvPr userDrawn="1"/>
        </p:nvSpPr>
        <p:spPr>
          <a:xfrm>
            <a:off x="3157980" y="2103035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07FA030-DA3A-452E-B04D-28CB1B45C442}"/>
              </a:ext>
            </a:extLst>
          </p:cNvPr>
          <p:cNvSpPr/>
          <p:nvPr userDrawn="1"/>
        </p:nvSpPr>
        <p:spPr>
          <a:xfrm>
            <a:off x="7031313" y="2103035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5DB70AC9-D8FA-440E-9092-D8B0C04427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20341" y="4180859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John Doe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2C783A-3B3B-73D4-83D8-93F5B85214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58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ribu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BFE9BD7-0D15-4DC5-AEA2-F512039EF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12E754-4453-4487-9A62-10BDDF32A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4867" y="340187"/>
            <a:ext cx="7042265" cy="1325563"/>
          </a:xfrm>
        </p:spPr>
        <p:txBody>
          <a:bodyPr/>
          <a:lstStyle>
            <a:lvl1pPr algn="ctr">
              <a:defRPr lang="fr-FR" sz="4400" kern="1200" smtClean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Contributeurs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73DBB9A-2BED-4207-97B6-F68F0CF7B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48606" y="5652569"/>
            <a:ext cx="7042265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5FA5C458-F9F8-4708-8789-03515F52A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5042" y="4261875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Jane Doe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CE16FE-00EF-41E9-9C5F-2BF88EFA8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B53EDC-04BC-4F05-AB49-5CBD2D5C35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707FA030-DA3A-452E-B04D-28CB1B45C442}"/>
              </a:ext>
            </a:extLst>
          </p:cNvPr>
          <p:cNvSpPr/>
          <p:nvPr userDrawn="1"/>
        </p:nvSpPr>
        <p:spPr>
          <a:xfrm>
            <a:off x="5070537" y="2140742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016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757349C2-E711-41C9-BD97-FAC82190D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7FF948-33FC-DE34-C263-E93218C0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6170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33230C5B-66D5-41B1-B8FD-14F718450125}"/>
              </a:ext>
            </a:extLst>
          </p:cNvPr>
          <p:cNvSpPr txBox="1">
            <a:spLocks/>
          </p:cNvSpPr>
          <p:nvPr userDrawn="1"/>
        </p:nvSpPr>
        <p:spPr>
          <a:xfrm>
            <a:off x="3154481" y="496901"/>
            <a:ext cx="5883036" cy="8453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solidFill>
                <a:schemeClr val="bg1"/>
              </a:solidFill>
              <a:latin typeface="Raleway"/>
            </a:endParaRP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E7C87954-9CDB-4146-BC44-23197E6AD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sous-partie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EBD1932-5CAF-4FE6-A75D-7C2D99EFBE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3830" y="660651"/>
            <a:ext cx="6764338" cy="5178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8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partie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DB27221-4BA0-4468-2F43-A69F23E909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8927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3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D139AE-54E3-4FE2-86CA-5A7BA553C71A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BE3F74-10A3-447A-9F8F-FA44F0A2A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19EC34-146F-47CE-B914-EC201A5061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20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31BE1B1-B507-4E16-99F3-964F5909A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1980000"/>
            <a:ext cx="9134157" cy="2357438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vestibulum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morbi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blandit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Ullamcorper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dignissim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cras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lobortis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feugiat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vivamus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Phasellus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eu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Diam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nulla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5438832-CEDE-502F-91CC-F9AA5235E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976254"/>
            <a:ext cx="3754438" cy="759011"/>
          </a:xfrm>
        </p:spPr>
        <p:txBody>
          <a:bodyPr/>
          <a:lstStyle>
            <a:lvl1pPr>
              <a:defRPr lang="fr-FR" sz="4400" kern="1200" dirty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32200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-TitreEt1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5438832-CEDE-502F-91CC-F9AA5235E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659" y="732885"/>
            <a:ext cx="11510682" cy="759011"/>
          </a:xfrm>
        </p:spPr>
        <p:txBody>
          <a:bodyPr>
            <a:noAutofit/>
          </a:bodyPr>
          <a:lstStyle>
            <a:lvl1pPr>
              <a:defRPr lang="fr-FR" sz="3200" kern="1200" dirty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ABF48C-A0D4-40E1-5279-939F663248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1490531"/>
            <a:ext cx="11510681" cy="4821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52116A2-6EE4-3B71-3C78-2267E02B00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240183" y="6410512"/>
            <a:ext cx="2743200" cy="365125"/>
          </a:xfrm>
        </p:spPr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 dirty="0"/>
              <a:t> / 23</a:t>
            </a:r>
          </a:p>
        </p:txBody>
      </p:sp>
    </p:spTree>
    <p:extLst>
      <p:ext uri="{BB962C8B-B14F-4D97-AF65-F5344CB8AC3E}">
        <p14:creationId xmlns:p14="http://schemas.microsoft.com/office/powerpoint/2010/main" val="419040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-TitreEt2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5438832-CEDE-502F-91CC-F9AA5235E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659" y="732885"/>
            <a:ext cx="11510682" cy="759011"/>
          </a:xfrm>
        </p:spPr>
        <p:txBody>
          <a:bodyPr>
            <a:noAutofit/>
          </a:bodyPr>
          <a:lstStyle>
            <a:lvl1pPr>
              <a:defRPr lang="fr-FR" sz="3200" kern="1200" dirty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ABF48C-A0D4-40E1-5279-939F663248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1490531"/>
            <a:ext cx="5755341" cy="4821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52116A2-6EE4-3B71-3C78-2267E02B00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240183" y="6410512"/>
            <a:ext cx="2743200" cy="365125"/>
          </a:xfrm>
        </p:spPr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 dirty="0"/>
              <a:t> / 23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14530BC-01D4-7C55-255D-B8D565404A0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99" y="1492250"/>
            <a:ext cx="5755341" cy="48196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2615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TitreEt2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5438832-CEDE-502F-91CC-F9AA5235E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336" y="731520"/>
            <a:ext cx="11467328" cy="759011"/>
          </a:xfrm>
        </p:spPr>
        <p:txBody>
          <a:bodyPr/>
          <a:lstStyle>
            <a:lvl1pPr>
              <a:defRPr lang="fr-FR" sz="4400" kern="1200" dirty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ABF48C-A0D4-40E1-5279-939F663248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2336" y="1490531"/>
            <a:ext cx="5733664" cy="4821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BBCD8CE-FE46-2EE6-3E7D-4F37966699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1490531"/>
            <a:ext cx="5733664" cy="4821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10">
            <a:extLst>
              <a:ext uri="{FF2B5EF4-FFF2-40B4-BE49-F238E27FC236}">
                <a16:creationId xmlns:a16="http://schemas.microsoft.com/office/drawing/2014/main" id="{8409D392-E360-0447-6201-7DAA915779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240183" y="6410512"/>
            <a:ext cx="2743200" cy="365125"/>
          </a:xfrm>
        </p:spPr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 dirty="0"/>
              <a:t> / 23</a:t>
            </a:r>
          </a:p>
        </p:txBody>
      </p:sp>
    </p:spTree>
    <p:extLst>
      <p:ext uri="{BB962C8B-B14F-4D97-AF65-F5344CB8AC3E}">
        <p14:creationId xmlns:p14="http://schemas.microsoft.com/office/powerpoint/2010/main" val="543210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tel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l’atelier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65973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607C6F-5840-47DF-AA8A-78F6EE207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828798" cy="182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6516" y="15634"/>
            <a:ext cx="2537476" cy="1713462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548" y="5671038"/>
            <a:ext cx="8390901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AB18D8-AAF3-FE50-DB34-609DECD5A8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6244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TitreEt2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5438832-CEDE-502F-91CC-F9AA5235E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041264" y="2949089"/>
            <a:ext cx="5212080" cy="759011"/>
          </a:xfrm>
        </p:spPr>
        <p:txBody>
          <a:bodyPr/>
          <a:lstStyle>
            <a:lvl1pPr>
              <a:defRPr lang="fr-FR" sz="4400" kern="1200" dirty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ABF48C-A0D4-40E1-5279-939F663248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29553" y="731519"/>
            <a:ext cx="5090080" cy="558038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BBCD8CE-FE46-2EE6-3E7D-4F37966699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53616" y="731519"/>
            <a:ext cx="5576048" cy="558038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u numéro de diapositive 10">
            <a:extLst>
              <a:ext uri="{FF2B5EF4-FFF2-40B4-BE49-F238E27FC236}">
                <a16:creationId xmlns:a16="http://schemas.microsoft.com/office/drawing/2014/main" id="{291FEDCE-028B-107F-CC54-08BECFA213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240183" y="6410512"/>
            <a:ext cx="2743200" cy="365125"/>
          </a:xfrm>
        </p:spPr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 dirty="0"/>
              <a:t> / 23</a:t>
            </a:r>
          </a:p>
        </p:txBody>
      </p:sp>
    </p:spTree>
    <p:extLst>
      <p:ext uri="{BB962C8B-B14F-4D97-AF65-F5344CB8AC3E}">
        <p14:creationId xmlns:p14="http://schemas.microsoft.com/office/powerpoint/2010/main" val="13982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TitreEt2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5438832-CEDE-502F-91CC-F9AA5235E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041264" y="2949089"/>
            <a:ext cx="5212080" cy="759011"/>
          </a:xfrm>
        </p:spPr>
        <p:txBody>
          <a:bodyPr/>
          <a:lstStyle>
            <a:lvl1pPr>
              <a:defRPr lang="fr-FR" sz="4400" kern="1200" dirty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ABF48C-A0D4-40E1-5279-939F663248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29553" y="731519"/>
            <a:ext cx="10681448" cy="558038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u numéro de diapositive 10">
            <a:extLst>
              <a:ext uri="{FF2B5EF4-FFF2-40B4-BE49-F238E27FC236}">
                <a16:creationId xmlns:a16="http://schemas.microsoft.com/office/drawing/2014/main" id="{291FEDCE-028B-107F-CC54-08BECFA213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240183" y="6410512"/>
            <a:ext cx="2743200" cy="365125"/>
          </a:xfrm>
        </p:spPr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 dirty="0"/>
              <a:t> / 23</a:t>
            </a:r>
          </a:p>
        </p:txBody>
      </p:sp>
    </p:spTree>
    <p:extLst>
      <p:ext uri="{BB962C8B-B14F-4D97-AF65-F5344CB8AC3E}">
        <p14:creationId xmlns:p14="http://schemas.microsoft.com/office/powerpoint/2010/main" val="3522312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-TitreVertEt2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5438832-CEDE-502F-91CC-F9AA5235E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06279" y="3037799"/>
            <a:ext cx="5371572" cy="759011"/>
          </a:xfrm>
        </p:spPr>
        <p:txBody>
          <a:bodyPr/>
          <a:lstStyle>
            <a:lvl1pPr>
              <a:defRPr lang="fr-FR" sz="4400" kern="1200" dirty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ABF48C-A0D4-40E1-5279-939F663248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9013" y="754909"/>
            <a:ext cx="5677645" cy="555699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52116A2-6EE4-3B71-3C78-2267E02B00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240183" y="6410512"/>
            <a:ext cx="2743200" cy="365125"/>
          </a:xfrm>
        </p:spPr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 dirty="0"/>
              <a:t> / 23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14530BC-01D4-7C55-255D-B8D565404A0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36659" y="807310"/>
            <a:ext cx="5755341" cy="552083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7133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31BE1B1-B507-4E16-99F3-964F5909A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2880000"/>
            <a:ext cx="9134157" cy="2357438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vestibulum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morbi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blandit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Ullamcorper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dignissim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cras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lobortis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feugiat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vivamus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Phasellus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eu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Diam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nulla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39C0E9C-8D56-4252-B9EA-E91DF3BC14DC}"/>
              </a:ext>
            </a:extLst>
          </p:cNvPr>
          <p:cNvSpPr txBox="1">
            <a:spLocks/>
          </p:cNvSpPr>
          <p:nvPr userDrawn="1"/>
        </p:nvSpPr>
        <p:spPr>
          <a:xfrm>
            <a:off x="1259999" y="1888840"/>
            <a:ext cx="4546911" cy="79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>
              <a:solidFill>
                <a:srgbClr val="0D4050"/>
              </a:solidFill>
              <a:latin typeface="Raleway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4C2159D-D173-4228-A3E1-ADF14A471401}"/>
              </a:ext>
            </a:extLst>
          </p:cNvPr>
          <p:cNvSpPr txBox="1">
            <a:spLocks/>
          </p:cNvSpPr>
          <p:nvPr userDrawn="1"/>
        </p:nvSpPr>
        <p:spPr>
          <a:xfrm>
            <a:off x="1259998" y="1806440"/>
            <a:ext cx="4546911" cy="79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>
              <a:solidFill>
                <a:srgbClr val="0D4050"/>
              </a:solidFill>
              <a:latin typeface="Raleway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8C7812-BDD8-4E94-AB09-A349C44258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475" y="1889126"/>
            <a:ext cx="3754438" cy="542990"/>
          </a:xfrm>
        </p:spPr>
        <p:txBody>
          <a:bodyPr/>
          <a:lstStyle>
            <a:lvl1pPr marL="0" indent="0">
              <a:buNone/>
              <a:defRPr lang="fr-FR" sz="32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95A1C07-27DF-4419-8821-53DB4A436E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475" y="1047428"/>
            <a:ext cx="3754438" cy="759011"/>
          </a:xfrm>
        </p:spPr>
        <p:txBody>
          <a:bodyPr>
            <a:noAutofit/>
          </a:bodyPr>
          <a:lstStyle>
            <a:lvl1pPr marL="0" indent="0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077020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D139AE-54E3-4FE2-86CA-5A7BA553C71A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BE3F74-10A3-447A-9F8F-FA44F0A2A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19EC34-146F-47CE-B914-EC201A5061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4C904F-E24C-4EE9-B46E-874082E4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1532" y="1766577"/>
            <a:ext cx="6108929" cy="542990"/>
          </a:xfrm>
        </p:spPr>
        <p:txBody>
          <a:bodyPr/>
          <a:lstStyle>
            <a:lvl1pPr marL="0" indent="0" algn="ctr">
              <a:buNone/>
              <a:defRPr lang="fr-FR" sz="32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1930E3FA-4EE1-483F-8126-D6FD51527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1532" y="869543"/>
            <a:ext cx="6108930" cy="759011"/>
          </a:xfrm>
        </p:spPr>
        <p:txBody>
          <a:bodyPr>
            <a:noAutofit/>
          </a:bodyPr>
          <a:lstStyle>
            <a:lvl1pPr marL="0" indent="0" algn="ctr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D139238-89F1-4F3B-A8F4-B97CD81C83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1534" y="2347571"/>
            <a:ext cx="6108929" cy="35580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3A738F3-A880-4DAE-A61B-E3374E7B4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1532" y="5988457"/>
            <a:ext cx="6108929" cy="542990"/>
          </a:xfrm>
        </p:spPr>
        <p:txBody>
          <a:bodyPr>
            <a:noAutofit/>
          </a:bodyPr>
          <a:lstStyle>
            <a:lvl1pPr marL="0" indent="0" algn="ctr">
              <a:buNone/>
              <a:defRPr lang="fr-FR" sz="1200" i="1" kern="1200" dirty="0" smtClean="0">
                <a:solidFill>
                  <a:schemeClr val="bg2">
                    <a:lumMod val="2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 Le parc </a:t>
            </a:r>
            <a:r>
              <a:rPr lang="fr-FR" dirty="0" err="1"/>
              <a:t>pharo</a:t>
            </a:r>
            <a:r>
              <a:rPr lang="fr-FR" dirty="0"/>
              <a:t>, Sculptures </a:t>
            </a:r>
            <a:r>
              <a:rPr lang="fr-FR" dirty="0" err="1"/>
              <a:t>bernard</a:t>
            </a:r>
            <a:r>
              <a:rPr lang="fr-FR" dirty="0"/>
              <a:t> venet, image libérée de droits d’auteur (Creative Commons CC0)</a:t>
            </a:r>
          </a:p>
        </p:txBody>
      </p:sp>
    </p:spTree>
    <p:extLst>
      <p:ext uri="{BB962C8B-B14F-4D97-AF65-F5344CB8AC3E}">
        <p14:creationId xmlns:p14="http://schemas.microsoft.com/office/powerpoint/2010/main" val="1160794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D139AE-54E3-4FE2-86CA-5A7BA553C71A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BE3F74-10A3-447A-9F8F-FA44F0A2A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19EC34-146F-47CE-B914-EC201A5061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4C904F-E24C-4EE9-B46E-874082E4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8127" y="2285051"/>
            <a:ext cx="4920791" cy="542990"/>
          </a:xfrm>
        </p:spPr>
        <p:txBody>
          <a:bodyPr/>
          <a:lstStyle>
            <a:lvl1pPr marL="0" indent="0" algn="ctr">
              <a:buNone/>
              <a:defRPr lang="fr-FR" sz="32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1930E3FA-4EE1-483F-8126-D6FD51527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8778" y="1160326"/>
            <a:ext cx="3754438" cy="759011"/>
          </a:xfrm>
        </p:spPr>
        <p:txBody>
          <a:bodyPr>
            <a:noAutofit/>
          </a:bodyPr>
          <a:lstStyle>
            <a:lvl1pPr marL="0" indent="0" algn="ctr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D139238-89F1-4F3B-A8F4-B97CD81C83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431" y="2309567"/>
            <a:ext cx="6108929" cy="35580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3A738F3-A880-4DAE-A61B-E3374E7B4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431" y="5867592"/>
            <a:ext cx="6108929" cy="542990"/>
          </a:xfrm>
        </p:spPr>
        <p:txBody>
          <a:bodyPr>
            <a:noAutofit/>
          </a:bodyPr>
          <a:lstStyle>
            <a:lvl1pPr marL="0" indent="0" algn="ctr">
              <a:buNone/>
              <a:defRPr lang="fr-FR" sz="1200" i="1" kern="1200" dirty="0" smtClean="0">
                <a:solidFill>
                  <a:schemeClr val="bg2">
                    <a:lumMod val="2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 Le parc </a:t>
            </a:r>
            <a:r>
              <a:rPr lang="fr-FR" dirty="0" err="1"/>
              <a:t>pharo</a:t>
            </a:r>
            <a:r>
              <a:rPr lang="fr-FR" dirty="0"/>
              <a:t>, Sculptures </a:t>
            </a:r>
            <a:r>
              <a:rPr lang="fr-FR" dirty="0" err="1"/>
              <a:t>bernard</a:t>
            </a:r>
            <a:r>
              <a:rPr lang="fr-FR" dirty="0"/>
              <a:t> venet, image libérée de droits d’auteur (Creative Commons CC0)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918D6EAF-8DB7-460E-8465-5DEE0BB8E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8128" y="2879999"/>
            <a:ext cx="4920792" cy="2737047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</a:p>
        </p:txBody>
      </p:sp>
    </p:spTree>
    <p:extLst>
      <p:ext uri="{BB962C8B-B14F-4D97-AF65-F5344CB8AC3E}">
        <p14:creationId xmlns:p14="http://schemas.microsoft.com/office/powerpoint/2010/main" val="963553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D139238-89F1-4F3B-A8F4-B97CD81C83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8844" y="1776004"/>
            <a:ext cx="6108929" cy="35580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D139AE-54E3-4FE2-86CA-5A7BA553C71A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BE3F74-10A3-447A-9F8F-FA44F0A2AD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19EC34-146F-47CE-B914-EC201A5061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4C904F-E24C-4EE9-B46E-874082E4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141" y="2109128"/>
            <a:ext cx="3754438" cy="542990"/>
          </a:xfrm>
        </p:spPr>
        <p:txBody>
          <a:bodyPr/>
          <a:lstStyle>
            <a:lvl1pPr marL="0" indent="0" algn="l">
              <a:buNone/>
              <a:defRPr lang="fr-FR" sz="32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1930E3FA-4EE1-483F-8126-D6FD51527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431" y="1141038"/>
            <a:ext cx="3754438" cy="759011"/>
          </a:xfrm>
        </p:spPr>
        <p:txBody>
          <a:bodyPr>
            <a:noAutofit/>
          </a:bodyPr>
          <a:lstStyle>
            <a:lvl1pPr marL="0" indent="0" algn="ctr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3A738F3-A880-4DAE-A61B-E3374E7B4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8844" y="5487562"/>
            <a:ext cx="6108929" cy="542990"/>
          </a:xfrm>
        </p:spPr>
        <p:txBody>
          <a:bodyPr>
            <a:noAutofit/>
          </a:bodyPr>
          <a:lstStyle>
            <a:lvl1pPr marL="0" indent="0" algn="ctr">
              <a:buNone/>
              <a:defRPr lang="fr-FR" sz="1200" i="1" kern="1200" dirty="0" smtClean="0">
                <a:solidFill>
                  <a:schemeClr val="bg2">
                    <a:lumMod val="2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 Le parc </a:t>
            </a:r>
            <a:r>
              <a:rPr lang="fr-FR" dirty="0" err="1"/>
              <a:t>pharo</a:t>
            </a:r>
            <a:r>
              <a:rPr lang="fr-FR" dirty="0"/>
              <a:t>, Sculptures </a:t>
            </a:r>
            <a:r>
              <a:rPr lang="fr-FR" dirty="0" err="1"/>
              <a:t>bernard</a:t>
            </a:r>
            <a:r>
              <a:rPr lang="fr-FR" dirty="0"/>
              <a:t> venet, image libérée de droits d’auteur (Creative Commons CC0)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918D6EAF-8DB7-460E-8465-5DEE0BB8E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141" y="2828041"/>
            <a:ext cx="4920792" cy="2737047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</a:p>
        </p:txBody>
      </p:sp>
    </p:spTree>
    <p:extLst>
      <p:ext uri="{BB962C8B-B14F-4D97-AF65-F5344CB8AC3E}">
        <p14:creationId xmlns:p14="http://schemas.microsoft.com/office/powerpoint/2010/main" val="3652026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31BE1B1-B507-4E16-99F3-964F5909A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1980000"/>
            <a:ext cx="9134157" cy="2357438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vestibulum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morbi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blandit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Ullamcorper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dignissim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cras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lobortis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feugiat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vivamus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Phasellus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eu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Diam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nulla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7C6C4F6-302B-6E40-B22B-0BCB30F4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032270"/>
            <a:ext cx="3754438" cy="759011"/>
          </a:xfrm>
        </p:spPr>
        <p:txBody>
          <a:bodyPr/>
          <a:lstStyle>
            <a:lvl1pPr>
              <a:defRPr lang="fr-FR" sz="4400" kern="1200" dirty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74855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99DD4F9-B42A-4820-AE04-04078923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475" y="1047428"/>
            <a:ext cx="3754438" cy="759011"/>
          </a:xfrm>
        </p:spPr>
        <p:txBody>
          <a:bodyPr>
            <a:noAutofit/>
          </a:bodyPr>
          <a:lstStyle>
            <a:lvl1pPr marL="0" indent="0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Bibliographie</a:t>
            </a:r>
          </a:p>
        </p:txBody>
      </p:sp>
      <p:sp>
        <p:nvSpPr>
          <p:cNvPr id="20" name="Espace réservé du texte 9">
            <a:extLst>
              <a:ext uri="{FF2B5EF4-FFF2-40B4-BE49-F238E27FC236}">
                <a16:creationId xmlns:a16="http://schemas.microsoft.com/office/drawing/2014/main" id="{732A7FCD-BC22-4A12-A3B3-F9A44B4A77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1980000"/>
            <a:ext cx="9134157" cy="23574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Smith, J. K. (2020). Le Guide du Voyageur dans les Dimensions Parallèles. Éditions Imaginaires.</a:t>
            </a: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Brown, A. (2019). Les Secrets de l'Alchimie Moderne. Presses Mystiques.</a:t>
            </a: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Garcia, L. (2022). Exploration des Mondes Inconnus. Éditions Aventure.</a:t>
            </a: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White, S. (2023). L'Aube des Nouveaux Horizons : Une Histoire de la Science-Fiction. Presses de l'Université Imaginaire.</a:t>
            </a:r>
          </a:p>
        </p:txBody>
      </p:sp>
    </p:spTree>
    <p:extLst>
      <p:ext uri="{BB962C8B-B14F-4D97-AF65-F5344CB8AC3E}">
        <p14:creationId xmlns:p14="http://schemas.microsoft.com/office/powerpoint/2010/main" val="1151805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362706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AF61B9EC-3972-4229-A00D-CB1077E087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2211" y="2185365"/>
            <a:ext cx="7267575" cy="31480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  <a:latin typeface="Inter"/>
              </a:defRPr>
            </a:lvl1pPr>
          </a:lstStyle>
          <a:p>
            <a:pPr lvl="0"/>
            <a:r>
              <a:rPr lang="fr-FR" dirty="0"/>
              <a:t>Smith, J. K. (2020). Le Guide du Voyageur dans les Dimensions Parallèles. Éditions Imaginaires.</a:t>
            </a:r>
          </a:p>
          <a:p>
            <a:pPr lvl="0"/>
            <a:r>
              <a:rPr lang="fr-FR" dirty="0"/>
              <a:t>Brown, A. (2019). Les Secrets de l'Alchimie Moderne. Presses Mystiques.</a:t>
            </a:r>
          </a:p>
          <a:p>
            <a:pPr lvl="0"/>
            <a:r>
              <a:rPr lang="fr-FR" dirty="0"/>
              <a:t>Garcia, L. (2022). Exploration des Mondes Inconnus. Éditions Aventure.</a:t>
            </a:r>
          </a:p>
          <a:p>
            <a:pPr lvl="0"/>
            <a:r>
              <a:rPr lang="fr-FR" dirty="0"/>
              <a:t>White, S. (2023). L'Aube des Nouveaux Horizons : Une Histoire de la Science-Fiction. Presses de l'Université Imaginaire.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58095F-6E84-4424-9E76-B404C79F5E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Atelier-T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" y="-1326"/>
            <a:ext cx="12192000" cy="6858000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30824" y="3833034"/>
            <a:ext cx="7530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367" y="5426820"/>
            <a:ext cx="11711267" cy="498850"/>
          </a:xfrm>
        </p:spPr>
        <p:txBody>
          <a:bodyPr/>
          <a:lstStyle>
            <a:lvl1pPr marL="0" indent="0" algn="ctr">
              <a:buNone/>
              <a:def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 et établissement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505B392B-E90B-C8D9-6A49-E61FAE1DDA4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25593" y="197663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r-FR"/>
              <a:t>ATELIER (1h30)</a:t>
            </a:r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E22BCFDB-E18E-A75E-69A8-C493DE1199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8272" y="207291"/>
            <a:ext cx="8583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Moodle </a:t>
            </a:r>
            <a:r>
              <a:rPr lang="fr-FR" dirty="0" err="1"/>
              <a:t>Moot</a:t>
            </a:r>
            <a:r>
              <a:rPr lang="fr-FR" dirty="0"/>
              <a:t> 2024- rassemblement annuel de la communauté francophone des utilisateurs et développeurs de Moodle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402770FD-5AC7-FB70-3F0A-DBD32E96E8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800" b="1"/>
            </a:lvl1pPr>
          </a:lstStyle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FCECE422-219B-5BB0-6D49-D4D57E84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520"/>
            <a:ext cx="10515600" cy="1903190"/>
          </a:xfrm>
        </p:spPr>
        <p:txBody>
          <a:bodyPr/>
          <a:lstStyle>
            <a:lvl1pPr algn="ctr">
              <a:defRPr lang="fr-FR" sz="4400" b="0" kern="1200" baseline="0" smtClean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46633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_Vierge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20F59D1-DF0F-4DF7-9EC3-B73B2ED056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7188" y="1760508"/>
            <a:ext cx="8097624" cy="592912"/>
          </a:xfrm>
        </p:spPr>
        <p:txBody>
          <a:bodyPr>
            <a:noAutofit/>
          </a:bodyPr>
          <a:lstStyle>
            <a:lvl1pPr marL="0" indent="0" algn="ctr">
              <a:buNone/>
              <a:defRPr lang="fr-FR" sz="32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Retrouvez-nous sur le forum du cours !</a:t>
            </a:r>
          </a:p>
        </p:txBody>
      </p:sp>
      <p:pic>
        <p:nvPicPr>
          <p:cNvPr id="11" name="Graphique 10" descr="Courrier">
            <a:extLst>
              <a:ext uri="{FF2B5EF4-FFF2-40B4-BE49-F238E27FC236}">
                <a16:creationId xmlns:a16="http://schemas.microsoft.com/office/drawing/2014/main" id="{6BE65EF2-66C2-4D1C-809D-4CE949EC22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7400" y="2489032"/>
            <a:ext cx="457200" cy="457200"/>
          </a:xfrm>
          <a:prstGeom prst="rect">
            <a:avLst/>
          </a:prstGeom>
        </p:spPr>
      </p:pic>
      <p:pic>
        <p:nvPicPr>
          <p:cNvPr id="12" name="Graphique 11" descr="Lien">
            <a:extLst>
              <a:ext uri="{FF2B5EF4-FFF2-40B4-BE49-F238E27FC236}">
                <a16:creationId xmlns:a16="http://schemas.microsoft.com/office/drawing/2014/main" id="{86A2640F-4F90-498D-BDF8-20B9D06C6B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7400" y="4486086"/>
            <a:ext cx="457200" cy="457200"/>
          </a:xfrm>
          <a:prstGeom prst="rect">
            <a:avLst/>
          </a:prstGeom>
        </p:spPr>
      </p:pic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11B793E9-A514-4F59-855C-E86E940486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47189" y="4964780"/>
            <a:ext cx="8097623" cy="760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  <a:latin typeface="Inter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Site web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https://cipe.univ-amu.fr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BE5FDC9-B751-4247-BAC1-AB75F4C98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7188" y="3004790"/>
            <a:ext cx="8097624" cy="1422737"/>
          </a:xfrm>
        </p:spPr>
        <p:txBody>
          <a:bodyPr>
            <a:noAutofit/>
          </a:bodyPr>
          <a:lstStyle>
            <a:lvl1pPr marL="0" indent="0" algn="ctr">
              <a:buNone/>
              <a:defRPr lang="fr-FR" sz="18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Contacts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john.doe@example.com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emilie.dupont@fakemail.com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contact@fantasyemail.net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1D68819-B19E-61BB-6A0A-36CF6A96F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88" y="532259"/>
            <a:ext cx="8097623" cy="79931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fr-FR" dirty="0"/>
              <a:t>Des questions ?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3045F7-9981-5765-BE5F-4A1F4E0DFE2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0276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erge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022193CD-AE87-45B7-944F-3D7895290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428" y="1406839"/>
            <a:ext cx="2697805" cy="501296"/>
          </a:xfrm>
        </p:spPr>
        <p:txBody>
          <a:bodyPr>
            <a:noAutofit/>
          </a:bodyPr>
          <a:lstStyle>
            <a:lvl1pPr marL="0" indent="0" algn="ctr">
              <a:buNone/>
              <a:defRPr lang="fr-FR" sz="32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Verbatim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20F59D1-DF0F-4DF7-9EC3-B73B2ED056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563" y="5578842"/>
            <a:ext cx="6096000" cy="486083"/>
          </a:xfrm>
        </p:spPr>
        <p:txBody>
          <a:bodyPr>
            <a:noAutofit/>
          </a:bodyPr>
          <a:lstStyle>
            <a:lvl1pPr marL="0" indent="0" algn="ctr">
              <a:buNone/>
              <a:defRPr lang="fr-FR" sz="24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Retrouvez-nous sur le forum du cours !</a:t>
            </a:r>
          </a:p>
        </p:txBody>
      </p:sp>
      <p:pic>
        <p:nvPicPr>
          <p:cNvPr id="11" name="Graphique 10" descr="Courrier">
            <a:extLst>
              <a:ext uri="{FF2B5EF4-FFF2-40B4-BE49-F238E27FC236}">
                <a16:creationId xmlns:a16="http://schemas.microsoft.com/office/drawing/2014/main" id="{6BE65EF2-66C2-4D1C-809D-4CE949EC22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9381" y="5114717"/>
            <a:ext cx="457200" cy="457200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BE5FDC9-B751-4247-BAC1-AB75F4C98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519" y="5343317"/>
            <a:ext cx="3155007" cy="1422737"/>
          </a:xfrm>
        </p:spPr>
        <p:txBody>
          <a:bodyPr>
            <a:noAutofit/>
          </a:bodyPr>
          <a:lstStyle>
            <a:lvl1pPr marL="0" indent="0" algn="ctr">
              <a:buNone/>
              <a:defRPr lang="fr-FR" sz="18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Contacts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  <a:latin typeface="Inter"/>
              </a:rPr>
              <a:t>john.doe@example.com</a:t>
            </a:r>
            <a:endParaRPr lang="fr-FR" dirty="0">
              <a:solidFill>
                <a:schemeClr val="bg1"/>
              </a:solidFill>
              <a:latin typeface="Inter"/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  <a:latin typeface="Inter"/>
              </a:rPr>
              <a:t>emilie.dupont@fakemail.com</a:t>
            </a:r>
            <a:endParaRPr lang="fr-FR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6D12E80-75E1-F6EE-8F1E-3F7F8A015E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9374" y="172381"/>
            <a:ext cx="8649730" cy="107565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r>
              <a:rPr lang="fr-FR" dirty="0"/>
              <a:t>Des questions ?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B4221A4-18E4-FCDC-942A-AB3683D2D7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07D4F9C0-E93C-1D65-DEA8-D9C4755EA6E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5428" y="2045181"/>
            <a:ext cx="11921472" cy="3061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185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Atelier-TSA-Noi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55556" y="3782687"/>
            <a:ext cx="7530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099" y="5594900"/>
            <a:ext cx="11711267" cy="498850"/>
          </a:xfrm>
        </p:spPr>
        <p:txBody>
          <a:bodyPr/>
          <a:lstStyle>
            <a:lvl1pPr marL="0" indent="0" algn="ctr">
              <a:buNone/>
              <a:def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 et établissement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505B392B-E90B-C8D9-6A49-E61FAE1DDA4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25593" y="197663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r-FR"/>
              <a:t>ATELIER (1h30)</a:t>
            </a:r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E22BCFDB-E18E-A75E-69A8-C493DE1199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8272" y="207291"/>
            <a:ext cx="8583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Moodle </a:t>
            </a:r>
            <a:r>
              <a:rPr lang="fr-FR" dirty="0" err="1"/>
              <a:t>Moot</a:t>
            </a:r>
            <a:r>
              <a:rPr lang="fr-FR" dirty="0"/>
              <a:t> 2024- rassemblement annuel de la communauté francophone des utilisateurs et développeurs de Moodle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402770FD-5AC7-FB70-3F0A-DBD32E96E8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FCECE422-219B-5BB0-6D49-D4D57E84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33" y="1509956"/>
            <a:ext cx="10515600" cy="1325563"/>
          </a:xfrm>
        </p:spPr>
        <p:txBody>
          <a:bodyPr/>
          <a:lstStyle>
            <a:lvl1pPr algn="ctr">
              <a:defRPr lang="fr-FR" sz="4400" kern="1200" baseline="0" smtClean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4053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Atelier-TSA-bleu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55556" y="3837996"/>
            <a:ext cx="7530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rgbClr val="FFFF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099" y="5505253"/>
            <a:ext cx="11711267" cy="498850"/>
          </a:xfrm>
        </p:spPr>
        <p:txBody>
          <a:bodyPr/>
          <a:lstStyle>
            <a:lvl1pPr marL="0" indent="0" algn="ctr">
              <a:buNone/>
              <a:defRPr lang="fr-FR" sz="28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 et établissement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505B392B-E90B-C8D9-6A49-E61FAE1DDA4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25593" y="197663"/>
            <a:ext cx="2743200" cy="365125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</a:defRPr>
            </a:lvl1pPr>
          </a:lstStyle>
          <a:p>
            <a:r>
              <a:rPr lang="fr-FR"/>
              <a:t>ATELIER (1h30)</a:t>
            </a:r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E22BCFDB-E18E-A75E-69A8-C493DE1199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8272" y="207291"/>
            <a:ext cx="8583705" cy="3651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fr-FR"/>
              <a:t>Moodle Moot 2024- rassemblement annuel de la communauté francophone des utilisateurs et développeurs de Moodle</a:t>
            </a:r>
            <a:endParaRPr lang="fr-FR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402770FD-5AC7-FB70-3F0A-DBD32E96E8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800" b="1">
                <a:solidFill>
                  <a:srgbClr val="FFFF00"/>
                </a:solidFill>
              </a:defRPr>
            </a:lvl1pPr>
          </a:lstStyle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FCECE422-219B-5BB0-6D49-D4D57E84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33" y="1509956"/>
            <a:ext cx="10515600" cy="1325563"/>
          </a:xfrm>
        </p:spPr>
        <p:txBody>
          <a:bodyPr/>
          <a:lstStyle>
            <a:lvl1pPr algn="ctr">
              <a:defRPr lang="fr-FR" sz="4400" kern="1200" baseline="0" smtClean="0">
                <a:solidFill>
                  <a:srgbClr val="FFFF0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3260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Atelier-TSA-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55556" y="3782687"/>
            <a:ext cx="7530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099" y="5594900"/>
            <a:ext cx="11711267" cy="498850"/>
          </a:xfrm>
        </p:spPr>
        <p:txBody>
          <a:bodyPr/>
          <a:lstStyle>
            <a:lvl1pPr marL="0" indent="0" algn="ctr">
              <a:buNone/>
              <a:defRPr lang="fr-FR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 et établissement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505B392B-E90B-C8D9-6A49-E61FAE1DDA4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25593" y="197663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ATELIER (1h30)</a:t>
            </a:r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E22BCFDB-E18E-A75E-69A8-C493DE1199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8272" y="207291"/>
            <a:ext cx="85837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Moodle Moot 2024- rassemblement annuel de la communauté francophone des utilisateurs et développeurs de Moodle</a:t>
            </a:r>
            <a:endParaRPr lang="fr-FR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402770FD-5AC7-FB70-3F0A-DBD32E96E8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FCECE422-219B-5BB0-6D49-D4D57E84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32" y="1758094"/>
            <a:ext cx="10515600" cy="1325563"/>
          </a:xfrm>
        </p:spPr>
        <p:txBody>
          <a:bodyPr/>
          <a:lstStyle>
            <a:lvl1pPr algn="ctr">
              <a:defRPr lang="fr-FR" sz="4400" kern="1200" baseline="0" smtClean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0735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nfé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conférence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65973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607C6F-5840-47DF-AA8A-78F6EE207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828798" cy="182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8605" y="-156020"/>
            <a:ext cx="2523039" cy="1885116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548" y="5652569"/>
            <a:ext cx="8390901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ACD8645-B037-1E90-476A-6AA2A518B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81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é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démo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65973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607C6F-5840-47DF-AA8A-78F6EE207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828798" cy="182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3453" y="-119490"/>
            <a:ext cx="2859791" cy="1906527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549" y="5652569"/>
            <a:ext cx="8390900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2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BFE9BD7-0D15-4DC5-AEA2-F512039EF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12E754-4453-4487-9A62-10BDDF32A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4867" y="340187"/>
            <a:ext cx="7042265" cy="1325563"/>
          </a:xfrm>
        </p:spPr>
        <p:txBody>
          <a:bodyPr/>
          <a:lstStyle>
            <a:lvl1pPr algn="ctr">
              <a:defRPr lang="fr-FR" sz="4400" kern="1200" smtClean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Contributeurs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73DBB9A-2BED-4207-97B6-F68F0CF7B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867" y="5652569"/>
            <a:ext cx="7042264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5FA5C458-F9F8-4708-8789-03515F52A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5042" y="4261875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Jane Doe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9E69D5EA-085C-41C0-8D5E-EEFBBCE007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06231" y="4261875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Raleway"/>
              </a:rPr>
              <a:t>Idéfix</a:t>
            </a:r>
            <a:endParaRPr lang="fr-FR" sz="2800" dirty="0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CE16FE-00EF-41E9-9C5F-2BF88EFA8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B53EDC-04BC-4F05-AB49-5CBD2D5C35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0EB01636-FC7A-4AAA-9763-5BD244F918D4}"/>
              </a:ext>
            </a:extLst>
          </p:cNvPr>
          <p:cNvSpPr/>
          <p:nvPr userDrawn="1"/>
        </p:nvSpPr>
        <p:spPr>
          <a:xfrm>
            <a:off x="1197204" y="2140742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07FA030-DA3A-452E-B04D-28CB1B45C442}"/>
              </a:ext>
            </a:extLst>
          </p:cNvPr>
          <p:cNvSpPr/>
          <p:nvPr userDrawn="1"/>
        </p:nvSpPr>
        <p:spPr>
          <a:xfrm>
            <a:off x="5070537" y="2140742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697FD4C-3617-49C9-935C-F7280AF529B2}"/>
              </a:ext>
            </a:extLst>
          </p:cNvPr>
          <p:cNvSpPr/>
          <p:nvPr userDrawn="1"/>
        </p:nvSpPr>
        <p:spPr>
          <a:xfrm>
            <a:off x="8943870" y="2140742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5DB70AC9-D8FA-440E-9092-D8B0C04427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9565" y="4218566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Tartempion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7C9178-34DD-3223-34CE-CBED647BB4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‹N°›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458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4EEC291-CE68-40BD-92C0-029E2F72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FF467F-E97F-447B-98ED-BB47A4BEB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E81E9B-19B8-4B9E-B021-373CC9C9F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F2F50F-B0A8-4B6C-AA50-FD996FB67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B79B4E-6EE5-49B0-8E85-E37828CF4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3700" y="6362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A6"/>
                </a:solidFill>
              </a:defRPr>
            </a:lvl1pPr>
          </a:lstStyle>
          <a:p>
            <a:fld id="{4805BDCE-05CB-4AD7-86C7-14141AE4E605}" type="slidenum">
              <a:rPr lang="fr-FR" smtClean="0"/>
              <a:pPr/>
              <a:t>‹N°›</a:t>
            </a:fld>
            <a:r>
              <a:rPr lang="fr-FR" dirty="0"/>
              <a:t> / 23</a:t>
            </a:r>
          </a:p>
        </p:txBody>
      </p:sp>
    </p:spTree>
    <p:extLst>
      <p:ext uri="{BB962C8B-B14F-4D97-AF65-F5344CB8AC3E}">
        <p14:creationId xmlns:p14="http://schemas.microsoft.com/office/powerpoint/2010/main" val="167186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703" r:id="rId3"/>
    <p:sldLayoutId id="2147483706" r:id="rId4"/>
    <p:sldLayoutId id="2147483707" r:id="rId5"/>
    <p:sldLayoutId id="2147483704" r:id="rId6"/>
    <p:sldLayoutId id="2147483692" r:id="rId7"/>
    <p:sldLayoutId id="2147483693" r:id="rId8"/>
    <p:sldLayoutId id="2147483681" r:id="rId9"/>
    <p:sldLayoutId id="2147483694" r:id="rId10"/>
    <p:sldLayoutId id="2147483695" r:id="rId11"/>
    <p:sldLayoutId id="2147483678" r:id="rId12"/>
    <p:sldLayoutId id="2147483679" r:id="rId13"/>
    <p:sldLayoutId id="2147483663" r:id="rId14"/>
    <p:sldLayoutId id="2147483667" r:id="rId15"/>
    <p:sldLayoutId id="2147483682" r:id="rId16"/>
    <p:sldLayoutId id="2147483697" r:id="rId17"/>
    <p:sldLayoutId id="2147483701" r:id="rId18"/>
    <p:sldLayoutId id="2147483698" r:id="rId19"/>
    <p:sldLayoutId id="2147483700" r:id="rId20"/>
    <p:sldLayoutId id="2147483709" r:id="rId21"/>
    <p:sldLayoutId id="214748370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9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microsoft.com/office/2017/04/relationships/track" Target="../media/track1.vtt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5.sv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typie-friendly.f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-amu-fr.zoom.us/j/95400244828?pwd=VVVZNW8rbzhpTTFlTzhEZlA2SFNmZz0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hyperlink" Target="mailto:emmanuel.CURT@univ-amu.fr" TargetMode="External"/><Relationship Id="rId4" Type="http://schemas.openxmlformats.org/officeDocument/2006/relationships/hyperlink" Target="https://ametice.univ-amu.fr/mod/forum/index.php?id=1103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A9A52C8-F4F4-558C-9B75-405139EA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695575" algn="l"/>
              </a:tabLst>
            </a:pPr>
            <a:r>
              <a:rPr lang="fr-FR" dirty="0"/>
              <a:t>0. Installation (5 mn)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50BF7FF-C099-99ED-CC90-D3005183D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3" y="2291184"/>
            <a:ext cx="5754687" cy="3220194"/>
          </a:xfr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CCA2232F-3EF9-AD8D-FF97-2BE96028121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dirty="0"/>
              <a:t>Rejoignez un des îlots de travail </a:t>
            </a:r>
            <a:br>
              <a:rPr lang="fr-FR" dirty="0"/>
            </a:br>
            <a:r>
              <a:rPr lang="fr-FR" dirty="0"/>
              <a:t>(5 personnes max par îlot)</a:t>
            </a:r>
          </a:p>
          <a:p>
            <a:r>
              <a:rPr lang="fr-FR" dirty="0"/>
              <a:t>Pour vous connecter au Wifi : </a:t>
            </a:r>
          </a:p>
          <a:p>
            <a:pPr lvl="1"/>
            <a:r>
              <a:rPr lang="fr-FR" dirty="0"/>
              <a:t>Par </a:t>
            </a:r>
            <a:r>
              <a:rPr lang="fr-FR" dirty="0" err="1"/>
              <a:t>eduroam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utilisez votre adresse mail universitaire puis votre mot de passe habituel</a:t>
            </a:r>
          </a:p>
          <a:p>
            <a:pPr lvl="1"/>
            <a:r>
              <a:rPr lang="fr-FR" dirty="0"/>
              <a:t>Par le Wifi d’AMU : </a:t>
            </a:r>
          </a:p>
          <a:p>
            <a:pPr lvl="2"/>
            <a:r>
              <a:rPr lang="fr-FR" dirty="0"/>
              <a:t>choisissez le réseau </a:t>
            </a:r>
            <a:r>
              <a:rPr lang="fr-FR" dirty="0" err="1"/>
              <a:t>aix</a:t>
            </a:r>
            <a:r>
              <a:rPr lang="fr-FR" dirty="0"/>
              <a:t>*</a:t>
            </a:r>
            <a:r>
              <a:rPr lang="fr-FR" dirty="0" err="1"/>
              <a:t>marseille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Puis utilisez le login et mot de passe délivré à votre arrivée au </a:t>
            </a:r>
            <a:r>
              <a:rPr lang="fr-FR" dirty="0" err="1"/>
              <a:t>moodle</a:t>
            </a:r>
            <a:r>
              <a:rPr lang="fr-FR" dirty="0"/>
              <a:t> </a:t>
            </a:r>
            <a:r>
              <a:rPr lang="fr-FR" dirty="0" err="1"/>
              <a:t>moot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1B4929E-CD7F-0EC9-8ACD-1C1FEBCFE1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C5253AE-919D-995F-10E2-553FF2CE6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300AC76-84F7-F4A7-FF8F-E2235BC8C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11h00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F76EE601-74AB-0EFB-1912-E5C857281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88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56226D-98C2-5B06-85FB-E1C7D76E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052372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Débrief sur vos réponses au </a:t>
            </a:r>
            <a:r>
              <a:rPr lang="fr-FR" sz="3600" dirty="0" err="1"/>
              <a:t>W</a:t>
            </a:r>
            <a:r>
              <a:rPr lang="fr-FR" sz="3600" kern="120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ooclap</a:t>
            </a: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: </a:t>
            </a:r>
            <a:b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</a:b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3/ Vos habitudes avec Moodle</a:t>
            </a:r>
            <a:endParaRPr lang="fr-FR" sz="3600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A3F3B2-D242-348E-C42B-D0848A30EB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10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208B08-CA9C-0654-E18F-C879F7C95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B51419E-EDD5-EDB6-8C57-BFEB4026F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11h15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582CDB35-0D7A-43AD-6C2E-11506519B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E0AF136-BF53-82CD-C6A2-4D729ADAA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4" y="1785257"/>
            <a:ext cx="7976375" cy="4660739"/>
          </a:xfrm>
        </p:spPr>
      </p:pic>
    </p:spTree>
    <p:extLst>
      <p:ext uri="{BB962C8B-B14F-4D97-AF65-F5344CB8AC3E}">
        <p14:creationId xmlns:p14="http://schemas.microsoft.com/office/powerpoint/2010/main" val="284958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56226D-98C2-5B06-85FB-E1C7D76E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84" y="732885"/>
            <a:ext cx="11853715" cy="1052372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Débrief sur vos réponses au </a:t>
            </a:r>
            <a:r>
              <a:rPr lang="fr-FR" sz="3600" dirty="0" err="1"/>
              <a:t>W</a:t>
            </a:r>
            <a:r>
              <a:rPr lang="fr-FR" sz="3600" kern="120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ooclap</a:t>
            </a: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: </a:t>
            </a:r>
            <a:b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</a:b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4/ Vos habitudes avec la section d’accueil / de présentation</a:t>
            </a:r>
            <a:endParaRPr lang="fr-FR" sz="3600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A3F3B2-D242-348E-C42B-D0848A30EB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11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208B08-CA9C-0654-E18F-C879F7C95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B51419E-EDD5-EDB6-8C57-BFEB4026F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11h15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582CDB35-0D7A-43AD-6C2E-11506519B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94C248F8-FAD2-01CB-1F7B-ED83CAB90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3" y="1809780"/>
            <a:ext cx="11509375" cy="4183003"/>
          </a:xfrm>
        </p:spPr>
      </p:pic>
    </p:spTree>
    <p:extLst>
      <p:ext uri="{BB962C8B-B14F-4D97-AF65-F5344CB8AC3E}">
        <p14:creationId xmlns:p14="http://schemas.microsoft.com/office/powerpoint/2010/main" val="2275494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éo 5">
            <a:extLst>
              <a:ext uri="{FF2B5EF4-FFF2-40B4-BE49-F238E27FC236}">
                <a16:creationId xmlns:a16="http://schemas.microsoft.com/office/drawing/2014/main" id="{F051906B-9503-AF15-C493-D50069F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EF831BE7-7D85-344E-A035-6D8C6CF6E4D0}" label="" lang="fr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6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83D567-5A1A-CA04-F624-00673110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2186707"/>
            <a:ext cx="11560629" cy="2352636"/>
          </a:xfrm>
          <a:solidFill>
            <a:srgbClr val="FDFEFD">
              <a:alpha val="78824"/>
            </a:srgbClr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D4050"/>
                </a:solidFill>
              </a:rPr>
              <a:t>Au travail</a:t>
            </a:r>
            <a:r>
              <a:rPr lang="fr-FR" b="1" baseline="0" dirty="0">
                <a:solidFill>
                  <a:srgbClr val="0D4050"/>
                </a:solidFill>
              </a:rPr>
              <a:t> : </a:t>
            </a:r>
            <a:br>
              <a:rPr lang="fr-FR" b="1" baseline="0" dirty="0">
                <a:solidFill>
                  <a:srgbClr val="0D4050"/>
                </a:solidFill>
              </a:rPr>
            </a:br>
            <a:r>
              <a:rPr lang="fr-FR" b="1" baseline="0" dirty="0">
                <a:solidFill>
                  <a:srgbClr val="0D4050"/>
                </a:solidFill>
              </a:rPr>
              <a:t>critique d’une section d’accueil </a:t>
            </a:r>
            <a:br>
              <a:rPr lang="fr-FR" b="1" baseline="0" dirty="0">
                <a:solidFill>
                  <a:srgbClr val="0D4050"/>
                </a:solidFill>
              </a:rPr>
            </a:br>
            <a:r>
              <a:rPr lang="fr-FR" b="1" baseline="0" dirty="0">
                <a:solidFill>
                  <a:srgbClr val="0D4050"/>
                </a:solidFill>
              </a:rPr>
              <a:t>(15 mn)</a:t>
            </a:r>
            <a:endParaRPr lang="fr-FR" b="1" dirty="0">
              <a:solidFill>
                <a:srgbClr val="0D4050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E1FA9B-BD3D-71E9-BEF1-8B67ED89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5BDCE-05CB-4AD7-86C7-14141AE4E605}" type="slidenum">
              <a:rPr lang="fr-FR" smtClean="0">
                <a:solidFill>
                  <a:schemeClr val="bg1"/>
                </a:solidFill>
              </a:rPr>
              <a:pPr/>
              <a:t>12</a:t>
            </a:fld>
            <a:r>
              <a:rPr lang="fr-FR" dirty="0">
                <a:solidFill>
                  <a:schemeClr val="bg1"/>
                </a:solidFill>
              </a:rPr>
              <a:t> / 23</a:t>
            </a:r>
          </a:p>
        </p:txBody>
      </p:sp>
    </p:spTree>
    <p:extLst>
      <p:ext uri="{BB962C8B-B14F-4D97-AF65-F5344CB8AC3E}">
        <p14:creationId xmlns:p14="http://schemas.microsoft.com/office/powerpoint/2010/main" val="187667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D783AB-8313-85AE-80A2-A7F76D67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4658"/>
            <a:ext cx="2223249" cy="1008828"/>
          </a:xfrm>
        </p:spPr>
        <p:txBody>
          <a:bodyPr>
            <a:noAutofit/>
          </a:bodyPr>
          <a:lstStyle/>
          <a:p>
            <a:r>
              <a:rPr lang="fr-FR" sz="3200" b="1" dirty="0"/>
              <a:t>Exemple 1</a:t>
            </a:r>
            <a:br>
              <a:rPr lang="fr-FR" sz="3200" dirty="0"/>
            </a:br>
            <a:r>
              <a:rPr lang="fr-FR" sz="2000" dirty="0"/>
              <a:t>(section d’accueil)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D2D0AB-B769-4E47-3BA6-4CD4BFA251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13</a:t>
            </a:fld>
            <a:r>
              <a:rPr lang="fr-FR" dirty="0"/>
              <a:t> / 23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9431700-A22F-2FEF-9403-8BD2BDD3E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74BC8B6-B934-FC66-3C91-43D2310B1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11h25</a:t>
              </a:r>
            </a:p>
          </p:txBody>
        </p:sp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F9247758-2E5E-A35D-22AB-AD5DA5929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FB2AFF4A-B6B3-F802-2D8D-8A7070A5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85"/>
          <a:stretch/>
        </p:blipFill>
        <p:spPr>
          <a:xfrm>
            <a:off x="2223249" y="754658"/>
            <a:ext cx="9386033" cy="5503267"/>
          </a:xfrm>
        </p:spPr>
      </p:pic>
    </p:spTree>
    <p:extLst>
      <p:ext uri="{BB962C8B-B14F-4D97-AF65-F5344CB8AC3E}">
        <p14:creationId xmlns:p14="http://schemas.microsoft.com/office/powerpoint/2010/main" val="422331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DAE7D28-32D3-CEFE-AE60-02AE6035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2885"/>
            <a:ext cx="12191999" cy="759011"/>
          </a:xfrm>
        </p:spPr>
        <p:txBody>
          <a:bodyPr>
            <a:normAutofit/>
          </a:bodyPr>
          <a:lstStyle/>
          <a:p>
            <a:r>
              <a:rPr lang="fr-FR" dirty="0"/>
              <a:t>Au travail - critique d’une section d’accueil (15 mn)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FDE4700-0221-50D4-2E7B-679AC5026DB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fr-FR" dirty="0"/>
              <a:t> Individuellement (durée maximale : 5 mn)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FR" dirty="0"/>
              <a:t>Repérez et caractérisez</a:t>
            </a:r>
            <a:r>
              <a:rPr lang="fr-FR" b="1" dirty="0"/>
              <a:t> l'information donnée </a:t>
            </a:r>
            <a:r>
              <a:rPr lang="fr-FR" dirty="0"/>
              <a:t>et</a:t>
            </a:r>
            <a:r>
              <a:rPr lang="fr-FR" b="1" dirty="0"/>
              <a:t> la forme utilisée</a:t>
            </a:r>
            <a:endParaRPr lang="fr-FR" dirty="0"/>
          </a:p>
          <a:p>
            <a:pPr marL="914400" lvl="1" indent="-457200">
              <a:buFont typeface="+mj-lt"/>
              <a:buAutoNum type="alphaLcParenR"/>
            </a:pPr>
            <a:r>
              <a:rPr lang="fr-FR" dirty="0"/>
              <a:t>En partant des besoins exposés plus tôt, essayez </a:t>
            </a:r>
            <a:r>
              <a:rPr lang="fr-FR" b="1" dirty="0"/>
              <a:t>d'identifier les éléments </a:t>
            </a:r>
            <a:r>
              <a:rPr lang="fr-FR" dirty="0"/>
              <a:t>d'information </a:t>
            </a:r>
            <a:r>
              <a:rPr lang="fr-FR" b="1" dirty="0"/>
              <a:t>manquants</a:t>
            </a:r>
            <a:r>
              <a:rPr lang="fr-FR" dirty="0"/>
              <a:t>, et les éléments de </a:t>
            </a:r>
            <a:r>
              <a:rPr lang="fr-FR" b="1" dirty="0"/>
              <a:t>forme qui pourraient être améliorés</a:t>
            </a:r>
          </a:p>
          <a:p>
            <a:pPr>
              <a:buFont typeface="+mj-lt"/>
              <a:buAutoNum type="arabicPeriod"/>
            </a:pPr>
            <a:r>
              <a:rPr lang="fr-FR" dirty="0"/>
              <a:t> En équipe (durée maximale : 10 mn): 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FR" dirty="0"/>
              <a:t>Désignez le </a:t>
            </a:r>
            <a:r>
              <a:rPr lang="fr-FR" b="1" dirty="0"/>
              <a:t>porte-parole</a:t>
            </a:r>
            <a:r>
              <a:rPr lang="fr-FR" dirty="0"/>
              <a:t>/preneur de notes de votre équipe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FR" b="1" dirty="0"/>
              <a:t>Confrontez vos observations individuelles </a:t>
            </a:r>
            <a:r>
              <a:rPr lang="fr-FR" dirty="0"/>
              <a:t>(5 min)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FR" dirty="0"/>
              <a:t>Préparez la </a:t>
            </a:r>
            <a:r>
              <a:rPr lang="fr-FR" b="1" dirty="0"/>
              <a:t>synthèse</a:t>
            </a:r>
            <a:r>
              <a:rPr lang="fr-FR" dirty="0"/>
              <a:t> de votre équipe. (5 min)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E1FA9B-BD3D-71E9-BEF1-8B67ED89C7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14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7B5B9D-B67E-E9A9-AFCC-C5F7580F7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8A152A3-2A65-54F8-4359-593CED473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11h25</a:t>
              </a:r>
            </a:p>
          </p:txBody>
        </p:sp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85E3B1E7-EA83-B297-8776-6AC611C27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30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DAE7D28-32D3-CEFE-AE60-02AE6035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230386"/>
          </a:xfrm>
        </p:spPr>
        <p:txBody>
          <a:bodyPr>
            <a:normAutofit/>
          </a:bodyPr>
          <a:lstStyle/>
          <a:p>
            <a:r>
              <a:rPr lang="fr-FR" dirty="0"/>
              <a:t>Synthèse et co-construction d’une « check </a:t>
            </a:r>
            <a:r>
              <a:rPr lang="fr-FR" dirty="0" err="1"/>
              <a:t>list</a:t>
            </a:r>
            <a:r>
              <a:rPr lang="fr-FR" dirty="0"/>
              <a:t> » des bonnes pratiques (15 mn)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0D431E3-A941-FFD2-DCD7-67827FC7708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1963271"/>
            <a:ext cx="5755341" cy="4348629"/>
          </a:xfrm>
        </p:spPr>
        <p:txBody>
          <a:bodyPr>
            <a:normAutofit/>
          </a:bodyPr>
          <a:lstStyle/>
          <a:p>
            <a:r>
              <a:rPr lang="fr-FR" dirty="0"/>
              <a:t>Ajouts sur la check-list: </a:t>
            </a:r>
          </a:p>
          <a:p>
            <a:pPr lvl="1"/>
            <a:r>
              <a:rPr lang="fr-FR" dirty="0"/>
              <a:t>Dans désignation (Code UE) : ECTS (crédits)</a:t>
            </a:r>
          </a:p>
          <a:p>
            <a:pPr lvl="1"/>
            <a:r>
              <a:rPr lang="fr-FR" dirty="0"/>
              <a:t>Dans les facultatifs :</a:t>
            </a:r>
          </a:p>
          <a:p>
            <a:pPr lvl="2"/>
            <a:r>
              <a:rPr lang="fr-FR" dirty="0"/>
              <a:t>Teaser / Photos des intervenants : </a:t>
            </a:r>
            <a:br>
              <a:rPr lang="fr-FR" dirty="0"/>
            </a:br>
            <a:r>
              <a:rPr lang="fr-FR" dirty="0"/>
              <a:t>Donner un audio ou vidéo d'introduction (moins 1 mn) par l'enseignant [ex : cours à distance] ou première section du cours, présentation des intervenants</a:t>
            </a:r>
          </a:p>
          <a:p>
            <a:pPr lvl="2"/>
            <a:r>
              <a:rPr lang="fr-FR" dirty="0"/>
              <a:t>Dates consultation cours : "d'ouvertures/ fermeture du cours ET disponibilité des ressources du cours"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E1FA9B-BD3D-71E9-BEF1-8B67ED89C7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15</a:t>
            </a:fld>
            <a:r>
              <a:rPr lang="fr-FR"/>
              <a:t> / 23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CD5271-713D-D85E-07F5-54A61CC432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99" y="1963270"/>
            <a:ext cx="5755341" cy="4348629"/>
          </a:xfrm>
        </p:spPr>
        <p:txBody>
          <a:bodyPr/>
          <a:lstStyle/>
          <a:p>
            <a:r>
              <a:rPr lang="fr-FR" dirty="0"/>
              <a:t>Questionnements :</a:t>
            </a:r>
          </a:p>
          <a:p>
            <a:pPr lvl="1"/>
            <a:r>
              <a:rPr lang="fr-FR" dirty="0"/>
              <a:t>Dans modalités d’enseignement : </a:t>
            </a:r>
          </a:p>
          <a:p>
            <a:pPr lvl="2"/>
            <a:r>
              <a:rPr lang="fr-FR" dirty="0"/>
              <a:t>préciser le distanciel synchrone ou asynchrone (et les deux ?)</a:t>
            </a:r>
          </a:p>
          <a:p>
            <a:pPr lvl="2"/>
            <a:r>
              <a:rPr lang="fr-FR" dirty="0"/>
              <a:t>répartition des étudiants (IP ? Au choix étudiant - selon les cas)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56FAB5-D006-FF77-C1C9-6A0362D9A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7611FB2-79A7-D34F-9F91-C6AB9867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11h40</a:t>
              </a:r>
            </a:p>
          </p:txBody>
        </p: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E15786ED-95FB-29CD-5AD0-1B93BDF72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607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DAE7D28-32D3-CEFE-AE60-02AE6035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284174"/>
          </a:xfrm>
        </p:spPr>
        <p:txBody>
          <a:bodyPr>
            <a:normAutofit/>
          </a:bodyPr>
          <a:lstStyle/>
          <a:p>
            <a:r>
              <a:rPr lang="fr-FR" dirty="0"/>
              <a:t>Améliorons la section d'accueil de votre cours (20 mn)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351BD8-CA5A-7454-D7EF-54DB1B98DD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2286000"/>
            <a:ext cx="11510681" cy="4025900"/>
          </a:xfrm>
        </p:spPr>
        <p:txBody>
          <a:bodyPr/>
          <a:lstStyle/>
          <a:p>
            <a:r>
              <a:rPr lang="fr-FR" dirty="0"/>
              <a:t>Sur la section d’accueil de votre cours, appliquez la check-list </a:t>
            </a:r>
            <a:r>
              <a:rPr lang="fr-FR" dirty="0" err="1"/>
              <a:t>co-construite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E1FA9B-BD3D-71E9-BEF1-8B67ED89C7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16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01D0060-5747-CDBE-154D-4475F783E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1A32C33-0051-E02C-E119-72A786235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12h00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4D54D8DB-2971-0F99-B1C0-FF18540CE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006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DAE7D28-32D3-CEFE-AE60-02AE6035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195928"/>
          </a:xfrm>
        </p:spPr>
        <p:txBody>
          <a:bodyPr>
            <a:normAutofit/>
          </a:bodyPr>
          <a:lstStyle/>
          <a:p>
            <a:r>
              <a:rPr lang="fr-FR" dirty="0"/>
              <a:t>Récapitulatif : Les </a:t>
            </a:r>
            <a:r>
              <a:rPr lang="fr-FR" b="1" dirty="0"/>
              <a:t>informations clés</a:t>
            </a:r>
            <a:r>
              <a:rPr lang="fr-FR" dirty="0"/>
              <a:t> de la section d’accueil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351BD8-CA5A-7454-D7EF-54DB1B98DD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2066848"/>
            <a:ext cx="11510681" cy="4058268"/>
          </a:xfrm>
        </p:spPr>
        <p:txBody>
          <a:bodyPr>
            <a:normAutofit/>
          </a:bodyPr>
          <a:lstStyle/>
          <a:p>
            <a:r>
              <a:rPr lang="fr-FR" dirty="0"/>
              <a:t>Désignation du cours / de l’UE</a:t>
            </a:r>
          </a:p>
          <a:p>
            <a:r>
              <a:rPr lang="fr-FR" dirty="0"/>
              <a:t>Intervenants et contacts</a:t>
            </a:r>
          </a:p>
          <a:p>
            <a:r>
              <a:rPr lang="fr-FR" dirty="0"/>
              <a:t>Les modalités d'enseignement (groupes, créneaux, salles, durée de travail requise…)</a:t>
            </a:r>
          </a:p>
          <a:p>
            <a:r>
              <a:rPr lang="fr-FR" dirty="0"/>
              <a:t>Descriptif du cours (objectifs, structure…)</a:t>
            </a:r>
          </a:p>
          <a:p>
            <a:r>
              <a:rPr lang="fr-FR" dirty="0"/>
              <a:t>Modalités d'évaluation / de contrôle des connaissances et compétences (MCC / M3C)</a:t>
            </a:r>
          </a:p>
          <a:p>
            <a:r>
              <a:rPr lang="fr-FR" dirty="0"/>
              <a:t>Matériel requis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E1FA9B-BD3D-71E9-BEF1-8B67ED89C7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17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5A16393-70F5-56B7-AF6F-12F43E94A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9DDEF04-BA8A-12B9-12EC-96AB85DD1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12h20</a:t>
              </a:r>
            </a:p>
          </p:txBody>
        </p: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B6364C30-B786-D740-643F-A9AFEA092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68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DAE7D28-32D3-CEFE-AE60-02AE6035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253078"/>
          </a:xfrm>
        </p:spPr>
        <p:txBody>
          <a:bodyPr>
            <a:normAutofit/>
          </a:bodyPr>
          <a:lstStyle/>
          <a:p>
            <a:r>
              <a:rPr lang="fr-FR" dirty="0"/>
              <a:t>Récapitulatif : La </a:t>
            </a:r>
            <a:r>
              <a:rPr lang="fr-FR" b="1" dirty="0"/>
              <a:t>formulation</a:t>
            </a:r>
            <a:r>
              <a:rPr lang="fr-FR" dirty="0"/>
              <a:t> (éléments linguistiques)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351BD8-CA5A-7454-D7EF-54DB1B98DD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1985963"/>
            <a:ext cx="11510681" cy="4325937"/>
          </a:xfrm>
        </p:spPr>
        <p:txBody>
          <a:bodyPr>
            <a:normAutofit/>
          </a:bodyPr>
          <a:lstStyle/>
          <a:p>
            <a:r>
              <a:rPr lang="fr-FR" dirty="0"/>
              <a:t>Phrases courtes et simples (un verbe) </a:t>
            </a:r>
          </a:p>
          <a:p>
            <a:r>
              <a:rPr lang="fr-FR" dirty="0"/>
              <a:t>Pas de termes ambigus</a:t>
            </a:r>
          </a:p>
          <a:p>
            <a:r>
              <a:rPr lang="fr-FR" dirty="0"/>
              <a:t>Utiliser des formulations explicites</a:t>
            </a:r>
          </a:p>
          <a:p>
            <a:r>
              <a:rPr lang="fr-FR" dirty="0"/>
              <a:t>Sigles et acronymes à expliciter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E1FA9B-BD3D-71E9-BEF1-8B67ED89C7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18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5A16393-70F5-56B7-AF6F-12F43E94A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9DDEF04-BA8A-12B9-12EC-96AB85DD1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12h20</a:t>
              </a:r>
            </a:p>
          </p:txBody>
        </p: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B6364C30-B786-D740-643F-A9AFEA092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5618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DAE7D28-32D3-CEFE-AE60-02AE6035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Récapitulatif : La forme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351BD8-CA5A-7454-D7EF-54DB1B98DD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1491896"/>
            <a:ext cx="11510681" cy="4491318"/>
          </a:xfrm>
        </p:spPr>
        <p:txBody>
          <a:bodyPr/>
          <a:lstStyle/>
          <a:p>
            <a:r>
              <a:rPr lang="fr-FR" dirty="0"/>
              <a:t>2 maître-mot : </a:t>
            </a:r>
            <a:r>
              <a:rPr lang="fr-FR" b="1" dirty="0"/>
              <a:t>lisibilité</a:t>
            </a:r>
            <a:r>
              <a:rPr lang="fr-FR" dirty="0"/>
              <a:t> + </a:t>
            </a:r>
            <a:r>
              <a:rPr lang="fr-FR" b="1" dirty="0"/>
              <a:t>visibilité</a:t>
            </a:r>
          </a:p>
          <a:p>
            <a:r>
              <a:rPr lang="fr-FR" dirty="0"/>
              <a:t>Utilisez les outils intégrés à Moodle :</a:t>
            </a:r>
          </a:p>
          <a:p>
            <a:pPr lvl="1"/>
            <a:r>
              <a:rPr lang="fr-FR" dirty="0"/>
              <a:t>Les listes à puces ou numérotées</a:t>
            </a:r>
          </a:p>
          <a:p>
            <a:pPr lvl="1"/>
            <a:r>
              <a:rPr lang="fr-FR" dirty="0"/>
              <a:t>L’alignement du texte à gauche</a:t>
            </a:r>
          </a:p>
          <a:p>
            <a:pPr lvl="1"/>
            <a:r>
              <a:rPr lang="fr-FR" dirty="0"/>
              <a:t>Une police sans sérif</a:t>
            </a:r>
          </a:p>
          <a:p>
            <a:pPr lvl="1"/>
            <a:r>
              <a:rPr lang="fr-FR" dirty="0"/>
              <a:t>Mettre les accents sur les majuscules !</a:t>
            </a:r>
          </a:p>
          <a:p>
            <a:pPr lvl="1"/>
            <a:r>
              <a:rPr lang="fr-FR" dirty="0"/>
              <a:t>La mise en gras (éviter le soulignement ou l’italique – perte de lisibilité) </a:t>
            </a:r>
          </a:p>
          <a:p>
            <a:pPr lvl="1"/>
            <a:r>
              <a:rPr lang="fr-FR" dirty="0"/>
              <a:t>Le contrôle d’accessibilité dans une zone de texte (vérifie contraste, structure…)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E1FA9B-BD3D-71E9-BEF1-8B67ED89C7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19</a:t>
            </a:fld>
            <a:r>
              <a:rPr lang="fr-FR"/>
              <a:t> / 23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715ECF-69FD-9173-3DF2-975D9C541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88" y="4953798"/>
            <a:ext cx="10882801" cy="9616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14AD27-A334-3CCF-C7EA-C984AE291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88" y="4415016"/>
            <a:ext cx="471056" cy="4710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A38030-EAD4-A71F-1CC9-39B45B46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0" y="2462112"/>
            <a:ext cx="471056" cy="3654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8B7079-CE76-C9EF-57E3-857DFC194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27" y="2452063"/>
            <a:ext cx="471056" cy="3904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251219-E0A0-9BAB-F829-7F86CE46C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8" y="2828518"/>
            <a:ext cx="472210" cy="4722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9E20D5-6C96-AC2D-149F-6116F92D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5" y="3974056"/>
            <a:ext cx="497063" cy="47221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3A92A75-D63F-01B1-EE3C-890A70638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B34BA6C-9B53-A4F8-6648-64205F089B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12h20</a:t>
              </a: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28C359B5-EB30-CF43-AF21-8B0397165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02967327-0169-CCE3-8607-317FCCF49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02" y="1491896"/>
            <a:ext cx="5520939" cy="21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85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3AD7D03-7AC0-E318-1A1A-4E62A03B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rendre plus efficace </a:t>
            </a:r>
            <a:br>
              <a:rPr lang="fr-FR" dirty="0"/>
            </a:br>
            <a:r>
              <a:rPr lang="fr-FR" dirty="0"/>
              <a:t>la communication d’informations </a:t>
            </a:r>
            <a:br>
              <a:rPr lang="fr-FR" dirty="0"/>
            </a:br>
            <a:r>
              <a:rPr lang="fr-FR" dirty="0"/>
              <a:t>à des étudiants autistes ?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4E0F4C2-E1F8-B6E2-7349-460023B66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888337"/>
            <a:ext cx="8390901" cy="1325563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Éléments nécessaires et suffisants </a:t>
            </a:r>
            <a:br>
              <a:rPr lang="fr-FR" b="1" dirty="0"/>
            </a:br>
            <a:r>
              <a:rPr lang="fr-FR" b="1" dirty="0"/>
              <a:t>dans la section d’accueil d’un cours Moodle </a:t>
            </a:r>
          </a:p>
          <a:p>
            <a:r>
              <a:rPr lang="fr-FR" b="1" cap="all" dirty="0"/>
              <a:t>Atelier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F18354-262D-A54A-4BEE-ADCD8250B7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algn="ctr"/>
            <a:r>
              <a:rPr lang="fr-FR" dirty="0"/>
              <a:t>Aix-Marseille Université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63E106-CDA8-5E1C-E7A5-555C608FE7A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2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6835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1B942F5-870A-2D82-B3AF-B21B3334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1</a:t>
            </a:r>
          </a:p>
        </p:txBody>
      </p:sp>
      <p:pic>
        <p:nvPicPr>
          <p:cNvPr id="19" name="Espace réservé du contenu 5">
            <a:extLst>
              <a:ext uri="{FF2B5EF4-FFF2-40B4-BE49-F238E27FC236}">
                <a16:creationId xmlns:a16="http://schemas.microsoft.com/office/drawing/2014/main" id="{5F044015-D7E8-1845-0F14-AB4EAE04B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944283" y="-65028"/>
            <a:ext cx="11247718" cy="6923028"/>
          </a:xfrm>
          <a:prstGeom prst="rect">
            <a:avLst/>
          </a:prstGeom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F27537E-9221-485F-2772-435223AE6B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20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3713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1B942F5-870A-2D82-B3AF-B21B3334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1 (détaillé)</a:t>
            </a:r>
          </a:p>
        </p:txBody>
      </p:sp>
      <p:pic>
        <p:nvPicPr>
          <p:cNvPr id="23" name="Espace réservé du contenu 22">
            <a:extLst>
              <a:ext uri="{FF2B5EF4-FFF2-40B4-BE49-F238E27FC236}">
                <a16:creationId xmlns:a16="http://schemas.microsoft.com/office/drawing/2014/main" id="{AA1AA11A-B272-7786-244C-5522B3C9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87066" y="197298"/>
            <a:ext cx="5813475" cy="6482282"/>
          </a:xfrm>
          <a:prstGeom prst="rect">
            <a:avLst/>
          </a:prstGeom>
        </p:spPr>
      </p:pic>
      <p:pic>
        <p:nvPicPr>
          <p:cNvPr id="26" name="Espace réservé du contenu 15">
            <a:extLst>
              <a:ext uri="{FF2B5EF4-FFF2-40B4-BE49-F238E27FC236}">
                <a16:creationId xmlns:a16="http://schemas.microsoft.com/office/drawing/2014/main" id="{FB21ACFF-017D-8080-6F9C-53541C728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/>
          <a:stretch>
            <a:fillRect/>
          </a:stretch>
        </p:blipFill>
        <p:spPr>
          <a:xfrm>
            <a:off x="6500541" y="197298"/>
            <a:ext cx="5587415" cy="6061910"/>
          </a:xfrm>
          <a:prstGeom prst="rect">
            <a:avLst/>
          </a:prstGeom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F27537E-9221-485F-2772-435223AE6B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21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4243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26B517E-2096-8F42-1794-88B11D03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questions ? Des idées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FB1E90-3022-6F65-2859-D8762F1FA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Retrouvez-nous sur le forum du cours !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793389A-55A7-85C4-87F8-AB6A978052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Leila.boutora@univ-amu.fr</a:t>
            </a:r>
            <a:endParaRPr lang="fr-FR" dirty="0"/>
          </a:p>
          <a:p>
            <a:r>
              <a:rPr lang="fr-FR" dirty="0" err="1"/>
              <a:t>Gabrielle.regula@univ-amu.fr</a:t>
            </a:r>
            <a:endParaRPr lang="fr-FR" dirty="0"/>
          </a:p>
          <a:p>
            <a:r>
              <a:rPr lang="fr-FR" dirty="0" err="1"/>
              <a:t>Alice.carne@univ-amu.fr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95D055-01BB-FC20-D396-0B9F5DF616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Consulter le site internet d’atypie-friendly, le programme national pour rendre l'enseignement supérieur inclusif pour les personnes avec un trouble du neuro-développement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F0929B-BECE-1C7C-78E8-4E1634E6B9C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22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919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98BD8-818C-252E-684E-262DEFBC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BC0E04-8C0D-56EA-3BE7-237145C4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23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8982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33E232F-870A-211D-6D47-5CA74D96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2633600" cy="4648007"/>
          </a:xfrm>
        </p:spPr>
        <p:txBody>
          <a:bodyPr>
            <a:normAutofit/>
          </a:bodyPr>
          <a:lstStyle/>
          <a:p>
            <a:r>
              <a:rPr lang="fr-FR" dirty="0"/>
              <a:t>SPOC</a:t>
            </a:r>
            <a:br>
              <a:rPr lang="fr-FR" dirty="0"/>
            </a:br>
            <a:r>
              <a:rPr lang="fr-FR" dirty="0"/>
              <a:t>Paucana</a:t>
            </a:r>
            <a:br>
              <a:rPr lang="fr-FR" dirty="0"/>
            </a:br>
            <a:br>
              <a:rPr lang="fr-FR" dirty="0"/>
            </a:br>
            <a:r>
              <a:rPr lang="fr-FR" dirty="0"/>
              <a:t>Format de </a:t>
            </a:r>
            <a:br>
              <a:rPr lang="fr-FR" dirty="0"/>
            </a:br>
            <a:r>
              <a:rPr lang="fr-FR" dirty="0"/>
              <a:t>cours Moodle</a:t>
            </a:r>
            <a:br>
              <a:rPr lang="fr-FR" dirty="0"/>
            </a:br>
            <a:r>
              <a:rPr lang="fr-FR" dirty="0"/>
              <a:t>« vue en </a:t>
            </a:r>
            <a:br>
              <a:rPr lang="fr-FR" dirty="0"/>
            </a:br>
            <a:r>
              <a:rPr lang="fr-FR" dirty="0"/>
              <a:t>images »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54EE034-AF15-3140-7A2C-02EFC3EBE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59" y="0"/>
            <a:ext cx="9217742" cy="68580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6B2A40-1506-8320-63FA-A26FC7174B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24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281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D783AB-8313-85AE-80A2-A7F76D67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4658"/>
            <a:ext cx="2223249" cy="1008828"/>
          </a:xfrm>
        </p:spPr>
        <p:txBody>
          <a:bodyPr>
            <a:noAutofit/>
          </a:bodyPr>
          <a:lstStyle/>
          <a:p>
            <a:r>
              <a:rPr lang="fr-FR" sz="3200" b="1" dirty="0"/>
              <a:t>Exemple 2</a:t>
            </a:r>
            <a:br>
              <a:rPr lang="fr-FR" sz="3200" dirty="0"/>
            </a:br>
            <a:r>
              <a:rPr lang="fr-FR" sz="2000" dirty="0"/>
              <a:t>(vue d’ensemble)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01452AE-928A-C047-2EF6-84671ADFC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5" y="-37402"/>
            <a:ext cx="8164286" cy="693280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D2D0AB-B769-4E47-3BA6-4CD4BFA251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25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284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D783AB-8313-85AE-80A2-A7F76D67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/>
              <a:t>Exemple 2</a:t>
            </a:r>
            <a:r>
              <a:rPr lang="fr-FR" sz="3200" dirty="0"/>
              <a:t> </a:t>
            </a:r>
            <a:r>
              <a:rPr lang="fr-FR" sz="2000" dirty="0"/>
              <a:t>(section d’accueil)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5CB661F-0CD2-439B-72CF-2327A38992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1490532"/>
            <a:ext cx="5755341" cy="4383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cap="small" dirty="0"/>
              <a:t>Présentation rapide de l'Unité d'Enseignement (UE)</a:t>
            </a:r>
          </a:p>
          <a:p>
            <a:pPr marL="0" indent="0">
              <a:buNone/>
            </a:pPr>
            <a:r>
              <a:rPr lang="fr-FR" sz="1100" dirty="0"/>
              <a:t>🎓 </a:t>
            </a:r>
            <a:r>
              <a:rPr lang="fr-FR" sz="1100" b="1" dirty="0"/>
              <a:t>Code</a:t>
            </a:r>
            <a:r>
              <a:rPr lang="fr-FR" sz="1100" dirty="0"/>
              <a:t>(s) : MEDE17</a:t>
            </a:r>
          </a:p>
          <a:p>
            <a:pPr marL="0" indent="0">
              <a:buNone/>
            </a:pPr>
            <a:r>
              <a:rPr lang="fr-FR" sz="1100" dirty="0"/>
              <a:t>🏷 </a:t>
            </a:r>
            <a:r>
              <a:rPr lang="fr-FR" sz="1100" b="1" dirty="0"/>
              <a:t>Intitulé</a:t>
            </a:r>
            <a:r>
              <a:rPr lang="fr-FR" sz="1100" dirty="0"/>
              <a:t> : Projet tutoré</a:t>
            </a:r>
          </a:p>
          <a:p>
            <a:pPr marL="0" indent="0">
              <a:buNone/>
            </a:pPr>
            <a:r>
              <a:rPr lang="fr-FR" sz="1100" dirty="0"/>
              <a:t>🏁 </a:t>
            </a:r>
            <a:r>
              <a:rPr lang="fr-FR" sz="1100" b="1" dirty="0"/>
              <a:t>Crédits</a:t>
            </a:r>
            <a:r>
              <a:rPr lang="fr-FR" sz="1100" dirty="0"/>
              <a:t> : 2 crédits = 50 h à 60 h de travail étudiant attendu</a:t>
            </a:r>
          </a:p>
          <a:p>
            <a:pPr marL="0" indent="0">
              <a:buNone/>
            </a:pPr>
            <a:r>
              <a:rPr lang="fr-FR" sz="1100" dirty="0"/>
              <a:t>💯 </a:t>
            </a:r>
            <a:r>
              <a:rPr lang="fr-FR" sz="1100" b="1" dirty="0"/>
              <a:t>Modalités d’évaluation</a:t>
            </a:r>
            <a:r>
              <a:rPr lang="fr-FR" sz="1100" dirty="0"/>
              <a:t> : Contrôle Terminal (CT)</a:t>
            </a:r>
          </a:p>
          <a:p>
            <a:pPr marL="0" indent="0">
              <a:buNone/>
            </a:pPr>
            <a:endParaRPr lang="fr-FR" sz="1100" dirty="0">
              <a:hlinkClick r:id="rId3" tooltip="Allez dans la salle de permanence Zoom"/>
            </a:endParaRPr>
          </a:p>
          <a:p>
            <a:pPr marL="0" indent="0">
              <a:buNone/>
              <a:tabLst>
                <a:tab pos="3057525" algn="l"/>
              </a:tabLst>
            </a:pPr>
            <a:r>
              <a:rPr lang="fr-FR" sz="1100" dirty="0">
                <a:hlinkClick r:id="rId3" tooltip="Allez dans la salle de permanence Zoom"/>
              </a:rPr>
              <a:t>Salle de permanence ZOOM</a:t>
            </a:r>
            <a:endParaRPr lang="fr-FR" sz="1100" dirty="0"/>
          </a:p>
          <a:p>
            <a:pPr marL="0" indent="0">
              <a:buNone/>
              <a:tabLst>
                <a:tab pos="3057525" algn="l"/>
              </a:tabLst>
            </a:pPr>
            <a:r>
              <a:rPr lang="fr-FR" sz="1100" b="1" dirty="0"/>
              <a:t>Permanences :</a:t>
            </a:r>
            <a:br>
              <a:rPr lang="fr-FR" sz="1100" dirty="0"/>
            </a:br>
            <a:r>
              <a:rPr lang="fr-FR" sz="1100" dirty="0"/>
              <a:t>du lundi au vendredi </a:t>
            </a:r>
            <a:br>
              <a:rPr lang="fr-FR" sz="1100" dirty="0"/>
            </a:br>
            <a:r>
              <a:rPr lang="fr-FR" sz="1100" dirty="0"/>
              <a:t>Horaires : 9h à 12h et 14h à 16h </a:t>
            </a:r>
          </a:p>
          <a:p>
            <a:pPr marL="457200" lvl="1" indent="0">
              <a:buNone/>
            </a:pPr>
            <a:endParaRPr lang="fr-FR" sz="11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fr-FR" sz="11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fr-FR" sz="11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fr-FR" sz="1100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💬 </a:t>
            </a:r>
            <a:r>
              <a:rPr lang="fr-FR" sz="1100" b="1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Forums du cours : posez vos questions, répondez aux sollicitations</a:t>
            </a:r>
            <a:r>
              <a:rPr lang="fr-FR" sz="1100" dirty="0">
                <a:solidFill>
                  <a:prstClr val="black"/>
                </a:solidFill>
              </a:rPr>
              <a:t> </a:t>
            </a:r>
            <a:br>
              <a:rPr lang="fr-FR" sz="1100" dirty="0">
                <a:solidFill>
                  <a:prstClr val="black"/>
                </a:solidFill>
              </a:rPr>
            </a:br>
            <a:r>
              <a:rPr lang="fr-FR" sz="1100" dirty="0">
                <a:solidFill>
                  <a:prstClr val="black"/>
                </a:solidFill>
              </a:rPr>
              <a:t>🧑‍🏫 </a:t>
            </a:r>
            <a:r>
              <a:rPr lang="fr-FR" sz="1100" b="1" dirty="0">
                <a:solidFill>
                  <a:prstClr val="black"/>
                </a:solidFill>
              </a:rPr>
              <a:t>Enseignant référent</a:t>
            </a:r>
            <a:r>
              <a:rPr lang="fr-FR" sz="1100" dirty="0">
                <a:solidFill>
                  <a:prstClr val="black"/>
                </a:solidFill>
              </a:rPr>
              <a:t> : Emmanuel Curt </a:t>
            </a:r>
            <a:br>
              <a:rPr lang="fr-FR" sz="1100" dirty="0">
                <a:solidFill>
                  <a:prstClr val="black"/>
                </a:solidFill>
              </a:rPr>
            </a:br>
            <a:r>
              <a:rPr lang="fr-FR" sz="1100" dirty="0">
                <a:solidFill>
                  <a:prstClr val="black"/>
                </a:solidFill>
              </a:rPr>
              <a:t>(✉ email : </a:t>
            </a:r>
            <a:r>
              <a:rPr lang="fr-FR" sz="1100" dirty="0">
                <a:solidFill>
                  <a:prstClr val="blac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emmanuel.CURT@univ-amu.fr</a:t>
            </a:r>
            <a:r>
              <a:rPr lang="fr-FR" sz="1100" dirty="0">
                <a:solidFill>
                  <a:prstClr val="black"/>
                </a:solidFill>
              </a:rPr>
              <a:t>) </a:t>
            </a:r>
            <a:br>
              <a:rPr lang="fr-FR" sz="1100" dirty="0">
                <a:solidFill>
                  <a:prstClr val="black"/>
                </a:solidFill>
              </a:rPr>
            </a:br>
            <a:r>
              <a:rPr lang="fr-FR" sz="1100" dirty="0">
                <a:solidFill>
                  <a:prstClr val="black"/>
                </a:solidFill>
              </a:rPr>
              <a:t>🧑‍🏫 </a:t>
            </a:r>
            <a:r>
              <a:rPr lang="fr-FR" sz="1100" b="1" dirty="0">
                <a:solidFill>
                  <a:prstClr val="black"/>
                </a:solidFill>
              </a:rPr>
              <a:t>Équipe pédagogique</a:t>
            </a:r>
            <a:r>
              <a:rPr lang="fr-FR" sz="1100" dirty="0">
                <a:solidFill>
                  <a:prstClr val="black"/>
                </a:solidFill>
              </a:rPr>
              <a:t> : Perrine </a:t>
            </a:r>
            <a:r>
              <a:rPr lang="fr-FR" sz="1100" dirty="0" err="1">
                <a:solidFill>
                  <a:prstClr val="black"/>
                </a:solidFill>
              </a:rPr>
              <a:t>Verstraeten</a:t>
            </a:r>
            <a:r>
              <a:rPr lang="fr-FR" sz="1100" dirty="0">
                <a:solidFill>
                  <a:prstClr val="black"/>
                </a:solidFill>
              </a:rPr>
              <a:t>, Elias Lecocq et Viviane Sieg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F272844-3DF5-FA74-F7E6-F148CFBCA31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99" y="732885"/>
            <a:ext cx="5755341" cy="55790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200" dirty="0"/>
              <a:t>🎯 </a:t>
            </a:r>
            <a:r>
              <a:rPr lang="fr-FR" sz="1200" b="1" dirty="0"/>
              <a:t>Objectifs pédagogiques</a:t>
            </a:r>
            <a:r>
              <a:rPr lang="fr-FR" sz="1200" dirty="0"/>
              <a:t> : </a:t>
            </a:r>
          </a:p>
          <a:p>
            <a:pPr marL="457200" lvl="1" indent="0">
              <a:buNone/>
            </a:pPr>
            <a:r>
              <a:rPr lang="fr-FR" sz="1100" dirty="0"/>
              <a:t>Porter un regard sur les logiques d’actions culturelles émanant de structures ou institutions culturelles</a:t>
            </a:r>
          </a:p>
          <a:p>
            <a:pPr marL="457200" lvl="1" indent="0">
              <a:buNone/>
            </a:pPr>
            <a:r>
              <a:rPr lang="fr-FR" sz="1100" dirty="0"/>
              <a:t>Mettre en résonance les différentes logiques d’actions culturelles avec votre posture professionnelle et les mutations sociétales actuelles</a:t>
            </a:r>
          </a:p>
          <a:p>
            <a:pPr marL="457200" lvl="1" indent="0">
              <a:buNone/>
            </a:pPr>
            <a:r>
              <a:rPr lang="fr-FR" sz="1100" dirty="0"/>
              <a:t>Identifier la politique générale de votre structure d'exercice professionnel qui porte votre projet culturel,</a:t>
            </a:r>
          </a:p>
          <a:p>
            <a:pPr marL="457200" lvl="1" indent="0">
              <a:buNone/>
            </a:pPr>
            <a:r>
              <a:rPr lang="fr-FR" sz="1100" dirty="0"/>
              <a:t>Repérer votre position personnelle par rapport à votre structure d'exercice professionnel, vos motivations, votre réseau professionnel</a:t>
            </a:r>
          </a:p>
          <a:p>
            <a:pPr marL="457200" lvl="1" indent="0">
              <a:buNone/>
            </a:pPr>
            <a:r>
              <a:rPr lang="fr-FR" sz="1100" dirty="0"/>
              <a:t>Identifier les publics de l’action culturelle, comprendre les enjeux relatifs à ces publics</a:t>
            </a:r>
          </a:p>
          <a:p>
            <a:pPr marL="457200" lvl="1" indent="0">
              <a:buNone/>
            </a:pPr>
            <a:r>
              <a:rPr lang="fr-FR" sz="1100" dirty="0"/>
              <a:t>Caractériser un objet artistique de façon personnelle et faire de cette analyse en ligne, force du projet d’action culturelle</a:t>
            </a:r>
          </a:p>
          <a:p>
            <a:pPr marL="0" indent="0">
              <a:buNone/>
            </a:pPr>
            <a:r>
              <a:rPr lang="fr-FR" sz="1200" dirty="0"/>
              <a:t>📝 </a:t>
            </a:r>
            <a:r>
              <a:rPr lang="fr-FR" sz="1200" b="1" dirty="0"/>
              <a:t>Nature des évaluations </a:t>
            </a:r>
            <a:r>
              <a:rPr lang="fr-FR" sz="1200" dirty="0"/>
              <a:t>: </a:t>
            </a:r>
          </a:p>
          <a:p>
            <a:pPr marL="457200" lvl="1" indent="0">
              <a:buNone/>
            </a:pPr>
            <a:r>
              <a:rPr lang="fr-FR" sz="1100" dirty="0"/>
              <a:t>Devoir sur table le 13 octobre 2024 : </a:t>
            </a:r>
          </a:p>
          <a:p>
            <a:pPr marL="914400" lvl="2" indent="0">
              <a:buNone/>
            </a:pPr>
            <a:r>
              <a:rPr lang="fr-FR" sz="1000" dirty="0"/>
              <a:t>Réalisation d'un prototype de cours sur Moodle </a:t>
            </a:r>
          </a:p>
          <a:p>
            <a:pPr marL="914400" lvl="2" indent="0">
              <a:buNone/>
            </a:pPr>
            <a:r>
              <a:rPr lang="fr-FR" sz="1000" dirty="0"/>
              <a:t>Présentation d'une ressource numérique et de son intégration dans un cours à distance</a:t>
            </a:r>
          </a:p>
          <a:p>
            <a:pPr marL="914400" lvl="2" indent="0">
              <a:buNone/>
            </a:pPr>
            <a:r>
              <a:rPr lang="fr-FR" sz="1000" dirty="0"/>
              <a:t>Réalisation d'une grille d'évaluation dans un cours à distance</a:t>
            </a:r>
          </a:p>
          <a:p>
            <a:pPr marL="0" indent="0">
              <a:buNone/>
            </a:pPr>
            <a:r>
              <a:rPr lang="fr-FR" sz="1200" dirty="0"/>
              <a:t>📅</a:t>
            </a:r>
            <a:r>
              <a:rPr lang="fr-FR" sz="1200" b="1" dirty="0"/>
              <a:t>Calendrier d'enseignement</a:t>
            </a:r>
            <a:r>
              <a:rPr lang="fr-FR" sz="1200" dirty="0"/>
              <a:t> :  du 6 juin au 30 septembre 2024</a:t>
            </a:r>
          </a:p>
          <a:p>
            <a:pPr marL="0" indent="0">
              <a:buNone/>
            </a:pPr>
            <a:r>
              <a:rPr lang="fr-FR" sz="1200" dirty="0"/>
              <a:t>🛫 </a:t>
            </a:r>
            <a:r>
              <a:rPr lang="fr-FR" sz="1200" b="1" dirty="0"/>
              <a:t>Modalités d'enseignement</a:t>
            </a:r>
            <a:r>
              <a:rPr lang="fr-FR" sz="1200" dirty="0"/>
              <a:t> </a:t>
            </a:r>
          </a:p>
          <a:p>
            <a:pPr marL="457200" lvl="1" indent="0">
              <a:buNone/>
            </a:pPr>
            <a:r>
              <a:rPr lang="fr-FR" sz="1100" dirty="0"/>
              <a:t>CM : 20h en distanciel</a:t>
            </a:r>
            <a:br>
              <a:rPr lang="fr-FR" sz="1100" dirty="0"/>
            </a:br>
            <a:r>
              <a:rPr lang="fr-FR" sz="1100" dirty="0"/>
              <a:t>⏳ Durée 2 h tous les mardis</a:t>
            </a:r>
          </a:p>
          <a:p>
            <a:pPr marL="457200" lvl="1" indent="0">
              <a:buNone/>
            </a:pPr>
            <a:r>
              <a:rPr lang="fr-FR" sz="1100" dirty="0"/>
              <a:t>TD : 40 h en distanciel</a:t>
            </a:r>
            <a:br>
              <a:rPr lang="fr-FR" sz="1100" dirty="0"/>
            </a:br>
            <a:r>
              <a:rPr lang="fr-FR" sz="1100" dirty="0"/>
              <a:t>⏳ Durée 4 h au choix les mardis ou jeudis</a:t>
            </a:r>
          </a:p>
          <a:p>
            <a:pPr marL="0" indent="0">
              <a:buNone/>
            </a:pPr>
            <a:r>
              <a:rPr lang="fr-FR" sz="1200" dirty="0"/>
              <a:t>📅 </a:t>
            </a:r>
            <a:r>
              <a:rPr lang="fr-FR" sz="1200" b="1" dirty="0"/>
              <a:t>Dates des temps de réunion via zoom</a:t>
            </a:r>
            <a:r>
              <a:rPr lang="fr-FR" sz="1200" dirty="0"/>
              <a:t> : </a:t>
            </a:r>
          </a:p>
          <a:p>
            <a:pPr marL="457200" lvl="1" indent="0">
              <a:buNone/>
            </a:pPr>
            <a:r>
              <a:rPr lang="fr-FR" sz="1100" dirty="0"/>
              <a:t>mardi 25 juin 2024</a:t>
            </a:r>
          </a:p>
          <a:p>
            <a:pPr marL="457200" lvl="1" indent="0">
              <a:buNone/>
            </a:pPr>
            <a:r>
              <a:rPr lang="fr-FR" sz="1100" dirty="0"/>
              <a:t>jeudi 17 juillet 2024</a:t>
            </a:r>
          </a:p>
          <a:p>
            <a:pPr marL="457200" lvl="1" indent="0">
              <a:buNone/>
            </a:pPr>
            <a:r>
              <a:rPr lang="fr-FR" sz="1100" dirty="0"/>
              <a:t>jeudi 29 août 2024</a:t>
            </a:r>
            <a:endParaRPr lang="fr-FR" sz="1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D2D0AB-B769-4E47-3BA6-4CD4BFA251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26</a:t>
            </a:fld>
            <a:r>
              <a:rPr lang="fr-FR"/>
              <a:t> / 23</a:t>
            </a:r>
            <a:endParaRPr lang="fr-FR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57EEB22-C5B8-251B-C8A1-FB9BDC8E6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92" y="3180808"/>
            <a:ext cx="2809364" cy="9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8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158E9-EE97-E454-2258-EA21F4D7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Contributrices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52E8BC1-63B0-1A98-A5B9-870B7B4480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3633" y="4178225"/>
            <a:ext cx="2416148" cy="498850"/>
          </a:xfrm>
        </p:spPr>
        <p:txBody>
          <a:bodyPr>
            <a:noAutofit/>
          </a:bodyPr>
          <a:lstStyle/>
          <a:p>
            <a:r>
              <a:rPr lang="fr-FR" sz="2400" dirty="0"/>
              <a:t>Leila BOUTORA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CBC28F-7389-0C13-01AE-FFCC1601B8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7268" y="4221534"/>
            <a:ext cx="2781477" cy="498850"/>
          </a:xfrm>
        </p:spPr>
        <p:txBody>
          <a:bodyPr>
            <a:noAutofit/>
          </a:bodyPr>
          <a:lstStyle/>
          <a:p>
            <a:r>
              <a:rPr lang="fr-FR" sz="2400" dirty="0"/>
              <a:t>Gabrielle REGULA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5B6529-66C7-CF0E-5659-AF1C3D7B6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06231" y="4261875"/>
            <a:ext cx="2141913" cy="498850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Alice CARNE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E61835-AE98-894A-99BF-8AFE8E35E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dirty="0"/>
              <a:t>Établissement : Aix-Marseille Université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7A360E-3DEB-CD26-1F47-1F5B6953D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92" y="2494774"/>
            <a:ext cx="1654031" cy="17240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9DD695-AD8F-0DE8-862D-41FBA8173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85" y="2494774"/>
            <a:ext cx="1654031" cy="17240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737DAF-43A6-DD5C-A222-4C9EB3829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172" y="2481327"/>
            <a:ext cx="1654031" cy="1724071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BDE15E2-E68E-0757-FFFC-C0D6C2CA7D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3</a:t>
            </a:fld>
            <a:r>
              <a:rPr lang="fr-FR"/>
              <a:t> / 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29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DB6A20C-8AD9-E176-DD44-8AE49282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Plan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70A970B1-6616-3B52-F816-8CBFE3B06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492967755"/>
              </p:ext>
            </p:extLst>
          </p:nvPr>
        </p:nvGraphicFramePr>
        <p:xfrm>
          <a:off x="340659" y="1490531"/>
          <a:ext cx="11510681" cy="4821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903250-6E8C-18DC-0755-C8BE3E9D4B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4</a:t>
            </a:fld>
            <a:r>
              <a:rPr lang="fr-FR" dirty="0"/>
              <a:t> / 23</a:t>
            </a:r>
          </a:p>
        </p:txBody>
      </p:sp>
    </p:spTree>
    <p:extLst>
      <p:ext uri="{BB962C8B-B14F-4D97-AF65-F5344CB8AC3E}">
        <p14:creationId xmlns:p14="http://schemas.microsoft.com/office/powerpoint/2010/main" val="3985791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BD65A-AD1F-129E-8D9F-16668C85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238155"/>
          </a:xfrm>
        </p:spPr>
        <p:txBody>
          <a:bodyPr>
            <a:normAutofit fontScale="90000"/>
          </a:bodyPr>
          <a:lstStyle/>
          <a:p>
            <a:r>
              <a:rPr lang="en-US" sz="4400" kern="120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Contexte</a:t>
            </a:r>
            <a:r>
              <a:rPr lang="en-US" sz="44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: </a:t>
            </a:r>
            <a:r>
              <a:rPr lang="en-US" sz="4400" kern="120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quelques</a:t>
            </a:r>
            <a:r>
              <a:rPr lang="en-US" sz="44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besoins</a:t>
            </a:r>
            <a:r>
              <a:rPr lang="en-US" sz="4400" kern="1200" baseline="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</a:t>
            </a:r>
            <a:r>
              <a:rPr lang="en-US" sz="4400" kern="1200" baseline="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spécifiques</a:t>
            </a:r>
            <a:r>
              <a:rPr lang="en-US" sz="4400" kern="1200" baseline="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</a:t>
            </a:r>
            <a:br>
              <a:rPr lang="en-US" sz="4400" kern="1200" baseline="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</a:br>
            <a:r>
              <a:rPr lang="en-US" sz="4400" kern="1200" baseline="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des </a:t>
            </a:r>
            <a:r>
              <a:rPr lang="en-US" sz="4400" kern="1200" baseline="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étudiants</a:t>
            </a:r>
            <a:r>
              <a:rPr lang="en-US" sz="4400" kern="1200" baseline="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</a:t>
            </a:r>
            <a:r>
              <a:rPr lang="en-US" sz="4400" kern="1200" baseline="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autistes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ED1FBB-9B3C-6279-2CD0-F56E1FECF7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1971040"/>
            <a:ext cx="5755341" cy="4340860"/>
          </a:xfrm>
        </p:spPr>
        <p:txBody>
          <a:bodyPr>
            <a:normAutofit/>
          </a:bodyPr>
          <a:lstStyle/>
          <a:p>
            <a:pPr lvl="0"/>
            <a:r>
              <a:rPr lang="fr-FR" sz="2400" b="1" dirty="0">
                <a:solidFill>
                  <a:srgbClr val="0D4050"/>
                </a:solidFill>
                <a:latin typeface="Raleway"/>
              </a:rPr>
              <a:t>Soutenir la planification</a:t>
            </a:r>
            <a:r>
              <a:rPr lang="fr-FR" sz="2400" dirty="0">
                <a:solidFill>
                  <a:srgbClr val="0D4050"/>
                </a:solidFill>
                <a:latin typeface="Raleway"/>
              </a:rPr>
              <a:t> (gestion du temps)</a:t>
            </a:r>
          </a:p>
          <a:p>
            <a:pPr lvl="0"/>
            <a:r>
              <a:rPr lang="fr-FR" sz="2400" b="1" dirty="0">
                <a:solidFill>
                  <a:srgbClr val="0D4050"/>
                </a:solidFill>
                <a:latin typeface="Raleway"/>
              </a:rPr>
              <a:t>Éviter les imprévus </a:t>
            </a:r>
            <a:r>
              <a:rPr lang="fr-FR" sz="2400" dirty="0">
                <a:solidFill>
                  <a:srgbClr val="0D4050"/>
                </a:solidFill>
                <a:latin typeface="Raleway"/>
              </a:rPr>
              <a:t>(changement de salle, absence d’enseignant) </a:t>
            </a:r>
            <a:endParaRPr lang="fr-FR" sz="2400" dirty="0"/>
          </a:p>
          <a:p>
            <a:pPr lvl="0"/>
            <a:r>
              <a:rPr lang="fr-FR" sz="2400" b="1" dirty="0">
                <a:solidFill>
                  <a:srgbClr val="0D4050"/>
                </a:solidFill>
                <a:latin typeface="Raleway"/>
              </a:rPr>
              <a:t>Identifier les interlocuteurs et leurs rôles</a:t>
            </a:r>
            <a:endParaRPr lang="fr-FR" sz="2400" dirty="0"/>
          </a:p>
          <a:p>
            <a:pPr lvl="0"/>
            <a:r>
              <a:rPr lang="fr-FR" sz="2400" dirty="0">
                <a:solidFill>
                  <a:srgbClr val="0D4050"/>
                </a:solidFill>
                <a:latin typeface="Raleway"/>
              </a:rPr>
              <a:t>Repérer et comprendre </a:t>
            </a:r>
            <a:r>
              <a:rPr lang="fr-FR" sz="2400" b="1" dirty="0">
                <a:solidFill>
                  <a:srgbClr val="0D4050"/>
                </a:solidFill>
                <a:latin typeface="Raleway"/>
              </a:rPr>
              <a:t>les informations clés </a:t>
            </a:r>
            <a:r>
              <a:rPr lang="fr-FR" sz="2400" dirty="0">
                <a:solidFill>
                  <a:srgbClr val="0D4050"/>
                </a:solidFill>
                <a:latin typeface="Raleway"/>
              </a:rPr>
              <a:t>(informations essentielles à avoir en début de semestre)</a:t>
            </a:r>
            <a:endParaRPr lang="fr-FR" sz="2400" b="1" dirty="0">
              <a:solidFill>
                <a:srgbClr val="0D4050"/>
              </a:solidFill>
              <a:latin typeface="Raleway"/>
            </a:endParaRP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B0E5A03-D24C-97D2-4EB2-187FE0739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44" y="1870075"/>
            <a:ext cx="4064000" cy="40640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645632-5622-5D63-B1EB-A0D4003DDB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5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BC7D908-719C-D7B5-4F63-DD69C1210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63C7C68-8579-6CEB-99D9-7D79D00D5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11h05</a:t>
              </a:r>
            </a:p>
          </p:txBody>
        </p:sp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DD6F5D79-FBB7-BF27-EA22-AEF24EF3E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0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A92A94-0B44-16D2-0192-229241056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258558"/>
          </a:xfrm>
        </p:spPr>
        <p:txBody>
          <a:bodyPr>
            <a:normAutofit/>
          </a:bodyPr>
          <a:lstStyle/>
          <a:p>
            <a:pPr lvl="0"/>
            <a:r>
              <a:rPr lang="fr-FR" baseline="0" dirty="0"/>
              <a:t>Découverte et idées pour </a:t>
            </a:r>
            <a:r>
              <a:rPr lang="fr-FR" baseline="0" dirty="0" err="1"/>
              <a:t>co-créer</a:t>
            </a:r>
            <a:r>
              <a:rPr lang="fr-FR" baseline="0" dirty="0"/>
              <a:t> </a:t>
            </a:r>
            <a:br>
              <a:rPr lang="fr-FR" baseline="0" dirty="0"/>
            </a:br>
            <a:r>
              <a:rPr lang="fr-FR" baseline="0" dirty="0"/>
              <a:t>une page Moodle inclusive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F439A9A-CF1A-F613-3F08-886AF3F79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4" y="2090056"/>
            <a:ext cx="4646923" cy="1284515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0366F7A-5FC8-BD43-727E-81B3B2D905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6</a:t>
            </a:fld>
            <a:r>
              <a:rPr lang="fr-FR"/>
              <a:t> / 23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8CDCA1A-2455-3485-8459-E3F18BB58F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99" y="2090056"/>
            <a:ext cx="5755341" cy="4221843"/>
          </a:xfrm>
        </p:spPr>
        <p:txBody>
          <a:bodyPr/>
          <a:lstStyle/>
          <a:p>
            <a:pPr lvl="0"/>
            <a:r>
              <a:rPr lang="fr-FR" dirty="0"/>
              <a:t>Comment se connecter</a:t>
            </a:r>
            <a:r>
              <a:rPr lang="fr-FR" baseline="0" dirty="0"/>
              <a:t> à </a:t>
            </a:r>
            <a:r>
              <a:rPr lang="fr-FR" baseline="0" dirty="0" err="1"/>
              <a:t>Wooclap</a:t>
            </a:r>
            <a:r>
              <a:rPr lang="fr-FR" baseline="0" dirty="0"/>
              <a:t> ?</a:t>
            </a:r>
          </a:p>
          <a:p>
            <a:pPr lvl="0"/>
            <a:r>
              <a:rPr lang="fr-FR" dirty="0"/>
              <a:t>Par ordinateur :</a:t>
            </a:r>
          </a:p>
          <a:p>
            <a:pPr lvl="1"/>
            <a:r>
              <a:rPr lang="fr-FR" dirty="0"/>
              <a:t>Allez sur </a:t>
            </a:r>
            <a:r>
              <a:rPr lang="fr-FR" b="1" dirty="0" err="1"/>
              <a:t>wooclap.com</a:t>
            </a:r>
            <a:endParaRPr lang="fr-FR" dirty="0"/>
          </a:p>
          <a:p>
            <a:pPr lvl="1"/>
            <a:r>
              <a:rPr lang="fr-FR" dirty="0"/>
              <a:t>Entrez le code d'événement dans le bandeau supérieur</a:t>
            </a:r>
          </a:p>
          <a:p>
            <a:pPr lvl="1"/>
            <a:r>
              <a:rPr lang="fr-FR" dirty="0"/>
              <a:t>Code d'événement : </a:t>
            </a:r>
            <a:r>
              <a:rPr lang="fr-FR" b="1" dirty="0"/>
              <a:t>MM24LAG</a:t>
            </a:r>
          </a:p>
          <a:p>
            <a:pPr lvl="0"/>
            <a:r>
              <a:rPr lang="fr-FR" b="1" dirty="0"/>
              <a:t>Par téléphone</a:t>
            </a:r>
            <a:r>
              <a:rPr lang="fr-FR" b="1" baseline="0" dirty="0"/>
              <a:t> : </a:t>
            </a:r>
            <a:endParaRPr lang="fr-FR" dirty="0"/>
          </a:p>
          <a:p>
            <a:pPr lvl="1"/>
            <a:r>
              <a:rPr lang="fr-FR" dirty="0"/>
              <a:t>Envoyez </a:t>
            </a:r>
            <a:r>
              <a:rPr lang="fr-FR" b="1" dirty="0"/>
              <a:t>@MM24LAG</a:t>
            </a:r>
            <a:r>
              <a:rPr lang="fr-FR" dirty="0"/>
              <a:t> au </a:t>
            </a:r>
            <a:r>
              <a:rPr lang="fr-FR" b="1" dirty="0"/>
              <a:t>06 44 60 96 62</a:t>
            </a:r>
            <a:endParaRPr lang="fr-FR" dirty="0"/>
          </a:p>
          <a:p>
            <a:pPr lvl="1"/>
            <a:r>
              <a:rPr lang="fr-FR" dirty="0"/>
              <a:t>Vous pouvez participer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B0065B6-984F-6CAB-D216-E4366BAE6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3E07019-5460-7551-5C6D-F7103174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11h10</a:t>
              </a:r>
            </a:p>
          </p:txBody>
        </p: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0B281B91-5274-2C67-2AA8-63A679D9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A076480-129F-BD54-4687-99CCE9FDC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50" y="3208316"/>
            <a:ext cx="2724951" cy="272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56226D-98C2-5B06-85FB-E1C7D76E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052372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Débrief sur vos réponses au </a:t>
            </a:r>
            <a:r>
              <a:rPr lang="fr-FR" sz="3600" dirty="0" err="1"/>
              <a:t>W</a:t>
            </a:r>
            <a:r>
              <a:rPr lang="fr-FR" sz="3600" kern="120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ooclap</a:t>
            </a: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: </a:t>
            </a:r>
            <a:b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</a:b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1/ But d’une section d’accueil / de présentation de cours (1)</a:t>
            </a:r>
            <a:endParaRPr lang="fr-FR" sz="3600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A3F3B2-D242-348E-C42B-D0848A30EB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7</a:t>
            </a:fld>
            <a:r>
              <a:rPr lang="fr-FR"/>
              <a:t> / 23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208B08-CA9C-0654-E18F-C879F7C95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B51419E-EDD5-EDB6-8C57-BFEB4026F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11h15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582CDB35-0D7A-43AD-6C2E-11506519B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  <p:pic>
        <p:nvPicPr>
          <p:cNvPr id="22" name="Espace réservé du contenu 21">
            <a:extLst>
              <a:ext uri="{FF2B5EF4-FFF2-40B4-BE49-F238E27FC236}">
                <a16:creationId xmlns:a16="http://schemas.microsoft.com/office/drawing/2014/main" id="{810124EB-1C32-383F-180D-2E67AAA5C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3" y="2328591"/>
            <a:ext cx="11894980" cy="2744153"/>
          </a:xfrm>
        </p:spPr>
      </p:pic>
    </p:spTree>
    <p:extLst>
      <p:ext uri="{BB962C8B-B14F-4D97-AF65-F5344CB8AC3E}">
        <p14:creationId xmlns:p14="http://schemas.microsoft.com/office/powerpoint/2010/main" val="342596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56226D-98C2-5B06-85FB-E1C7D76E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32885"/>
            <a:ext cx="11510682" cy="1071256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Débrief sur vos réponses au </a:t>
            </a:r>
            <a:r>
              <a:rPr lang="fr-FR" sz="3600" dirty="0" err="1"/>
              <a:t>W</a:t>
            </a:r>
            <a:r>
              <a:rPr lang="fr-FR" sz="3600" kern="120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ooclap</a:t>
            </a: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: </a:t>
            </a:r>
            <a:b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</a:b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1/ But d’une section d’accueil / de présentation de cours (2)</a:t>
            </a:r>
            <a:endParaRPr lang="fr-FR" sz="3600" dirty="0">
              <a:effectLst/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59D4648-3D39-6930-BC0A-219BEDF2355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659" y="1828800"/>
            <a:ext cx="5755341" cy="4483100"/>
          </a:xfrm>
        </p:spPr>
        <p:txBody>
          <a:bodyPr>
            <a:normAutofit/>
          </a:bodyPr>
          <a:lstStyle/>
          <a:p>
            <a:r>
              <a:rPr lang="fr-FR" sz="2000" dirty="0"/>
              <a:t>Personnes qui interviennent (enseignant, formateur, responsable, professeur)[x 21]</a:t>
            </a:r>
          </a:p>
          <a:p>
            <a:r>
              <a:rPr lang="fr-FR" sz="2000" dirty="0"/>
              <a:t>Descriptif du cours (contexte, cursus, parcours, fil rouge du cours, résumé) [x 19]</a:t>
            </a:r>
          </a:p>
          <a:p>
            <a:r>
              <a:rPr lang="fr-FR" sz="2000" dirty="0"/>
              <a:t>Informations temporelles (durée, temps, nombre d’heure, calendrier) [x18]</a:t>
            </a:r>
          </a:p>
          <a:p>
            <a:r>
              <a:rPr lang="fr-FR" sz="2000" dirty="0"/>
              <a:t>Titre du cours explicite / UE / Crédits [x17]</a:t>
            </a:r>
          </a:p>
          <a:p>
            <a:r>
              <a:rPr lang="fr-FR" sz="2000" dirty="0"/>
              <a:t>Objectifs d'apprentissage / attendus / compétences visées [x15]</a:t>
            </a:r>
          </a:p>
          <a:p>
            <a:r>
              <a:rPr lang="fr-FR" sz="2000" dirty="0"/>
              <a:t>Déroulé / structure du cours (sommaire, plan, expliquer ce qui est proposé) [x12]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A3F3B2-D242-348E-C42B-D0848A30EB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8</a:t>
            </a:fld>
            <a:r>
              <a:rPr lang="fr-FR"/>
              <a:t> / 23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54C873-1298-F1AD-CE0A-8ACE8CDB7B7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99" y="1828798"/>
            <a:ext cx="5755341" cy="4483101"/>
          </a:xfrm>
        </p:spPr>
        <p:txBody>
          <a:bodyPr>
            <a:normAutofit/>
          </a:bodyPr>
          <a:lstStyle/>
          <a:p>
            <a:r>
              <a:rPr lang="fr-FR" sz="2000" dirty="0"/>
              <a:t>Délivrer des informations (générales, principales, essentielles) [x12]</a:t>
            </a:r>
          </a:p>
          <a:p>
            <a:r>
              <a:rPr lang="fr-FR" sz="2000" dirty="0"/>
              <a:t>Modalités de contrôle (MCC,  modes d’évaluation) [x 8]</a:t>
            </a:r>
          </a:p>
          <a:p>
            <a:r>
              <a:rPr lang="fr-FR" sz="2000" dirty="0"/>
              <a:t>Syllabus [x3]</a:t>
            </a:r>
          </a:p>
          <a:p>
            <a:r>
              <a:rPr lang="fr-FR" sz="2000" dirty="0"/>
              <a:t>Communication (annonces, canal de communication) [x3]</a:t>
            </a:r>
          </a:p>
          <a:p>
            <a:r>
              <a:rPr lang="fr-FR" sz="2000" dirty="0"/>
              <a:t>Confirmer qu’il est bien dans le bon espace [x2]</a:t>
            </a:r>
          </a:p>
          <a:p>
            <a:r>
              <a:rPr lang="fr-FR" sz="2000" dirty="0"/>
              <a:t>Ressources</a:t>
            </a:r>
          </a:p>
          <a:p>
            <a:endParaRPr lang="fr-FR" sz="2000" dirty="0"/>
          </a:p>
          <a:p>
            <a:endParaRPr lang="fr-FR" sz="20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208B08-CA9C-0654-E18F-C879F7C95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B51419E-EDD5-EDB6-8C57-BFEB4026F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11h15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582CDB35-0D7A-43AD-6C2E-11506519B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0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56226D-98C2-5B06-85FB-E1C7D76E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Débrief sur vos réponses au </a:t>
            </a:r>
            <a:r>
              <a:rPr lang="fr-FR" sz="3600" dirty="0" err="1"/>
              <a:t>W</a:t>
            </a:r>
            <a:r>
              <a:rPr lang="fr-FR" sz="3600" kern="1200" dirty="0" err="1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ooclap</a:t>
            </a:r>
            <a:r>
              <a:rPr lang="fr-FR" sz="3600" kern="1200" dirty="0">
                <a:solidFill>
                  <a:srgbClr val="0D4050"/>
                </a:solidFill>
                <a:effectLst/>
                <a:latin typeface="Raleway"/>
                <a:ea typeface="+mn-ea"/>
                <a:cs typeface="+mn-cs"/>
              </a:rPr>
              <a:t> : 2/ Vos attentes</a:t>
            </a:r>
            <a:endParaRPr lang="fr-FR" sz="3600" dirty="0">
              <a:effectLst/>
            </a:endParaRP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D8895B79-59FC-F6C3-E190-5B710EBEC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4" y="1490663"/>
            <a:ext cx="5509689" cy="5284974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A3F3B2-D242-348E-C42B-D0848A30EB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05BDCE-05CB-4AD7-86C7-14141AE4E605}" type="slidenum">
              <a:rPr lang="fr-FR" smtClean="0"/>
              <a:pPr/>
              <a:t>9</a:t>
            </a:fld>
            <a:r>
              <a:rPr lang="fr-FR"/>
              <a:t> / 23</a:t>
            </a:r>
            <a:endParaRPr lang="fr-FR" dirty="0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D103CCBD-F1FA-49E2-D221-C207BBFE1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82" y="1831259"/>
            <a:ext cx="5966201" cy="4293856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F208B08-CA9C-0654-E18F-C879F7C95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285" y="46972"/>
            <a:ext cx="2140192" cy="572538"/>
            <a:chOff x="338285" y="46972"/>
            <a:chExt cx="2140192" cy="57253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B51419E-EDD5-EDB6-8C57-BFEB4026F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10823" y="71631"/>
              <a:ext cx="1567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11h15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582CDB35-0D7A-43AD-6C2E-11506519B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8285" y="46972"/>
              <a:ext cx="572538" cy="572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3815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4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3744</TotalTime>
  <Words>3297</Words>
  <Application>Microsoft Macintosh PowerPoint</Application>
  <PresentationFormat>Grand écran</PresentationFormat>
  <Paragraphs>466</Paragraphs>
  <Slides>26</Slides>
  <Notes>26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Inter</vt:lpstr>
      <vt:lpstr>Raleway</vt:lpstr>
      <vt:lpstr>Verdana</vt:lpstr>
      <vt:lpstr>Conception personnalisée</vt:lpstr>
      <vt:lpstr>0. Installation (5 mn)</vt:lpstr>
      <vt:lpstr>Comment rendre plus efficace  la communication d’informations  à des étudiants autistes ?</vt:lpstr>
      <vt:lpstr>Contributrices</vt:lpstr>
      <vt:lpstr>Plan</vt:lpstr>
      <vt:lpstr>Contexte : quelques besoins spécifiques  des étudiants autistes</vt:lpstr>
      <vt:lpstr>Découverte et idées pour co-créer  une page Moodle inclusive</vt:lpstr>
      <vt:lpstr>Débrief sur vos réponses au Wooclap :  1/ But d’une section d’accueil / de présentation de cours (1)</vt:lpstr>
      <vt:lpstr>Débrief sur vos réponses au Wooclap :  1/ But d’une section d’accueil / de présentation de cours (2)</vt:lpstr>
      <vt:lpstr>Débrief sur vos réponses au Wooclap : 2/ Vos attentes</vt:lpstr>
      <vt:lpstr>Débrief sur vos réponses au Wooclap :  3/ Vos habitudes avec Moodle</vt:lpstr>
      <vt:lpstr>Débrief sur vos réponses au Wooclap :  4/ Vos habitudes avec la section d’accueil / de présentation</vt:lpstr>
      <vt:lpstr>Au travail :  critique d’une section d’accueil  (15 mn)</vt:lpstr>
      <vt:lpstr>Exemple 1 (section d’accueil)</vt:lpstr>
      <vt:lpstr>Au travail - critique d’une section d’accueil (15 mn)</vt:lpstr>
      <vt:lpstr>Synthèse et co-construction d’une « check list » des bonnes pratiques (15 mn)</vt:lpstr>
      <vt:lpstr>Améliorons la section d'accueil de votre cours (20 mn)</vt:lpstr>
      <vt:lpstr>Récapitulatif : Les informations clés de la section d’accueil</vt:lpstr>
      <vt:lpstr>Récapitulatif : La formulation (éléments linguistiques)</vt:lpstr>
      <vt:lpstr>Récapitulatif : La forme </vt:lpstr>
      <vt:lpstr>Modèle 1</vt:lpstr>
      <vt:lpstr>Modèle 1 (détaillé)</vt:lpstr>
      <vt:lpstr>Des questions ? Des idées ?</vt:lpstr>
      <vt:lpstr>Exemples</vt:lpstr>
      <vt:lpstr>SPOC Paucana  Format de  cours Moodle « vue en  images »</vt:lpstr>
      <vt:lpstr>Exemple 2 (vue d’ensemble)</vt:lpstr>
      <vt:lpstr>Exemple 2 (section d’accueil)</vt:lpstr>
    </vt:vector>
  </TitlesOfParts>
  <Manager/>
  <Company>Aix-Marseille Université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- Section d'accueil Moodle TSA</dc:title>
  <dc:subject>Moodle Moot 2024</dc:subject>
  <dc:creator>Leila Boutora, Gabrielle Regula, Alice Carne, Sophie Roesch</dc:creator>
  <cp:keywords/>
  <dc:description/>
  <cp:lastModifiedBy>CARNE Alice</cp:lastModifiedBy>
  <cp:revision>144</cp:revision>
  <dcterms:created xsi:type="dcterms:W3CDTF">2024-03-21T14:58:03Z</dcterms:created>
  <dcterms:modified xsi:type="dcterms:W3CDTF">2024-07-05T07:55:19Z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AA7F3ED2-C5A4-4F1C-92AC-2CD2C76E2B58</vt:lpwstr>
  </property>
  <property fmtid="{D5CDD505-2E9C-101B-9397-08002B2CF9AE}" pid="3" name="ArticulatePath">
    <vt:lpwstr>Présentation1</vt:lpwstr>
  </property>
</Properties>
</file>