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handoutMasterIdLst>
    <p:handoutMasterId r:id="rId20"/>
  </p:handoutMasterIdLst>
  <p:sldIdLst>
    <p:sldId id="258" r:id="rId2"/>
    <p:sldId id="262" r:id="rId3"/>
    <p:sldId id="274" r:id="rId4"/>
    <p:sldId id="263" r:id="rId5"/>
    <p:sldId id="277" r:id="rId6"/>
    <p:sldId id="288" r:id="rId7"/>
    <p:sldId id="278" r:id="rId8"/>
    <p:sldId id="279" r:id="rId9"/>
    <p:sldId id="280" r:id="rId10"/>
    <p:sldId id="281" r:id="rId11"/>
    <p:sldId id="282" r:id="rId12"/>
    <p:sldId id="283" r:id="rId13"/>
    <p:sldId id="284" r:id="rId14"/>
    <p:sldId id="285" r:id="rId15"/>
    <p:sldId id="286" r:id="rId16"/>
    <p:sldId id="287" r:id="rId17"/>
    <p:sldId id="273" r:id="rId18"/>
  </p:sldIdLst>
  <p:sldSz cx="12192000" cy="6858000"/>
  <p:notesSz cx="6858000" cy="9144000"/>
  <p:custDataLst>
    <p:tags r:id="rId21"/>
  </p:custData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Titre général" id="{727F6393-2311-469A-8565-313EFB04F418}">
          <p14:sldIdLst>
            <p14:sldId id="258"/>
            <p14:sldId id="262"/>
          </p14:sldIdLst>
        </p14:section>
        <p14:section name="Le DU RAN" id="{3298CD60-0B52-40E6-AA10-C6BE26D83148}">
          <p14:sldIdLst>
            <p14:sldId id="274"/>
            <p14:sldId id="263"/>
            <p14:sldId id="277"/>
            <p14:sldId id="288"/>
          </p14:sldIdLst>
        </p14:section>
        <p14:section name="Environnement des tests" id="{882DCBA0-DC66-4DCC-BEC7-98DB09482E53}">
          <p14:sldIdLst>
            <p14:sldId id="278"/>
            <p14:sldId id="279"/>
            <p14:sldId id="280"/>
          </p14:sldIdLst>
        </p14:section>
        <p14:section name="Activité Test" id="{08CC2AC0-6599-4894-931C-0ED9CBFA2CD5}">
          <p14:sldIdLst>
            <p14:sldId id="281"/>
            <p14:sldId id="282"/>
            <p14:sldId id="283"/>
            <p14:sldId id="284"/>
            <p14:sldId id="285"/>
          </p14:sldIdLst>
        </p14:section>
        <p14:section name="Conclusion" id="{210CB8C1-582E-4A90-85E4-763D8C643B66}">
          <p14:sldIdLst>
            <p14:sldId id="286"/>
            <p14:sldId id="287"/>
          </p14:sldIdLst>
        </p14:section>
        <p14:section name="Informations utiles" id="{E61317EA-B003-4E25-B1C6-946C255F5897}">
          <p14:sldIdLst>
            <p14:sldId id="273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EEF1"/>
    <a:srgbClr val="B7D0D8"/>
    <a:srgbClr val="257289"/>
    <a:srgbClr val="DA8D76"/>
    <a:srgbClr val="0D4050"/>
    <a:srgbClr val="FF7700"/>
    <a:srgbClr val="0000A6"/>
    <a:srgbClr val="0014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28" autoAdjust="0"/>
    <p:restoredTop sz="77031" autoAdjust="0"/>
  </p:normalViewPr>
  <p:slideViewPr>
    <p:cSldViewPr snapToGrid="0">
      <p:cViewPr varScale="1">
        <p:scale>
          <a:sx n="46" d="100"/>
          <a:sy n="46" d="100"/>
        </p:scale>
        <p:origin x="1300" y="40"/>
      </p:cViewPr>
      <p:guideLst/>
    </p:cSldViewPr>
  </p:slideViewPr>
  <p:outlineViewPr>
    <p:cViewPr>
      <p:scale>
        <a:sx n="33" d="100"/>
        <a:sy n="33" d="100"/>
      </p:scale>
      <p:origin x="0" y="-321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7" d="100"/>
          <a:sy n="87" d="100"/>
        </p:scale>
        <p:origin x="2526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67BEE847-F046-4AC4-9F62-7D1817B77E5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9B370278-6D29-4F8F-BD3A-5F72D720EF9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051C39-09A6-4624-93B8-19009E33D67F}" type="datetimeFigureOut">
              <a:rPr lang="fr-FR" smtClean="0"/>
              <a:t>01/07/2024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9EF551D0-C6E5-4F33-B9C6-D87A100E918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7574DDD1-AF4D-4F3F-A33E-7713C840D78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52E8BC-17E1-4463-90FD-68A126E1B6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39609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026C94-6C27-534C-BBD9-384C954A3F59}" type="datetimeFigureOut">
              <a:rPr lang="fr-FR" smtClean="0"/>
              <a:t>01/07/2024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D66BBF-16B4-4F48-9EBB-1CF9C2819DB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756237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D66BBF-16B4-4F48-9EBB-1CF9C2819DBB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099426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Objectif: présenter le travail de tests et les résultats (de manière synthétique)</a:t>
            </a:r>
          </a:p>
          <a:p>
            <a:r>
              <a:rPr lang="fr-FR" dirty="0"/>
              <a:t>10 minutes (pas plus)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D66BBF-16B4-4F48-9EBB-1CF9C2819DBB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24919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fr-FR" dirty="0"/>
              <a:t>[Julie]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dirty="0"/>
              <a:t>Philosophie des tests = prise en compte de 3 critères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fr-FR" dirty="0"/>
              <a:t>Accessibilité numérique (est-ce qu’on peut le faire?)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fr-FR" dirty="0"/>
              <a:t>Utilisabilité (est-ce que c’est simple?)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fr-FR" dirty="0"/>
              <a:t>Ergonomie (est-ce que c’est ergonomique?)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endParaRPr lang="fr-FR" dirty="0"/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fr-FR" b="1" dirty="0"/>
              <a:t>Rappel:</a:t>
            </a:r>
            <a:r>
              <a:rPr lang="fr-FR" b="0" dirty="0"/>
              <a:t> l’accessibilité numérique ne garantit pas toujours une utilisabilité et une ergonomie optimale aux usagers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endParaRPr lang="fr-FR" b="0" dirty="0"/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fr-FR" b="0" dirty="0"/>
              <a:t>Tests sur tous les type de question Moodle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fr-FR" b="0" dirty="0"/>
              <a:t>Pierre comme cobaye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fr-FR" b="0" dirty="0"/>
              <a:t>Volonté de réalisme en prévision du </a:t>
            </a:r>
            <a:r>
              <a:rPr lang="fr-FR" b="0" dirty="0" err="1"/>
              <a:t>DU</a:t>
            </a:r>
            <a:endParaRPr lang="fr-FR" b="0" dirty="0"/>
          </a:p>
          <a:p>
            <a:pPr marL="171450" lvl="0" indent="-171450">
              <a:buFont typeface="Arial" panose="020B0604020202020204" pitchFamily="34" charset="0"/>
              <a:buChar char="•"/>
            </a:pPr>
            <a:endParaRPr lang="fr-FR" b="0" dirty="0"/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fr-FR" b="0" dirty="0"/>
              <a:t>Bilan de ces tests: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fr-FR" b="0" dirty="0"/>
              <a:t>Activités test à bannir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fr-FR" b="0" dirty="0"/>
              <a:t>Activités test nativement accessibles à condition de respecter certains usages</a:t>
            </a:r>
            <a:endParaRPr lang="fr-FR" b="1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D66BBF-16B4-4F48-9EBB-1CF9C2819DBB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6370197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[Julie]</a:t>
            </a:r>
          </a:p>
          <a:p>
            <a:r>
              <a:rPr lang="fr-FR" dirty="0"/>
              <a:t>Ce qu’il faut absolument éviter (au risque d’exclure certains usagers):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dirty="0"/>
              <a:t>Toutes les activités basées sur le seul visuel ou le glisser-déposer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fr-FR" b="1" dirty="0"/>
              <a:t>Rappel: </a:t>
            </a:r>
            <a:r>
              <a:rPr lang="fr-FR" b="0" dirty="0"/>
              <a:t>les usages sont parfois différents (pas de souris par exemple)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fr-FR" b="1" dirty="0"/>
              <a:t>Question:</a:t>
            </a:r>
            <a:r>
              <a:rPr lang="fr-FR" b="0" dirty="0"/>
              <a:t> que cherche-t-on à évaluer? (les connaissances ou la capacité à se servir d’une souris?)</a:t>
            </a:r>
            <a:endParaRPr lang="fr-FR" b="1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D66BBF-16B4-4F48-9EBB-1CF9C2819DBB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5243555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fr-FR" dirty="0"/>
              <a:t>[Julie]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dirty="0"/>
              <a:t>Toutes les autres activités Test sont exploitables, avec certaines vigilances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dirty="0"/>
              <a:t>Certaines recommandations sont de l’ordre de l’inclusion (une page par question par exemple)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dirty="0"/>
              <a:t>D’autres de l’ordre de l’adaptation (ajouter le temps majoré à certains étudiants avec aménagements)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fr-FR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dirty="0"/>
              <a:t>Ce qu’il faut garder en tête: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fr-FR" dirty="0"/>
              <a:t>Temps de complétion est forcément plus long pour les ESH (aide technique, temps de lecture, etc.)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fr-FR" dirty="0"/>
              <a:t>Public fatigable (gymnastique cognitive importante quel que soit le handicap)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fr-FR" dirty="0"/>
              <a:t>Stress accru (découverte d’un environnement nouveau dans le cadre du </a:t>
            </a:r>
            <a:r>
              <a:rPr lang="fr-FR" dirty="0" err="1"/>
              <a:t>DU</a:t>
            </a:r>
            <a:r>
              <a:rPr lang="fr-FR" dirty="0"/>
              <a:t>; qui vaut pour tous les étudiants de L1 par exemple)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fr-FR" dirty="0"/>
              <a:t>Test d’entraînement proposé aux stagiaires du </a:t>
            </a:r>
            <a:r>
              <a:rPr lang="fr-FR" dirty="0" err="1"/>
              <a:t>DU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D66BBF-16B4-4F48-9EBB-1CF9C2819DBB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6542604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[Julie]</a:t>
            </a:r>
          </a:p>
          <a:p>
            <a:r>
              <a:rPr lang="fr-FR" dirty="0"/>
              <a:t>Synthèse des résultats.</a:t>
            </a:r>
          </a:p>
          <a:p>
            <a:r>
              <a:rPr lang="fr-FR" dirty="0"/>
              <a:t>Globalement, tout est accessible techniquement, mais: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dirty="0"/>
              <a:t>Utilisabilité est rarement garantie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dirty="0"/>
              <a:t>Idem pour l’ergonomie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fr-FR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dirty="0"/>
              <a:t>Commentaires de Pierre (qui est un bon utilisateur de la synthèse vocale)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fr-FR" dirty="0"/>
              <a:t>Charge cognitive accrue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fr-FR" dirty="0"/>
              <a:t>Quelques soucis techniques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fr-FR" dirty="0"/>
              <a:t>Relecture rendue difficile (ce qui est un vrai problème en situation d’examen)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fr-FR" dirty="0"/>
              <a:t>Entraînement sur l’interface primordial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D66BBF-16B4-4F48-9EBB-1CF9C2819DBB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28095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5 minutes!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D66BBF-16B4-4F48-9EBB-1CF9C2819DBB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8749457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fr-FR" dirty="0"/>
              <a:t>[Pierre]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dirty="0"/>
              <a:t>Lire et expliciter les éléments sur la slide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dirty="0"/>
              <a:t>Ajouter les notions d’adaptation et d’inclusion (présentes dans le titre):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fr-FR" dirty="0"/>
              <a:t>Prôner l’inclusion = faire identique et accessible pour toute la communauté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fr-FR" dirty="0"/>
              <a:t>Mais adaptation ponctuelle est incontournable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D66BBF-16B4-4F48-9EBB-1CF9C2819DBB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4308968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En principe pas le temps, mais possibilité sur la pause (post conférence)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D66BBF-16B4-4F48-9EBB-1CF9C2819DBB}" type="slidenum">
              <a:rPr lang="fr-FR" smtClean="0"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328487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dirty="0"/>
              <a:t>Présentation des intervenants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fr-FR" b="1" dirty="0"/>
              <a:t>Rapidement:</a:t>
            </a:r>
            <a:r>
              <a:rPr lang="fr-FR" dirty="0"/>
              <a:t> nos fonctions, nos universités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fr-FR" dirty="0"/>
              <a:t>Création du </a:t>
            </a:r>
            <a:r>
              <a:rPr lang="fr-FR" dirty="0" err="1"/>
              <a:t>DU</a:t>
            </a:r>
            <a:r>
              <a:rPr lang="fr-FR" dirty="0"/>
              <a:t> RAN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fr-FR" dirty="0"/>
              <a:t>Naissance d’un « nouveau » métier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fr-FR" dirty="0"/>
              <a:t>Utilisation de Moodle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fr-FR" dirty="0"/>
              <a:t>Enjeu de l’accessibilité numérique dans nos universités (digitalisation des formations)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D66BBF-16B4-4F48-9EBB-1CF9C2819DBB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640848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Moins de 10 minutes pour cette section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D66BBF-16B4-4F48-9EBB-1CF9C2819DBB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2139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[Pierre]</a:t>
            </a:r>
          </a:p>
          <a:p>
            <a:r>
              <a:rPr lang="fr-FR" dirty="0"/>
              <a:t>Présentation en quelques mots: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dirty="0"/>
              <a:t>Intérêt de créer un tel DU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dirty="0"/>
              <a:t>Choix de Moodle comme une évidence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dirty="0"/>
              <a:t>Prise en compte des </a:t>
            </a:r>
            <a:r>
              <a:rPr lang="fr-FR" dirty="0" err="1"/>
              <a:t>PSH</a:t>
            </a:r>
            <a:r>
              <a:rPr lang="fr-FR" dirty="0"/>
              <a:t> et donc de l’accessibilité numérique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D66BBF-16B4-4F48-9EBB-1CF9C2819DBB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650437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[Julie]</a:t>
            </a:r>
          </a:p>
          <a:p>
            <a:r>
              <a:rPr lang="fr-FR" dirty="0"/>
              <a:t>Défi = présenter l’accessibilité numérique en 5 minutes</a:t>
            </a:r>
          </a:p>
          <a:p>
            <a:r>
              <a:rPr lang="fr-FR" dirty="0"/>
              <a:t>Exercice forcément frustrant d’où explicitation dans les grandes lignes: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dirty="0"/>
              <a:t>Ressources disponibles sur l’espace Moodle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dirty="0"/>
              <a:t>Définition de Tim Berners-Lee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D66BBF-16B4-4F48-9EBB-1CF9C2819DBB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85462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fr-FR" dirty="0"/>
              <a:t>[Julie]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dirty="0"/>
              <a:t>À quoi sert l’accessibilité numérique?</a:t>
            </a:r>
            <a:br>
              <a:rPr lang="fr-FR" dirty="0"/>
            </a:br>
            <a:r>
              <a:rPr lang="fr-FR" dirty="0"/>
              <a:t>Faire en sorte que les </a:t>
            </a:r>
            <a:r>
              <a:rPr lang="fr-FR" dirty="0" err="1"/>
              <a:t>PSH</a:t>
            </a:r>
            <a:r>
              <a:rPr lang="fr-FR" dirty="0"/>
              <a:t> etc.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dirty="0"/>
              <a:t>Concerne tous les handicaps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fr-FR" dirty="0"/>
              <a:t>Pas au cas par cas (adaptation)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fr-FR" dirty="0"/>
              <a:t>Bonnes pratiques valables pour tous les handicaps (inclusion)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fr-FR" dirty="0"/>
              <a:t>Accessibilité obligatoire pour les établissements publics depuis 2019 (universités)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fr-FR" dirty="0"/>
              <a:t>Rendre ses sites accessibles (Internet, intranets, appli, etc.)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fr-FR" dirty="0"/>
              <a:t>Afficher une déclaration d’accessibilité sur ses sites web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fr-FR" dirty="0"/>
              <a:t>Rédiger un Schéma pluriannuel de mise en accessibilité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fr-FR" dirty="0"/>
              <a:t>Nécessaire pour permettre à tous les étudiants d’accéder au savoir.</a:t>
            </a:r>
            <a:br>
              <a:rPr lang="fr-FR" dirty="0"/>
            </a:br>
            <a:r>
              <a:rPr lang="fr-FR" dirty="0"/>
              <a:t>Participe des missions d’égalité des chances et d’inclusion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D66BBF-16B4-4F48-9EBB-1CF9C2819DBB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745761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Pas plus de 5 minutes!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D66BBF-16B4-4F48-9EBB-1CF9C2819DBB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194250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fr-FR" dirty="0"/>
              <a:t>[Pierre]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dirty="0"/>
              <a:t>Détailler le profil de Pierre (rapidement)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fr-FR" dirty="0"/>
              <a:t>Usager non-voyant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fr-FR" dirty="0"/>
              <a:t>Utilisation de la synthèse vocale (lecture écran) + plage braille (lecture tactile) = aides-techniques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fr-FR" b="1" dirty="0"/>
              <a:t>Diffusion vidéo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D66BBF-16B4-4F48-9EBB-1CF9C2819DBB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678844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Font typeface="Arial" panose="020B0604020202020204" pitchFamily="34" charset="0"/>
              <a:buNone/>
            </a:pPr>
            <a:r>
              <a:rPr lang="fr-FR" dirty="0"/>
              <a:t>[Pierre]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fr-FR" dirty="0"/>
              <a:t>Ce qu’il faut retenir de la vidéo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fr-FR" dirty="0" err="1"/>
              <a:t>PSH</a:t>
            </a:r>
            <a:r>
              <a:rPr lang="fr-FR" dirty="0"/>
              <a:t> en situation de double-tâche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fr-FR" dirty="0"/>
              <a:t>Navigation clavier (pas de souris)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fr-FR" dirty="0"/>
              <a:t>Découverte d’un nouvel environnement nécessite une exploration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fr-FR" dirty="0"/>
              <a:t>Consultation de la déclaration d’accessibilité peut être un plus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fr-FR" dirty="0"/>
              <a:t>Conséquence: investissement important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fr-FR" dirty="0"/>
              <a:t>Nécessite absolument de maîtriser son matériel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endParaRPr lang="fr-FR" dirty="0"/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fr-FR" dirty="0"/>
              <a:t>Tests effectués à la seule synthèse vocale ne sont pas suffisants pour: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fr-FR" dirty="0"/>
              <a:t>Établir une vraie déclaration d’accessibilité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fr-FR" dirty="0"/>
              <a:t>Attester de l’accessibilité numérique de Moodle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fr-FR" b="1" dirty="0"/>
              <a:t>Mais</a:t>
            </a:r>
            <a:r>
              <a:rPr lang="fr-FR" b="0" dirty="0"/>
              <a:t>, les tests étaient nécessaires pour: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fr-FR" b="0" dirty="0"/>
              <a:t>Que les porteurs du projet puissent choisir Moodle en connaissance de cause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fr-FR" b="0" dirty="0"/>
              <a:t>S’assurer de la compatibilité avec la synthèse vocale en particulier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endParaRPr lang="fr-FR" b="0" dirty="0"/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fr-FR" b="1" dirty="0"/>
              <a:t>Nous avons donc ciblé</a:t>
            </a:r>
            <a:r>
              <a:rPr lang="fr-FR" b="0" dirty="0"/>
              <a:t> les activités et ressources incontournables, notamment les activités Test</a:t>
            </a:r>
            <a:endParaRPr lang="fr-FR" b="1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D66BBF-16B4-4F48-9EBB-1CF9C2819DBB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35809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jp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jp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467ABE98-144F-407D-84DA-0C14FDBF63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Espace réservé du titre 1">
            <a:extLst>
              <a:ext uri="{FF2B5EF4-FFF2-40B4-BE49-F238E27FC236}">
                <a16:creationId xmlns:a16="http://schemas.microsoft.com/office/drawing/2014/main" id="{E4DF0D0B-124D-438B-8550-3C3D55515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0549" y="2186707"/>
            <a:ext cx="83909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baseline="0">
                <a:solidFill>
                  <a:schemeClr val="bg1"/>
                </a:solidFill>
                <a:latin typeface="Raleway" panose="020B0003030101060003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Titre de la contribution</a:t>
            </a:r>
          </a:p>
        </p:txBody>
      </p:sp>
      <p:sp>
        <p:nvSpPr>
          <p:cNvPr id="11" name="Espace réservé du texte 2">
            <a:extLst>
              <a:ext uri="{FF2B5EF4-FFF2-40B4-BE49-F238E27FC236}">
                <a16:creationId xmlns:a16="http://schemas.microsoft.com/office/drawing/2014/main" id="{C7954960-0FC5-401D-8EA3-5E3331959C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00549" y="3659737"/>
            <a:ext cx="83909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baseline="0">
                <a:solidFill>
                  <a:schemeClr val="bg1"/>
                </a:solidFill>
                <a:latin typeface="Raleway" panose="020B0003030101060003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Auteurs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F607C6F-5840-47DF-AA8A-78F6EE2079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88008" y="172380"/>
            <a:ext cx="1828798" cy="182538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C9069E5F-0E26-45F6-AFC5-58F476669B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9466516" y="-42306"/>
            <a:ext cx="2537476" cy="1829343"/>
          </a:xfrm>
          <a:prstGeom prst="rect">
            <a:avLst/>
          </a:prstGeom>
        </p:spPr>
      </p:pic>
      <p:sp>
        <p:nvSpPr>
          <p:cNvPr id="7" name="Espace réservé du texte 10">
            <a:extLst>
              <a:ext uri="{FF2B5EF4-FFF2-40B4-BE49-F238E27FC236}">
                <a16:creationId xmlns:a16="http://schemas.microsoft.com/office/drawing/2014/main" id="{C4909177-9E8B-4869-83FB-7AE2EB5330B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900548" y="5652569"/>
            <a:ext cx="8390901" cy="498850"/>
          </a:xfrm>
        </p:spPr>
        <p:txBody>
          <a:bodyPr/>
          <a:lstStyle>
            <a:lvl1pPr marL="0" indent="0">
              <a:buNone/>
              <a:defRPr lang="fr-FR" sz="2800" dirty="0">
                <a:solidFill>
                  <a:schemeClr val="bg1"/>
                </a:solidFill>
                <a:latin typeface="Raleway" pitchFamily="2" charset="77"/>
                <a:cs typeface="Arial" panose="020B0604020202020204" pitchFamily="34" charset="0"/>
              </a:defRPr>
            </a:lvl1pPr>
          </a:lstStyle>
          <a:p>
            <a:pPr algn="ctr"/>
            <a:r>
              <a:rPr lang="fr-FR" sz="2800" dirty="0">
                <a:solidFill>
                  <a:schemeClr val="bg1"/>
                </a:solidFill>
                <a:latin typeface="Raleway"/>
                <a:ea typeface="+mj-ea"/>
                <a:cs typeface="Arial" panose="020B0604020202020204" pitchFamily="34" charset="0"/>
              </a:rPr>
              <a:t>Établissement </a:t>
            </a:r>
            <a:r>
              <a:rPr lang="fr-FR" sz="2800" dirty="0">
                <a:solidFill>
                  <a:schemeClr val="bg1"/>
                </a:solidFill>
                <a:latin typeface="Raleway" pitchFamily="2" charset="77"/>
                <a:ea typeface="+mj-ea"/>
                <a:cs typeface="Arial" panose="020B0604020202020204" pitchFamily="34" charset="0"/>
              </a:rPr>
              <a:t>: </a:t>
            </a:r>
            <a:r>
              <a:rPr lang="fr-FR" sz="2800" dirty="0">
                <a:solidFill>
                  <a:schemeClr val="bg1"/>
                </a:solidFill>
                <a:latin typeface="Raleway" pitchFamily="2" charset="77"/>
              </a:rPr>
              <a:t>Université </a:t>
            </a:r>
            <a:r>
              <a:rPr lang="fr-FR" sz="2800" dirty="0" err="1">
                <a:solidFill>
                  <a:schemeClr val="bg1"/>
                </a:solidFill>
                <a:latin typeface="Raleway" pitchFamily="2" charset="77"/>
              </a:rPr>
              <a:t>Luminares</a:t>
            </a:r>
            <a:endParaRPr lang="fr-FR" sz="2800" dirty="0">
              <a:solidFill>
                <a:schemeClr val="bg1"/>
              </a:solidFill>
              <a:latin typeface="Raleway" pitchFamily="2" charset="77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60522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047780E-B825-4DC7-855F-969588687DE5}"/>
              </a:ext>
            </a:extLst>
          </p:cNvPr>
          <p:cNvSpPr/>
          <p:nvPr userDrawn="1"/>
        </p:nvSpPr>
        <p:spPr>
          <a:xfrm>
            <a:off x="0" y="0"/>
            <a:ext cx="12191998" cy="731520"/>
          </a:xfrm>
          <a:prstGeom prst="rect">
            <a:avLst/>
          </a:prstGeom>
          <a:solidFill>
            <a:srgbClr val="0D4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980C84A-77DD-4020-9029-FCBC407264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1094720" y="-59541"/>
            <a:ext cx="1097278" cy="79106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31D4795-2E5D-47CD-9962-99ECB1274C2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43600"/>
            <a:ext cx="12192000" cy="914400"/>
          </a:xfrm>
          <a:prstGeom prst="rect">
            <a:avLst/>
          </a:prstGeom>
        </p:spPr>
      </p:pic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031BE1B1-B507-4E16-99F3-964F5909AB2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60000" y="1980000"/>
            <a:ext cx="9134157" cy="2357438"/>
          </a:xfrm>
        </p:spPr>
        <p:txBody>
          <a:bodyPr/>
          <a:lstStyle>
            <a:lvl1pPr marL="0" indent="0">
              <a:lnSpc>
                <a:spcPct val="150000"/>
              </a:lnSpc>
              <a:buNone/>
              <a:defRPr lang="fr-FR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</a:lstStyle>
          <a:p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Lorem ipsum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amet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,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consectetur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adipiscing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elit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,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sed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do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eiusmod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tempor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incididunt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ut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labore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magna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Tortor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id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lectus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proin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nibh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nisl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condimentum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duis at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at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urna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condimentum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Massa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enim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nec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dui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nunc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enim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Rutrum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quisque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non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orci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Tristique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senectus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netus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malesuada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fames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ac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turpis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egestas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Ut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etiam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amet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nisl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hendrerit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magna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est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lorem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ipsum. Nunc id cursus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metus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eleifend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mi in.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Porttitor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massa id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neque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vestibulum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morbi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blandit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Ullamcorper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dignissim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cras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tincidunt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lobortis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feugiat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vivamus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at.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Phasellus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egestas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rutrum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pellentesque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eu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tincidunt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tortor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Diam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nulla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porttitor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massa.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pellentesque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id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nibh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tortor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</a:t>
            </a:r>
          </a:p>
        </p:txBody>
      </p:sp>
      <p:sp>
        <p:nvSpPr>
          <p:cNvPr id="11" name="Espace réservé du texte 3">
            <a:extLst>
              <a:ext uri="{FF2B5EF4-FFF2-40B4-BE49-F238E27FC236}">
                <a16:creationId xmlns:a16="http://schemas.microsoft.com/office/drawing/2014/main" id="{B99DD4F9-B42A-4820-AE04-040789237F3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60475" y="1047428"/>
            <a:ext cx="3754438" cy="759011"/>
          </a:xfrm>
        </p:spPr>
        <p:txBody>
          <a:bodyPr>
            <a:noAutofit/>
          </a:bodyPr>
          <a:lstStyle>
            <a:lvl1pPr marL="0" indent="0">
              <a:buNone/>
              <a:defRPr lang="fr-FR" sz="4400" kern="1200" dirty="0" smtClean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Introduction</a:t>
            </a:r>
          </a:p>
        </p:txBody>
      </p:sp>
    </p:spTree>
    <p:extLst>
      <p:ext uri="{BB962C8B-B14F-4D97-AF65-F5344CB8AC3E}">
        <p14:creationId xmlns:p14="http://schemas.microsoft.com/office/powerpoint/2010/main" val="10322008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textu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047780E-B825-4DC7-855F-969588687DE5}"/>
              </a:ext>
            </a:extLst>
          </p:cNvPr>
          <p:cNvSpPr/>
          <p:nvPr userDrawn="1"/>
        </p:nvSpPr>
        <p:spPr>
          <a:xfrm>
            <a:off x="0" y="0"/>
            <a:ext cx="12191998" cy="731520"/>
          </a:xfrm>
          <a:prstGeom prst="rect">
            <a:avLst/>
          </a:prstGeom>
          <a:solidFill>
            <a:srgbClr val="0D4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980C84A-77DD-4020-9029-FCBC4072643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1094720" y="-59541"/>
            <a:ext cx="1097278" cy="79106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31D4795-2E5D-47CD-9962-99ECB1274C2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43600"/>
            <a:ext cx="12192000" cy="914400"/>
          </a:xfrm>
          <a:prstGeom prst="rect">
            <a:avLst/>
          </a:prstGeom>
        </p:spPr>
      </p:pic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031BE1B1-B507-4E16-99F3-964F5909AB2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60000" y="2880000"/>
            <a:ext cx="9134157" cy="2357438"/>
          </a:xfrm>
        </p:spPr>
        <p:txBody>
          <a:bodyPr/>
          <a:lstStyle>
            <a:lvl1pPr marL="0" indent="0">
              <a:lnSpc>
                <a:spcPct val="150000"/>
              </a:lnSpc>
              <a:buNone/>
              <a:defRPr lang="fr-FR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  <a:ea typeface="+mn-ea"/>
                <a:cs typeface="+mn-cs"/>
              </a:defRPr>
            </a:lvl1pPr>
          </a:lstStyle>
          <a:p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Lorem ipsum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amet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,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consectetur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adipiscing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elit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,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sed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do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eiusmod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tempor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incididunt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ut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labore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magna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Tortor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id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lectus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proin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nibh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nisl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condimentum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duis at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at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urna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condimentum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Massa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enim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nec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dui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nunc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enim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Rutrum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quisque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non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orci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Tristique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senectus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netus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malesuada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fames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ac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turpis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egestas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Ut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etiam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amet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nisl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hendrerit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magna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est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lorem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ipsum. Nunc id cursus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metus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eleifend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mi in.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Porttitor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massa id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neque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vestibulum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morbi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blandit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Ullamcorper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dignissim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cras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tincidunt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lobortis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feugiat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vivamus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at.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Phasellus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egestas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rutrum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pellentesque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eu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tincidunt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tortor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Diam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nulla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porttitor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massa.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pellentesque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id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nibh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tortor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</a:t>
            </a:r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id="{339C0E9C-8D56-4252-B9EA-E91DF3BC14DC}"/>
              </a:ext>
            </a:extLst>
          </p:cNvPr>
          <p:cNvSpPr txBox="1">
            <a:spLocks/>
          </p:cNvSpPr>
          <p:nvPr userDrawn="1"/>
        </p:nvSpPr>
        <p:spPr>
          <a:xfrm>
            <a:off x="1259999" y="1888840"/>
            <a:ext cx="4546911" cy="7910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r-FR" sz="3200" dirty="0">
              <a:solidFill>
                <a:srgbClr val="0D4050"/>
              </a:solidFill>
              <a:latin typeface="Raleway"/>
              <a:cs typeface="Arial" panose="020B0604020202020204" pitchFamily="34" charset="0"/>
            </a:endParaRPr>
          </a:p>
        </p:txBody>
      </p:sp>
      <p:sp>
        <p:nvSpPr>
          <p:cNvPr id="11" name="Titre 1">
            <a:extLst>
              <a:ext uri="{FF2B5EF4-FFF2-40B4-BE49-F238E27FC236}">
                <a16:creationId xmlns:a16="http://schemas.microsoft.com/office/drawing/2014/main" id="{94C2159D-D173-4228-A3E1-ADF14A471401}"/>
              </a:ext>
            </a:extLst>
          </p:cNvPr>
          <p:cNvSpPr txBox="1">
            <a:spLocks/>
          </p:cNvSpPr>
          <p:nvPr userDrawn="1"/>
        </p:nvSpPr>
        <p:spPr>
          <a:xfrm>
            <a:off x="1259998" y="1806440"/>
            <a:ext cx="4546911" cy="7910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r-FR" dirty="0">
              <a:solidFill>
                <a:srgbClr val="0D4050"/>
              </a:solidFill>
              <a:latin typeface="Raleway"/>
              <a:cs typeface="Arial" panose="020B0604020202020204" pitchFamily="34" charset="0"/>
            </a:endParaRP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48C7812-BDD8-4E94-AB09-A349C442581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60475" y="1889126"/>
            <a:ext cx="3754438" cy="542990"/>
          </a:xfrm>
        </p:spPr>
        <p:txBody>
          <a:bodyPr/>
          <a:lstStyle>
            <a:lvl1pPr marL="0" indent="0">
              <a:buNone/>
              <a:defRPr lang="fr-FR" sz="3200" kern="1200" dirty="0" smtClean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Lorem ipsum</a:t>
            </a:r>
          </a:p>
        </p:txBody>
      </p:sp>
      <p:sp>
        <p:nvSpPr>
          <p:cNvPr id="12" name="Espace réservé du texte 3">
            <a:extLst>
              <a:ext uri="{FF2B5EF4-FFF2-40B4-BE49-F238E27FC236}">
                <a16:creationId xmlns:a16="http://schemas.microsoft.com/office/drawing/2014/main" id="{A95A1C07-27DF-4419-8821-53DB4A436E3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60475" y="1047428"/>
            <a:ext cx="3754438" cy="759011"/>
          </a:xfrm>
        </p:spPr>
        <p:txBody>
          <a:bodyPr>
            <a:noAutofit/>
          </a:bodyPr>
          <a:lstStyle>
            <a:lvl1pPr marL="0" indent="0">
              <a:buNone/>
              <a:defRPr lang="fr-FR" sz="4400" kern="1200" dirty="0" smtClean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40770201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centr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4D139AE-54E3-4FE2-86CA-5A7BA553C71A}"/>
              </a:ext>
            </a:extLst>
          </p:cNvPr>
          <p:cNvSpPr/>
          <p:nvPr userDrawn="1"/>
        </p:nvSpPr>
        <p:spPr>
          <a:xfrm>
            <a:off x="0" y="0"/>
            <a:ext cx="12191998" cy="731520"/>
          </a:xfrm>
          <a:prstGeom prst="rect">
            <a:avLst/>
          </a:prstGeom>
          <a:solidFill>
            <a:srgbClr val="0D4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8BE3F74-10A3-447A-9F8F-FA44F0A2AD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1094720" y="-59541"/>
            <a:ext cx="1097278" cy="79106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419EC34-146F-47CE-B914-EC201A50618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43600"/>
            <a:ext cx="12192000" cy="914400"/>
          </a:xfrm>
          <a:prstGeom prst="rect">
            <a:avLst/>
          </a:prstGeom>
        </p:spPr>
      </p:pic>
      <p:sp>
        <p:nvSpPr>
          <p:cNvPr id="5" name="Espace réservé du texte 3">
            <a:extLst>
              <a:ext uri="{FF2B5EF4-FFF2-40B4-BE49-F238E27FC236}">
                <a16:creationId xmlns:a16="http://schemas.microsoft.com/office/drawing/2014/main" id="{9B4C904F-E24C-4EE9-B46E-874082E47F4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041532" y="1766577"/>
            <a:ext cx="6108929" cy="542990"/>
          </a:xfrm>
        </p:spPr>
        <p:txBody>
          <a:bodyPr/>
          <a:lstStyle>
            <a:lvl1pPr marL="0" indent="0" algn="ctr">
              <a:buNone/>
              <a:defRPr lang="fr-FR" sz="3200" kern="1200" dirty="0" smtClean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Lorem ipsum</a:t>
            </a:r>
          </a:p>
        </p:txBody>
      </p:sp>
      <p:sp>
        <p:nvSpPr>
          <p:cNvPr id="6" name="Espace réservé du texte 3">
            <a:extLst>
              <a:ext uri="{FF2B5EF4-FFF2-40B4-BE49-F238E27FC236}">
                <a16:creationId xmlns:a16="http://schemas.microsoft.com/office/drawing/2014/main" id="{1930E3FA-4EE1-483F-8126-D6FD515270F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041532" y="869543"/>
            <a:ext cx="6108930" cy="759011"/>
          </a:xfrm>
        </p:spPr>
        <p:txBody>
          <a:bodyPr>
            <a:noAutofit/>
          </a:bodyPr>
          <a:lstStyle>
            <a:lvl1pPr marL="0" indent="0" algn="ctr">
              <a:buNone/>
              <a:defRPr lang="fr-FR" sz="4400" kern="1200" dirty="0" smtClean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Lorem ipsum</a:t>
            </a:r>
          </a:p>
        </p:txBody>
      </p:sp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4D139238-89F1-4F3B-A8F4-B97CD81C831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041534" y="2347571"/>
            <a:ext cx="6108929" cy="3558025"/>
          </a:xfrm>
          <a:blipFill>
            <a:blip r:embed="rId4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fr-FR" dirty="0"/>
          </a:p>
        </p:txBody>
      </p:sp>
      <p:sp>
        <p:nvSpPr>
          <p:cNvPr id="10" name="Espace réservé du texte 3">
            <a:extLst>
              <a:ext uri="{FF2B5EF4-FFF2-40B4-BE49-F238E27FC236}">
                <a16:creationId xmlns:a16="http://schemas.microsoft.com/office/drawing/2014/main" id="{F3A738F3-A880-4DAE-A61B-E3374E7B4D9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041532" y="5988457"/>
            <a:ext cx="6108929" cy="542990"/>
          </a:xfrm>
        </p:spPr>
        <p:txBody>
          <a:bodyPr>
            <a:noAutofit/>
          </a:bodyPr>
          <a:lstStyle>
            <a:lvl1pPr marL="0" indent="0" algn="ctr">
              <a:buNone/>
              <a:defRPr lang="fr-FR" sz="1200" i="1" kern="1200" dirty="0" smtClean="0">
                <a:solidFill>
                  <a:schemeClr val="bg2">
                    <a:lumMod val="25000"/>
                  </a:schemeClr>
                </a:solidFill>
                <a:latin typeface="Inter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Lorem ipsum Le parc </a:t>
            </a:r>
            <a:r>
              <a:rPr lang="fr-FR" dirty="0" err="1"/>
              <a:t>pharo</a:t>
            </a:r>
            <a:r>
              <a:rPr lang="fr-FR" dirty="0"/>
              <a:t>, Sculptures </a:t>
            </a:r>
            <a:r>
              <a:rPr lang="fr-FR" dirty="0" err="1"/>
              <a:t>bernard</a:t>
            </a:r>
            <a:r>
              <a:rPr lang="fr-FR" dirty="0"/>
              <a:t> venet, image libérée de droits d’auteur (Creative Commons CC0)</a:t>
            </a:r>
          </a:p>
        </p:txBody>
      </p:sp>
    </p:spTree>
    <p:extLst>
      <p:ext uri="{BB962C8B-B14F-4D97-AF65-F5344CB8AC3E}">
        <p14:creationId xmlns:p14="http://schemas.microsoft.com/office/powerpoint/2010/main" val="11607947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à gauch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4D139AE-54E3-4FE2-86CA-5A7BA553C71A}"/>
              </a:ext>
            </a:extLst>
          </p:cNvPr>
          <p:cNvSpPr/>
          <p:nvPr userDrawn="1"/>
        </p:nvSpPr>
        <p:spPr>
          <a:xfrm>
            <a:off x="0" y="0"/>
            <a:ext cx="12191998" cy="731520"/>
          </a:xfrm>
          <a:prstGeom prst="rect">
            <a:avLst/>
          </a:prstGeom>
          <a:solidFill>
            <a:srgbClr val="0D4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8BE3F74-10A3-447A-9F8F-FA44F0A2AD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1094720" y="-59541"/>
            <a:ext cx="1097278" cy="79106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419EC34-146F-47CE-B914-EC201A50618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43600"/>
            <a:ext cx="12192000" cy="914400"/>
          </a:xfrm>
          <a:prstGeom prst="rect">
            <a:avLst/>
          </a:prstGeom>
        </p:spPr>
      </p:pic>
      <p:sp>
        <p:nvSpPr>
          <p:cNvPr id="5" name="Espace réservé du texte 3">
            <a:extLst>
              <a:ext uri="{FF2B5EF4-FFF2-40B4-BE49-F238E27FC236}">
                <a16:creationId xmlns:a16="http://schemas.microsoft.com/office/drawing/2014/main" id="{9B4C904F-E24C-4EE9-B46E-874082E47F4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938127" y="2285051"/>
            <a:ext cx="4920791" cy="542990"/>
          </a:xfrm>
        </p:spPr>
        <p:txBody>
          <a:bodyPr/>
          <a:lstStyle>
            <a:lvl1pPr marL="0" indent="0" algn="ctr">
              <a:buNone/>
              <a:defRPr lang="fr-FR" sz="3200" kern="1200" dirty="0" smtClean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Lorem ipsum</a:t>
            </a:r>
          </a:p>
        </p:txBody>
      </p:sp>
      <p:sp>
        <p:nvSpPr>
          <p:cNvPr id="6" name="Espace réservé du texte 3">
            <a:extLst>
              <a:ext uri="{FF2B5EF4-FFF2-40B4-BE49-F238E27FC236}">
                <a16:creationId xmlns:a16="http://schemas.microsoft.com/office/drawing/2014/main" id="{1930E3FA-4EE1-483F-8126-D6FD515270F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218778" y="1160326"/>
            <a:ext cx="3754438" cy="759011"/>
          </a:xfrm>
        </p:spPr>
        <p:txBody>
          <a:bodyPr>
            <a:noAutofit/>
          </a:bodyPr>
          <a:lstStyle>
            <a:lvl1pPr marL="0" indent="0" algn="ctr">
              <a:buNone/>
              <a:defRPr lang="fr-FR" sz="4400" kern="1200" dirty="0" smtClean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Lorem ipsum</a:t>
            </a:r>
          </a:p>
        </p:txBody>
      </p:sp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4D139238-89F1-4F3B-A8F4-B97CD81C831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43431" y="2309567"/>
            <a:ext cx="6108929" cy="3558025"/>
          </a:xfrm>
          <a:blipFill>
            <a:blip r:embed="rId4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fr-FR" dirty="0"/>
          </a:p>
        </p:txBody>
      </p:sp>
      <p:sp>
        <p:nvSpPr>
          <p:cNvPr id="10" name="Espace réservé du texte 3">
            <a:extLst>
              <a:ext uri="{FF2B5EF4-FFF2-40B4-BE49-F238E27FC236}">
                <a16:creationId xmlns:a16="http://schemas.microsoft.com/office/drawing/2014/main" id="{F3A738F3-A880-4DAE-A61B-E3374E7B4D9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43431" y="5867592"/>
            <a:ext cx="6108929" cy="542990"/>
          </a:xfrm>
        </p:spPr>
        <p:txBody>
          <a:bodyPr>
            <a:noAutofit/>
          </a:bodyPr>
          <a:lstStyle>
            <a:lvl1pPr marL="0" indent="0" algn="ctr">
              <a:buNone/>
              <a:defRPr lang="fr-FR" sz="1200" i="1" kern="1200" dirty="0" smtClean="0">
                <a:solidFill>
                  <a:schemeClr val="bg2">
                    <a:lumMod val="25000"/>
                  </a:schemeClr>
                </a:solidFill>
                <a:latin typeface="Inter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Lorem ipsum Le parc </a:t>
            </a:r>
            <a:r>
              <a:rPr lang="fr-FR" dirty="0" err="1"/>
              <a:t>pharo</a:t>
            </a:r>
            <a:r>
              <a:rPr lang="fr-FR" dirty="0"/>
              <a:t>, Sculptures </a:t>
            </a:r>
            <a:r>
              <a:rPr lang="fr-FR" dirty="0" err="1"/>
              <a:t>bernard</a:t>
            </a:r>
            <a:r>
              <a:rPr lang="fr-FR" dirty="0"/>
              <a:t> venet, image libérée de droits d’auteur (Creative Commons CC0)</a:t>
            </a:r>
          </a:p>
        </p:txBody>
      </p:sp>
      <p:sp>
        <p:nvSpPr>
          <p:cNvPr id="9" name="Espace réservé du texte 9">
            <a:extLst>
              <a:ext uri="{FF2B5EF4-FFF2-40B4-BE49-F238E27FC236}">
                <a16:creationId xmlns:a16="http://schemas.microsoft.com/office/drawing/2014/main" id="{918D6EAF-8DB7-460E-8465-5DEE0BB8E54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38128" y="2879999"/>
            <a:ext cx="4920792" cy="2737047"/>
          </a:xfrm>
        </p:spPr>
        <p:txBody>
          <a:bodyPr/>
          <a:lstStyle>
            <a:lvl1pPr marL="0" indent="0">
              <a:lnSpc>
                <a:spcPct val="150000"/>
              </a:lnSpc>
              <a:buNone/>
              <a:defRPr lang="fr-FR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  <a:ea typeface="+mn-ea"/>
                <a:cs typeface="+mn-cs"/>
              </a:defRPr>
            </a:lvl1pPr>
          </a:lstStyle>
          <a:p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Lorem ipsum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amet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,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consectetur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adipiscing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elit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,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sed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do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eiusmod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tempor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incididunt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ut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labore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magna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Tortor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id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lectus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proin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nibh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nisl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condimentum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duis at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at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urna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condimentum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Massa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enim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nec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dui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nunc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enim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Rutrum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quisque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non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orci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Tristique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senectus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netus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malesuada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fames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ac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turpis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egestas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Ut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etiam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amet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nisl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hendrerit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magna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est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lorem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ipsum. Nunc id cursus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metus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eleifend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mi in. </a:t>
            </a:r>
          </a:p>
        </p:txBody>
      </p:sp>
    </p:spTree>
    <p:extLst>
      <p:ext uri="{BB962C8B-B14F-4D97-AF65-F5344CB8AC3E}">
        <p14:creationId xmlns:p14="http://schemas.microsoft.com/office/powerpoint/2010/main" val="9635538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à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4D139238-89F1-4F3B-A8F4-B97CD81C831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768844" y="1776004"/>
            <a:ext cx="6108929" cy="3558025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fr-FR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4D139AE-54E3-4FE2-86CA-5A7BA553C71A}"/>
              </a:ext>
            </a:extLst>
          </p:cNvPr>
          <p:cNvSpPr/>
          <p:nvPr userDrawn="1"/>
        </p:nvSpPr>
        <p:spPr>
          <a:xfrm>
            <a:off x="0" y="0"/>
            <a:ext cx="12191998" cy="731520"/>
          </a:xfrm>
          <a:prstGeom prst="rect">
            <a:avLst/>
          </a:prstGeom>
          <a:solidFill>
            <a:srgbClr val="0D4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8BE3F74-10A3-447A-9F8F-FA44F0A2ADE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1094720" y="-59541"/>
            <a:ext cx="1097278" cy="79106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419EC34-146F-47CE-B914-EC201A50618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43600"/>
            <a:ext cx="12192000" cy="914400"/>
          </a:xfrm>
          <a:prstGeom prst="rect">
            <a:avLst/>
          </a:prstGeom>
        </p:spPr>
      </p:pic>
      <p:sp>
        <p:nvSpPr>
          <p:cNvPr id="5" name="Espace réservé du texte 3">
            <a:extLst>
              <a:ext uri="{FF2B5EF4-FFF2-40B4-BE49-F238E27FC236}">
                <a16:creationId xmlns:a16="http://schemas.microsoft.com/office/drawing/2014/main" id="{9B4C904F-E24C-4EE9-B46E-874082E47F4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9141" y="2109128"/>
            <a:ext cx="3754438" cy="542990"/>
          </a:xfrm>
        </p:spPr>
        <p:txBody>
          <a:bodyPr/>
          <a:lstStyle>
            <a:lvl1pPr marL="0" indent="0" algn="l">
              <a:buNone/>
              <a:defRPr lang="fr-FR" sz="3200" kern="1200" dirty="0" smtClean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Lorem ipsum</a:t>
            </a:r>
          </a:p>
        </p:txBody>
      </p:sp>
      <p:sp>
        <p:nvSpPr>
          <p:cNvPr id="6" name="Espace réservé du texte 3">
            <a:extLst>
              <a:ext uri="{FF2B5EF4-FFF2-40B4-BE49-F238E27FC236}">
                <a16:creationId xmlns:a16="http://schemas.microsoft.com/office/drawing/2014/main" id="{1930E3FA-4EE1-483F-8126-D6FD515270F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3431" y="1141038"/>
            <a:ext cx="3754438" cy="759011"/>
          </a:xfrm>
        </p:spPr>
        <p:txBody>
          <a:bodyPr>
            <a:noAutofit/>
          </a:bodyPr>
          <a:lstStyle>
            <a:lvl1pPr marL="0" indent="0" algn="ctr">
              <a:buNone/>
              <a:defRPr lang="fr-FR" sz="4400" kern="1200" dirty="0" smtClean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Lorem ipsum</a:t>
            </a:r>
          </a:p>
        </p:txBody>
      </p:sp>
      <p:sp>
        <p:nvSpPr>
          <p:cNvPr id="10" name="Espace réservé du texte 3">
            <a:extLst>
              <a:ext uri="{FF2B5EF4-FFF2-40B4-BE49-F238E27FC236}">
                <a16:creationId xmlns:a16="http://schemas.microsoft.com/office/drawing/2014/main" id="{F3A738F3-A880-4DAE-A61B-E3374E7B4D9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768844" y="5487562"/>
            <a:ext cx="6108929" cy="542990"/>
          </a:xfrm>
        </p:spPr>
        <p:txBody>
          <a:bodyPr>
            <a:noAutofit/>
          </a:bodyPr>
          <a:lstStyle>
            <a:lvl1pPr marL="0" indent="0" algn="ctr">
              <a:buNone/>
              <a:defRPr lang="fr-FR" sz="1200" i="1" kern="1200" dirty="0" smtClean="0">
                <a:solidFill>
                  <a:schemeClr val="bg2">
                    <a:lumMod val="25000"/>
                  </a:schemeClr>
                </a:solidFill>
                <a:latin typeface="Inter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Lorem ipsum Le parc </a:t>
            </a:r>
            <a:r>
              <a:rPr lang="fr-FR" dirty="0" err="1"/>
              <a:t>pharo</a:t>
            </a:r>
            <a:r>
              <a:rPr lang="fr-FR" dirty="0"/>
              <a:t>, Sculptures </a:t>
            </a:r>
            <a:r>
              <a:rPr lang="fr-FR" dirty="0" err="1"/>
              <a:t>bernard</a:t>
            </a:r>
            <a:r>
              <a:rPr lang="fr-FR" dirty="0"/>
              <a:t> venet, image libérée de droits d’auteur (Creative Commons CC0)</a:t>
            </a:r>
          </a:p>
        </p:txBody>
      </p:sp>
      <p:sp>
        <p:nvSpPr>
          <p:cNvPr id="9" name="Espace réservé du texte 9">
            <a:extLst>
              <a:ext uri="{FF2B5EF4-FFF2-40B4-BE49-F238E27FC236}">
                <a16:creationId xmlns:a16="http://schemas.microsoft.com/office/drawing/2014/main" id="{918D6EAF-8DB7-460E-8465-5DEE0BB8E54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9141" y="2828041"/>
            <a:ext cx="4920792" cy="2737047"/>
          </a:xfrm>
        </p:spPr>
        <p:txBody>
          <a:bodyPr/>
          <a:lstStyle>
            <a:lvl1pPr marL="0" indent="0">
              <a:buNone/>
              <a:defRPr lang="fr-FR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  <a:ea typeface="+mn-ea"/>
                <a:cs typeface="+mn-cs"/>
              </a:defRPr>
            </a:lvl1pPr>
          </a:lstStyle>
          <a:p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Lorem ipsum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amet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,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consectetur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adipiscing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elit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,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sed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do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eiusmod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tempor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incididunt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ut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labore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magna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Tortor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id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lectus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proin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nibh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nisl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condimentum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duis at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at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urna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condimentum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Massa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enim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nec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dui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nunc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enim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Rutrum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quisque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non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orci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Tristique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senectus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netus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malesuada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fames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ac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turpis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egestas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Ut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etiam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amet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nisl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hendrerit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magna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est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lorem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ipsum. Nunc id cursus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metus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eleifend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mi in. </a:t>
            </a:r>
          </a:p>
        </p:txBody>
      </p:sp>
    </p:spTree>
    <p:extLst>
      <p:ext uri="{BB962C8B-B14F-4D97-AF65-F5344CB8AC3E}">
        <p14:creationId xmlns:p14="http://schemas.microsoft.com/office/powerpoint/2010/main" val="36520262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047780E-B825-4DC7-855F-969588687DE5}"/>
              </a:ext>
            </a:extLst>
          </p:cNvPr>
          <p:cNvSpPr/>
          <p:nvPr userDrawn="1"/>
        </p:nvSpPr>
        <p:spPr>
          <a:xfrm>
            <a:off x="0" y="0"/>
            <a:ext cx="12191998" cy="731520"/>
          </a:xfrm>
          <a:prstGeom prst="rect">
            <a:avLst/>
          </a:prstGeom>
          <a:solidFill>
            <a:srgbClr val="0D4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980C84A-77DD-4020-9029-FCBC4072643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1094720" y="-59541"/>
            <a:ext cx="1097278" cy="79106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31D4795-2E5D-47CD-9962-99ECB1274C2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43600"/>
            <a:ext cx="12192000" cy="914400"/>
          </a:xfrm>
          <a:prstGeom prst="rect">
            <a:avLst/>
          </a:prstGeom>
        </p:spPr>
      </p:pic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031BE1B1-B507-4E16-99F3-964F5909AB2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60000" y="1980000"/>
            <a:ext cx="9134157" cy="2357438"/>
          </a:xfrm>
        </p:spPr>
        <p:txBody>
          <a:bodyPr/>
          <a:lstStyle>
            <a:lvl1pPr marL="0" indent="0">
              <a:lnSpc>
                <a:spcPct val="150000"/>
              </a:lnSpc>
              <a:buNone/>
              <a:defRPr lang="fr-FR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  <a:ea typeface="+mn-ea"/>
                <a:cs typeface="+mn-cs"/>
              </a:defRPr>
            </a:lvl1pPr>
          </a:lstStyle>
          <a:p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Lorem ipsum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amet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,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consectetur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adipiscing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elit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,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sed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do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eiusmod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tempor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incididunt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ut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labore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magna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Tortor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id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lectus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proin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nibh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nisl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condimentum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duis at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at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urna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condimentum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Massa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enim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nec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dui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nunc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enim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Rutrum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quisque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non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orci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Tristique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senectus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netus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malesuada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fames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ac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turpis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egestas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Ut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etiam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amet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nisl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hendrerit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magna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est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lorem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ipsum. Nunc id cursus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metus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eleifend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mi in.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Porttitor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massa id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neque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vestibulum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morbi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blandit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Ullamcorper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dignissim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cras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tincidunt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lobortis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feugiat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vivamus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at.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Phasellus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egestas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rutrum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pellentesque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eu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tincidunt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tortor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Diam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nulla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porttitor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massa.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pellentesque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id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nibh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tortor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</a:t>
            </a:r>
          </a:p>
        </p:txBody>
      </p:sp>
      <p:sp>
        <p:nvSpPr>
          <p:cNvPr id="11" name="Espace réservé du texte 3">
            <a:extLst>
              <a:ext uri="{FF2B5EF4-FFF2-40B4-BE49-F238E27FC236}">
                <a16:creationId xmlns:a16="http://schemas.microsoft.com/office/drawing/2014/main" id="{B99DD4F9-B42A-4820-AE04-040789237F3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60475" y="1047428"/>
            <a:ext cx="3754438" cy="759011"/>
          </a:xfrm>
        </p:spPr>
        <p:txBody>
          <a:bodyPr>
            <a:noAutofit/>
          </a:bodyPr>
          <a:lstStyle>
            <a:lvl1pPr marL="0" indent="0">
              <a:buNone/>
              <a:defRPr lang="fr-FR" sz="4400" kern="1200" dirty="0" smtClean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Conclusion</a:t>
            </a:r>
          </a:p>
        </p:txBody>
      </p:sp>
    </p:spTree>
    <p:extLst>
      <p:ext uri="{BB962C8B-B14F-4D97-AF65-F5344CB8AC3E}">
        <p14:creationId xmlns:p14="http://schemas.microsoft.com/office/powerpoint/2010/main" val="13748550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bliographie fond bla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047780E-B825-4DC7-855F-969588687DE5}"/>
              </a:ext>
            </a:extLst>
          </p:cNvPr>
          <p:cNvSpPr/>
          <p:nvPr userDrawn="1"/>
        </p:nvSpPr>
        <p:spPr>
          <a:xfrm>
            <a:off x="0" y="0"/>
            <a:ext cx="12191998" cy="731520"/>
          </a:xfrm>
          <a:prstGeom prst="rect">
            <a:avLst/>
          </a:prstGeom>
          <a:solidFill>
            <a:srgbClr val="0D4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980C84A-77DD-4020-9029-FCBC4072643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1094720" y="-59541"/>
            <a:ext cx="1097278" cy="79106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31D4795-2E5D-47CD-9962-99ECB1274C2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43600"/>
            <a:ext cx="12192000" cy="914400"/>
          </a:xfrm>
          <a:prstGeom prst="rect">
            <a:avLst/>
          </a:prstGeom>
        </p:spPr>
      </p:pic>
      <p:sp>
        <p:nvSpPr>
          <p:cNvPr id="11" name="Espace réservé du texte 3">
            <a:extLst>
              <a:ext uri="{FF2B5EF4-FFF2-40B4-BE49-F238E27FC236}">
                <a16:creationId xmlns:a16="http://schemas.microsoft.com/office/drawing/2014/main" id="{B99DD4F9-B42A-4820-AE04-040789237F3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60475" y="1047428"/>
            <a:ext cx="3754438" cy="759011"/>
          </a:xfrm>
        </p:spPr>
        <p:txBody>
          <a:bodyPr>
            <a:noAutofit/>
          </a:bodyPr>
          <a:lstStyle>
            <a:lvl1pPr marL="0" indent="0">
              <a:buNone/>
              <a:defRPr lang="fr-FR" sz="4400" kern="1200" dirty="0" smtClean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Bibliographie</a:t>
            </a:r>
          </a:p>
        </p:txBody>
      </p:sp>
      <p:sp>
        <p:nvSpPr>
          <p:cNvPr id="20" name="Espace réservé du texte 9">
            <a:extLst>
              <a:ext uri="{FF2B5EF4-FFF2-40B4-BE49-F238E27FC236}">
                <a16:creationId xmlns:a16="http://schemas.microsoft.com/office/drawing/2014/main" id="{732A7FCD-BC22-4A12-A3B3-F9A44B4A77B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60000" y="1980000"/>
            <a:ext cx="9134157" cy="2357438"/>
          </a:xfrm>
        </p:spPr>
        <p:txBody>
          <a:bodyPr/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lang="fr-FR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  <a:ea typeface="+mn-ea"/>
                <a:cs typeface="+mn-cs"/>
              </a:defRPr>
            </a:lvl1pPr>
          </a:lstStyle>
          <a:p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Smith, J. K. (2020). Le Guide du Voyageur dans les Dimensions Parallèles. Éditions Imaginaires.</a:t>
            </a:r>
          </a:p>
          <a:p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Brown, A. (2019). Les Secrets de l'Alchimie Moderne. Presses Mystiques.</a:t>
            </a:r>
          </a:p>
          <a:p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Garcia, L. (2022). Exploration des Mondes Inconnus. Éditions Aventure.</a:t>
            </a:r>
          </a:p>
          <a:p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White, S. (2023). L'Aube des Nouveaux Horizons : Une Histoire de la Science-Fiction. Presses de l'Université Imaginaire.</a:t>
            </a:r>
          </a:p>
        </p:txBody>
      </p:sp>
    </p:spTree>
    <p:extLst>
      <p:ext uri="{BB962C8B-B14F-4D97-AF65-F5344CB8AC3E}">
        <p14:creationId xmlns:p14="http://schemas.microsoft.com/office/powerpoint/2010/main" val="11518058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bliographie fond ble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467ABE98-144F-407D-84DA-0C14FDBF63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Espace réservé du titre 1">
            <a:extLst>
              <a:ext uri="{FF2B5EF4-FFF2-40B4-BE49-F238E27FC236}">
                <a16:creationId xmlns:a16="http://schemas.microsoft.com/office/drawing/2014/main" id="{E4DF0D0B-124D-438B-8550-3C3D55515E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00549" y="362706"/>
            <a:ext cx="83909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baseline="0">
                <a:solidFill>
                  <a:schemeClr val="bg1"/>
                </a:solidFill>
                <a:latin typeface="Raleway" panose="020B0003030101060003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Bibliographie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C9069E5F-0E26-45F6-AFC5-58F476669B3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9466516" y="-42306"/>
            <a:ext cx="2537476" cy="1829343"/>
          </a:xfrm>
          <a:prstGeom prst="rect">
            <a:avLst/>
          </a:prstGeom>
        </p:spPr>
      </p:pic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AF61B9EC-3972-4229-A00D-CB1077E0876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62211" y="2185365"/>
            <a:ext cx="7267575" cy="3148013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FontTx/>
              <a:buNone/>
              <a:defRPr sz="1800">
                <a:solidFill>
                  <a:schemeClr val="bg2"/>
                </a:solidFill>
                <a:latin typeface="Inter"/>
              </a:defRPr>
            </a:lvl1pPr>
          </a:lstStyle>
          <a:p>
            <a:pPr lvl="0"/>
            <a:r>
              <a:rPr lang="fr-FR" dirty="0"/>
              <a:t>Smith, J. K. (2020). Le Guide du Voyageur dans les Dimensions Parallèles. Éditions Imaginaires.</a:t>
            </a:r>
          </a:p>
          <a:p>
            <a:pPr lvl="0"/>
            <a:r>
              <a:rPr lang="fr-FR" dirty="0"/>
              <a:t>Brown, A. (2019). Les Secrets de l'Alchimie Moderne. Presses Mystiques.</a:t>
            </a:r>
          </a:p>
          <a:p>
            <a:pPr lvl="0"/>
            <a:r>
              <a:rPr lang="fr-FR" dirty="0"/>
              <a:t>Garcia, L. (2022). Exploration des Mondes Inconnus. Éditions Aventure.</a:t>
            </a:r>
          </a:p>
          <a:p>
            <a:pPr lvl="0"/>
            <a:r>
              <a:rPr lang="fr-FR" dirty="0"/>
              <a:t>White, S. (2023). L'Aube des Nouveaux Horizons : Une Histoire de la Science-Fiction. Presses de l'Université Imaginaire.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DD58095F-6E84-4424-9E76-B404C79F5ED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188008" y="172380"/>
            <a:ext cx="1266323" cy="1263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0744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ierge fond ble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8606D6D7-71E2-4F97-BD32-8F3E0FB9637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8F9216C4-22AB-4158-AE65-EB0053BE9DD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88008" y="172380"/>
            <a:ext cx="1266323" cy="1263956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EE63691A-F3D8-295F-5AB5-A21DB716636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9466516" y="-42306"/>
            <a:ext cx="2537476" cy="1829343"/>
          </a:xfrm>
          <a:prstGeom prst="rect">
            <a:avLst/>
          </a:prstGeom>
        </p:spPr>
      </p:pic>
      <p:sp>
        <p:nvSpPr>
          <p:cNvPr id="5" name="Espace réservé du texte 15">
            <a:extLst>
              <a:ext uri="{FF2B5EF4-FFF2-40B4-BE49-F238E27FC236}">
                <a16:creationId xmlns:a16="http://schemas.microsoft.com/office/drawing/2014/main" id="{022193CD-AE87-45B7-944F-3D789529005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047189" y="566383"/>
            <a:ext cx="8097623" cy="775685"/>
          </a:xfrm>
        </p:spPr>
        <p:txBody>
          <a:bodyPr>
            <a:noAutofit/>
          </a:bodyPr>
          <a:lstStyle>
            <a:lvl1pPr marL="0" indent="0" algn="ctr">
              <a:buNone/>
              <a:defRPr lang="fr-FR" sz="4400" kern="1200" baseline="0" dirty="0">
                <a:solidFill>
                  <a:schemeClr val="bg1"/>
                </a:solidFill>
                <a:latin typeface="Raleway" panose="020B0003030101060003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Des questions ?</a:t>
            </a:r>
          </a:p>
        </p:txBody>
      </p:sp>
      <p:sp>
        <p:nvSpPr>
          <p:cNvPr id="6" name="Espace réservé du texte 15">
            <a:extLst>
              <a:ext uri="{FF2B5EF4-FFF2-40B4-BE49-F238E27FC236}">
                <a16:creationId xmlns:a16="http://schemas.microsoft.com/office/drawing/2014/main" id="{120F59D1-DF0F-4DF7-9EC3-B73B2ED0566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047188" y="1760508"/>
            <a:ext cx="8097624" cy="592912"/>
          </a:xfrm>
        </p:spPr>
        <p:txBody>
          <a:bodyPr>
            <a:noAutofit/>
          </a:bodyPr>
          <a:lstStyle>
            <a:lvl1pPr marL="0" indent="0" algn="ctr">
              <a:buNone/>
              <a:defRPr lang="fr-FR" sz="3200" kern="1200" baseline="0" dirty="0">
                <a:solidFill>
                  <a:schemeClr val="bg1"/>
                </a:solidFill>
                <a:latin typeface="Raleway" panose="020B0003030101060003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Retrouvez-nous sur le forum du cours !</a:t>
            </a:r>
          </a:p>
        </p:txBody>
      </p:sp>
      <p:pic>
        <p:nvPicPr>
          <p:cNvPr id="11" name="Graphique 10">
            <a:extLst>
              <a:ext uri="{FF2B5EF4-FFF2-40B4-BE49-F238E27FC236}">
                <a16:creationId xmlns:a16="http://schemas.microsoft.com/office/drawing/2014/main" id="{6BE65EF2-66C2-4D1C-809D-4CE949EC22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867400" y="2489032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02768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ateli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467ABE98-144F-407D-84DA-0C14FDBF63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Espace réservé du titre 1">
            <a:extLst>
              <a:ext uri="{FF2B5EF4-FFF2-40B4-BE49-F238E27FC236}">
                <a16:creationId xmlns:a16="http://schemas.microsoft.com/office/drawing/2014/main" id="{E4DF0D0B-124D-438B-8550-3C3D55515E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00549" y="2186707"/>
            <a:ext cx="83909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baseline="0">
                <a:solidFill>
                  <a:schemeClr val="bg1"/>
                </a:solidFill>
                <a:latin typeface="Raleway" panose="020B0003030101060003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Titre de l’atelier</a:t>
            </a:r>
          </a:p>
        </p:txBody>
      </p:sp>
      <p:sp>
        <p:nvSpPr>
          <p:cNvPr id="11" name="Espace réservé du texte 2">
            <a:extLst>
              <a:ext uri="{FF2B5EF4-FFF2-40B4-BE49-F238E27FC236}">
                <a16:creationId xmlns:a16="http://schemas.microsoft.com/office/drawing/2014/main" id="{C7954960-0FC5-401D-8EA3-5E3331959C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00549" y="3659737"/>
            <a:ext cx="83909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baseline="0">
                <a:solidFill>
                  <a:schemeClr val="bg1"/>
                </a:solidFill>
                <a:latin typeface="Raleway" panose="020B0003030101060003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Auteurs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F607C6F-5840-47DF-AA8A-78F6EE2079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88008" y="172380"/>
            <a:ext cx="1828798" cy="182538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C9069E5F-0E26-45F6-AFC5-58F476669B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466516" y="15634"/>
            <a:ext cx="2537476" cy="1713462"/>
          </a:xfrm>
          <a:prstGeom prst="rect">
            <a:avLst/>
          </a:prstGeom>
        </p:spPr>
      </p:pic>
      <p:sp>
        <p:nvSpPr>
          <p:cNvPr id="7" name="Espace réservé du texte 10">
            <a:extLst>
              <a:ext uri="{FF2B5EF4-FFF2-40B4-BE49-F238E27FC236}">
                <a16:creationId xmlns:a16="http://schemas.microsoft.com/office/drawing/2014/main" id="{C4909177-9E8B-4869-83FB-7AE2EB5330B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900548" y="5671038"/>
            <a:ext cx="8390901" cy="498850"/>
          </a:xfrm>
        </p:spPr>
        <p:txBody>
          <a:bodyPr/>
          <a:lstStyle>
            <a:lvl1pPr marL="0" indent="0">
              <a:buNone/>
              <a:defRPr lang="fr-FR" sz="2800" dirty="0">
                <a:solidFill>
                  <a:schemeClr val="bg1"/>
                </a:solidFill>
                <a:latin typeface="Raleway" pitchFamily="2" charset="77"/>
                <a:cs typeface="Arial" panose="020B0604020202020204" pitchFamily="34" charset="0"/>
              </a:defRPr>
            </a:lvl1pPr>
          </a:lstStyle>
          <a:p>
            <a:pPr algn="ctr"/>
            <a:r>
              <a:rPr lang="fr-FR" sz="2800" dirty="0">
                <a:solidFill>
                  <a:schemeClr val="bg1"/>
                </a:solidFill>
                <a:latin typeface="Raleway"/>
                <a:ea typeface="+mj-ea"/>
                <a:cs typeface="Arial" panose="020B0604020202020204" pitchFamily="34" charset="0"/>
              </a:rPr>
              <a:t>Établissement </a:t>
            </a:r>
            <a:r>
              <a:rPr lang="fr-FR" sz="2800" dirty="0">
                <a:solidFill>
                  <a:schemeClr val="bg1"/>
                </a:solidFill>
                <a:latin typeface="Raleway" pitchFamily="2" charset="77"/>
                <a:ea typeface="+mj-ea"/>
                <a:cs typeface="Arial" panose="020B0604020202020204" pitchFamily="34" charset="0"/>
              </a:rPr>
              <a:t>: </a:t>
            </a:r>
            <a:r>
              <a:rPr lang="fr-FR" sz="2800" dirty="0">
                <a:solidFill>
                  <a:schemeClr val="bg1"/>
                </a:solidFill>
                <a:latin typeface="Raleway" pitchFamily="2" charset="77"/>
              </a:rPr>
              <a:t>Université </a:t>
            </a:r>
            <a:r>
              <a:rPr lang="fr-FR" sz="2800" dirty="0" err="1">
                <a:solidFill>
                  <a:schemeClr val="bg1"/>
                </a:solidFill>
                <a:latin typeface="Raleway" pitchFamily="2" charset="77"/>
              </a:rPr>
              <a:t>Luminares</a:t>
            </a:r>
            <a:endParaRPr lang="fr-FR" sz="2800" dirty="0">
              <a:solidFill>
                <a:schemeClr val="bg1"/>
              </a:solidFill>
              <a:latin typeface="Raleway" pitchFamily="2" charset="77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62447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conféren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467ABE98-144F-407D-84DA-0C14FDBF63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Espace réservé du titre 1">
            <a:extLst>
              <a:ext uri="{FF2B5EF4-FFF2-40B4-BE49-F238E27FC236}">
                <a16:creationId xmlns:a16="http://schemas.microsoft.com/office/drawing/2014/main" id="{E4DF0D0B-124D-438B-8550-3C3D55515E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00549" y="2186707"/>
            <a:ext cx="83909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baseline="0">
                <a:solidFill>
                  <a:schemeClr val="bg1"/>
                </a:solidFill>
                <a:latin typeface="Raleway" panose="020B0003030101060003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Titre de la conférence</a:t>
            </a:r>
          </a:p>
        </p:txBody>
      </p:sp>
      <p:sp>
        <p:nvSpPr>
          <p:cNvPr id="11" name="Espace réservé du texte 2">
            <a:extLst>
              <a:ext uri="{FF2B5EF4-FFF2-40B4-BE49-F238E27FC236}">
                <a16:creationId xmlns:a16="http://schemas.microsoft.com/office/drawing/2014/main" id="{C7954960-0FC5-401D-8EA3-5E3331959C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00549" y="3659737"/>
            <a:ext cx="83909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baseline="0">
                <a:solidFill>
                  <a:schemeClr val="bg1"/>
                </a:solidFill>
                <a:latin typeface="Raleway" panose="020B0003030101060003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Auteurs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F607C6F-5840-47DF-AA8A-78F6EE2079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88008" y="172380"/>
            <a:ext cx="1828798" cy="182538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C9069E5F-0E26-45F6-AFC5-58F476669B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588605" y="-156020"/>
            <a:ext cx="2523039" cy="1885116"/>
          </a:xfrm>
          <a:prstGeom prst="rect">
            <a:avLst/>
          </a:prstGeom>
        </p:spPr>
      </p:pic>
      <p:sp>
        <p:nvSpPr>
          <p:cNvPr id="7" name="Espace réservé du texte 10">
            <a:extLst>
              <a:ext uri="{FF2B5EF4-FFF2-40B4-BE49-F238E27FC236}">
                <a16:creationId xmlns:a16="http://schemas.microsoft.com/office/drawing/2014/main" id="{C4909177-9E8B-4869-83FB-7AE2EB5330B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900548" y="5652569"/>
            <a:ext cx="8390901" cy="498850"/>
          </a:xfrm>
        </p:spPr>
        <p:txBody>
          <a:bodyPr/>
          <a:lstStyle>
            <a:lvl1pPr marL="0" indent="0">
              <a:buNone/>
              <a:defRPr lang="fr-FR" sz="2800" dirty="0">
                <a:solidFill>
                  <a:schemeClr val="bg1"/>
                </a:solidFill>
                <a:latin typeface="Raleway" pitchFamily="2" charset="77"/>
                <a:cs typeface="Arial" panose="020B0604020202020204" pitchFamily="34" charset="0"/>
              </a:defRPr>
            </a:lvl1pPr>
          </a:lstStyle>
          <a:p>
            <a:pPr algn="ctr"/>
            <a:r>
              <a:rPr lang="fr-FR" sz="2800" dirty="0">
                <a:solidFill>
                  <a:schemeClr val="bg1"/>
                </a:solidFill>
                <a:latin typeface="Raleway"/>
                <a:ea typeface="+mj-ea"/>
                <a:cs typeface="Arial" panose="020B0604020202020204" pitchFamily="34" charset="0"/>
              </a:rPr>
              <a:t>Établissement </a:t>
            </a:r>
            <a:r>
              <a:rPr lang="fr-FR" sz="2800" dirty="0">
                <a:solidFill>
                  <a:schemeClr val="bg1"/>
                </a:solidFill>
                <a:latin typeface="Raleway" pitchFamily="2" charset="77"/>
                <a:ea typeface="+mj-ea"/>
                <a:cs typeface="Arial" panose="020B0604020202020204" pitchFamily="34" charset="0"/>
              </a:rPr>
              <a:t>: </a:t>
            </a:r>
            <a:r>
              <a:rPr lang="fr-FR" sz="2800" dirty="0">
                <a:solidFill>
                  <a:schemeClr val="bg1"/>
                </a:solidFill>
                <a:latin typeface="Raleway" pitchFamily="2" charset="77"/>
              </a:rPr>
              <a:t>Université </a:t>
            </a:r>
            <a:r>
              <a:rPr lang="fr-FR" sz="2800" dirty="0" err="1">
                <a:solidFill>
                  <a:schemeClr val="bg1"/>
                </a:solidFill>
                <a:latin typeface="Raleway" pitchFamily="2" charset="77"/>
              </a:rPr>
              <a:t>Luminares</a:t>
            </a:r>
            <a:endParaRPr lang="fr-FR" sz="2800" dirty="0">
              <a:solidFill>
                <a:schemeClr val="bg1"/>
              </a:solidFill>
              <a:latin typeface="Raleway" pitchFamily="2" charset="77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08101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dém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467ABE98-144F-407D-84DA-0C14FDBF63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Espace réservé du titre 1">
            <a:extLst>
              <a:ext uri="{FF2B5EF4-FFF2-40B4-BE49-F238E27FC236}">
                <a16:creationId xmlns:a16="http://schemas.microsoft.com/office/drawing/2014/main" id="{E4DF0D0B-124D-438B-8550-3C3D55515E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00549" y="2186707"/>
            <a:ext cx="83909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baseline="0">
                <a:solidFill>
                  <a:schemeClr val="bg1"/>
                </a:solidFill>
                <a:latin typeface="Raleway" panose="020B0003030101060003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Titre de la démo</a:t>
            </a:r>
          </a:p>
        </p:txBody>
      </p:sp>
      <p:sp>
        <p:nvSpPr>
          <p:cNvPr id="11" name="Espace réservé du texte 2">
            <a:extLst>
              <a:ext uri="{FF2B5EF4-FFF2-40B4-BE49-F238E27FC236}">
                <a16:creationId xmlns:a16="http://schemas.microsoft.com/office/drawing/2014/main" id="{C7954960-0FC5-401D-8EA3-5E3331959C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00549" y="3659737"/>
            <a:ext cx="83909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baseline="0">
                <a:solidFill>
                  <a:schemeClr val="bg1"/>
                </a:solidFill>
                <a:latin typeface="Raleway" panose="020B0003030101060003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Auteurs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F607C6F-5840-47DF-AA8A-78F6EE2079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88008" y="172380"/>
            <a:ext cx="1828798" cy="182538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C9069E5F-0E26-45F6-AFC5-58F476669B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033453" y="-119490"/>
            <a:ext cx="2859791" cy="1906527"/>
          </a:xfrm>
          <a:prstGeom prst="rect">
            <a:avLst/>
          </a:prstGeom>
        </p:spPr>
      </p:pic>
      <p:sp>
        <p:nvSpPr>
          <p:cNvPr id="7" name="Espace réservé du texte 10">
            <a:extLst>
              <a:ext uri="{FF2B5EF4-FFF2-40B4-BE49-F238E27FC236}">
                <a16:creationId xmlns:a16="http://schemas.microsoft.com/office/drawing/2014/main" id="{C4909177-9E8B-4869-83FB-7AE2EB5330B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900549" y="5652569"/>
            <a:ext cx="8390900" cy="498850"/>
          </a:xfrm>
        </p:spPr>
        <p:txBody>
          <a:bodyPr/>
          <a:lstStyle>
            <a:lvl1pPr marL="0" indent="0">
              <a:buNone/>
              <a:defRPr lang="fr-FR" sz="2800" dirty="0">
                <a:solidFill>
                  <a:schemeClr val="bg1"/>
                </a:solidFill>
                <a:latin typeface="Raleway" pitchFamily="2" charset="77"/>
                <a:cs typeface="Arial" panose="020B0604020202020204" pitchFamily="34" charset="0"/>
              </a:defRPr>
            </a:lvl1pPr>
          </a:lstStyle>
          <a:p>
            <a:pPr algn="ctr"/>
            <a:r>
              <a:rPr lang="fr-FR" sz="2800" dirty="0">
                <a:solidFill>
                  <a:schemeClr val="bg1"/>
                </a:solidFill>
                <a:latin typeface="Raleway"/>
                <a:ea typeface="+mj-ea"/>
                <a:cs typeface="Arial" panose="020B0604020202020204" pitchFamily="34" charset="0"/>
              </a:rPr>
              <a:t>Établissement </a:t>
            </a:r>
            <a:r>
              <a:rPr lang="fr-FR" sz="2800" dirty="0">
                <a:solidFill>
                  <a:schemeClr val="bg1"/>
                </a:solidFill>
                <a:latin typeface="Raleway" pitchFamily="2" charset="77"/>
                <a:ea typeface="+mj-ea"/>
                <a:cs typeface="Arial" panose="020B0604020202020204" pitchFamily="34" charset="0"/>
              </a:rPr>
              <a:t>: </a:t>
            </a:r>
            <a:r>
              <a:rPr lang="fr-FR" sz="2800" dirty="0">
                <a:solidFill>
                  <a:schemeClr val="bg1"/>
                </a:solidFill>
                <a:latin typeface="Raleway" pitchFamily="2" charset="77"/>
              </a:rPr>
              <a:t>Université </a:t>
            </a:r>
            <a:r>
              <a:rPr lang="fr-FR" sz="2800" dirty="0" err="1">
                <a:solidFill>
                  <a:schemeClr val="bg1"/>
                </a:solidFill>
                <a:latin typeface="Raleway" pitchFamily="2" charset="77"/>
              </a:rPr>
              <a:t>Luminares</a:t>
            </a:r>
            <a:endParaRPr lang="fr-FR" sz="2800" dirty="0">
              <a:solidFill>
                <a:schemeClr val="bg1"/>
              </a:solidFill>
              <a:latin typeface="Raleway" pitchFamily="2" charset="77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75235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ntribute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DBFE9BD7-0D15-4DC5-AEA2-F512039EF2D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C212E754-4453-4487-9A62-10BDDF32A4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74867" y="340187"/>
            <a:ext cx="7042265" cy="1325563"/>
          </a:xfrm>
        </p:spPr>
        <p:txBody>
          <a:bodyPr/>
          <a:lstStyle>
            <a:lvl1pPr algn="ctr">
              <a:defRPr lang="fr-FR" sz="4400" kern="1200" smtClean="0">
                <a:solidFill>
                  <a:schemeClr val="bg1"/>
                </a:solidFill>
                <a:latin typeface="Raleway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fr-FR" dirty="0"/>
              <a:t>Contributeurs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C73DBB9A-2BED-4207-97B6-F68F0CF7BD8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74867" y="5652569"/>
            <a:ext cx="7042264" cy="498850"/>
          </a:xfrm>
        </p:spPr>
        <p:txBody>
          <a:bodyPr/>
          <a:lstStyle>
            <a:lvl1pPr marL="0" indent="0">
              <a:buNone/>
              <a:defRPr lang="fr-FR" sz="2800" dirty="0">
                <a:solidFill>
                  <a:schemeClr val="bg1"/>
                </a:solidFill>
                <a:latin typeface="Raleway" pitchFamily="2" charset="77"/>
                <a:cs typeface="Arial" panose="020B0604020202020204" pitchFamily="34" charset="0"/>
              </a:defRPr>
            </a:lvl1pPr>
          </a:lstStyle>
          <a:p>
            <a:pPr algn="ctr"/>
            <a:r>
              <a:rPr lang="fr-FR" sz="2800" dirty="0">
                <a:solidFill>
                  <a:schemeClr val="bg1"/>
                </a:solidFill>
                <a:latin typeface="Raleway"/>
                <a:ea typeface="+mj-ea"/>
                <a:cs typeface="Arial" panose="020B0604020202020204" pitchFamily="34" charset="0"/>
              </a:rPr>
              <a:t>Établissement </a:t>
            </a:r>
            <a:r>
              <a:rPr lang="fr-FR" sz="2800" dirty="0">
                <a:solidFill>
                  <a:schemeClr val="bg1"/>
                </a:solidFill>
                <a:latin typeface="Raleway" pitchFamily="2" charset="77"/>
                <a:ea typeface="+mj-ea"/>
                <a:cs typeface="Arial" panose="020B0604020202020204" pitchFamily="34" charset="0"/>
              </a:rPr>
              <a:t>: </a:t>
            </a:r>
            <a:r>
              <a:rPr lang="fr-FR" sz="2800" dirty="0">
                <a:solidFill>
                  <a:schemeClr val="bg1"/>
                </a:solidFill>
                <a:latin typeface="Raleway" pitchFamily="2" charset="77"/>
              </a:rPr>
              <a:t>Université </a:t>
            </a:r>
            <a:r>
              <a:rPr lang="fr-FR" sz="2800" dirty="0" err="1">
                <a:solidFill>
                  <a:schemeClr val="bg1"/>
                </a:solidFill>
                <a:latin typeface="Raleway" pitchFamily="2" charset="77"/>
              </a:rPr>
              <a:t>Luminares</a:t>
            </a:r>
            <a:endParaRPr lang="fr-FR" sz="2800" dirty="0">
              <a:solidFill>
                <a:schemeClr val="bg1"/>
              </a:solidFill>
              <a:latin typeface="Raleway" pitchFamily="2" charset="77"/>
              <a:ea typeface="+mj-ea"/>
              <a:cs typeface="Arial" panose="020B0604020202020204" pitchFamily="34" charset="0"/>
            </a:endParaRPr>
          </a:p>
        </p:txBody>
      </p:sp>
      <p:sp>
        <p:nvSpPr>
          <p:cNvPr id="16" name="Espace réservé du texte 10">
            <a:extLst>
              <a:ext uri="{FF2B5EF4-FFF2-40B4-BE49-F238E27FC236}">
                <a16:creationId xmlns:a16="http://schemas.microsoft.com/office/drawing/2014/main" id="{9E69D5EA-085C-41C0-8D5E-EEFBBCE0072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576009" y="4392946"/>
            <a:ext cx="2141913" cy="498850"/>
          </a:xfr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2800" dirty="0">
                <a:solidFill>
                  <a:schemeClr val="bg1"/>
                </a:solidFill>
                <a:latin typeface="Raleway" pitchFamily="2" charset="77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800" dirty="0" err="1">
                <a:solidFill>
                  <a:schemeClr val="bg1"/>
                </a:solidFill>
                <a:latin typeface="Raleway"/>
              </a:rPr>
              <a:t>Idéfix</a:t>
            </a:r>
            <a:endParaRPr lang="fr-FR" sz="2800" dirty="0">
              <a:solidFill>
                <a:schemeClr val="bg1"/>
              </a:solidFill>
              <a:latin typeface="Raleway"/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F7CE16FE-00EF-41E9-9C5F-2BF88EFA8A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88008" y="172380"/>
            <a:ext cx="1266323" cy="1263956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18B53EDC-04BC-4F05-AB49-5CBD2D5C35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9466516" y="-42306"/>
            <a:ext cx="2537476" cy="1829343"/>
          </a:xfrm>
          <a:prstGeom prst="rect">
            <a:avLst/>
          </a:prstGeom>
        </p:spPr>
      </p:pic>
      <p:sp>
        <p:nvSpPr>
          <p:cNvPr id="24" name="Ellipse 23">
            <a:extLst>
              <a:ext uri="{FF2B5EF4-FFF2-40B4-BE49-F238E27FC236}">
                <a16:creationId xmlns:a16="http://schemas.microsoft.com/office/drawing/2014/main" id="{0EB01636-FC7A-4AAA-9763-5BD244F918D4}"/>
              </a:ext>
            </a:extLst>
          </p:cNvPr>
          <p:cNvSpPr/>
          <p:nvPr userDrawn="1"/>
        </p:nvSpPr>
        <p:spPr>
          <a:xfrm>
            <a:off x="3398922" y="2237763"/>
            <a:ext cx="2066637" cy="2066637"/>
          </a:xfrm>
          <a:prstGeom prst="ellipse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Ellipse 25">
            <a:extLst>
              <a:ext uri="{FF2B5EF4-FFF2-40B4-BE49-F238E27FC236}">
                <a16:creationId xmlns:a16="http://schemas.microsoft.com/office/drawing/2014/main" id="{5697FD4C-3617-49C9-935C-F7280AF529B2}"/>
              </a:ext>
            </a:extLst>
          </p:cNvPr>
          <p:cNvSpPr/>
          <p:nvPr userDrawn="1"/>
        </p:nvSpPr>
        <p:spPr>
          <a:xfrm>
            <a:off x="6613647" y="2237763"/>
            <a:ext cx="2066637" cy="2066637"/>
          </a:xfrm>
          <a:prstGeom prst="ellipse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Espace réservé du texte 10">
            <a:extLst>
              <a:ext uri="{FF2B5EF4-FFF2-40B4-BE49-F238E27FC236}">
                <a16:creationId xmlns:a16="http://schemas.microsoft.com/office/drawing/2014/main" id="{5DB70AC9-D8FA-440E-9092-D8B0C044278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61284" y="4392946"/>
            <a:ext cx="2141913" cy="498850"/>
          </a:xfr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2800" dirty="0">
                <a:solidFill>
                  <a:schemeClr val="bg1"/>
                </a:solidFill>
                <a:latin typeface="Raleway" pitchFamily="2" charset="77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800" dirty="0">
                <a:solidFill>
                  <a:schemeClr val="bg1"/>
                </a:solidFill>
                <a:latin typeface="Raleway"/>
              </a:rPr>
              <a:t>Tartempion</a:t>
            </a:r>
          </a:p>
        </p:txBody>
      </p:sp>
    </p:spTree>
    <p:extLst>
      <p:ext uri="{BB962C8B-B14F-4D97-AF65-F5344CB8AC3E}">
        <p14:creationId xmlns:p14="http://schemas.microsoft.com/office/powerpoint/2010/main" val="25845825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de part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8606D6D7-71E2-4F97-BD32-8F3E0FB9637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8F9216C4-22AB-4158-AE65-EB0053BE9D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88008" y="172380"/>
            <a:ext cx="1266323" cy="1263956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EE63691A-F3D8-295F-5AB5-A21DB71663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9466516" y="-42306"/>
            <a:ext cx="2537476" cy="1829343"/>
          </a:xfrm>
          <a:prstGeom prst="rect">
            <a:avLst/>
          </a:prstGeom>
        </p:spPr>
      </p:pic>
      <p:sp>
        <p:nvSpPr>
          <p:cNvPr id="6" name="Espace réservé du titre 1">
            <a:extLst>
              <a:ext uri="{FF2B5EF4-FFF2-40B4-BE49-F238E27FC236}">
                <a16:creationId xmlns:a16="http://schemas.microsoft.com/office/drawing/2014/main" id="{757349C2-E711-41C9-BD97-FAC82190DE7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00549" y="2186707"/>
            <a:ext cx="83909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lnSpc>
                <a:spcPct val="120000"/>
              </a:lnSpc>
              <a:defRPr sz="4400" b="1" baseline="0">
                <a:solidFill>
                  <a:schemeClr val="bg1"/>
                </a:solidFill>
                <a:latin typeface="Raleway" panose="020B0003030101060003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Titre de partie</a:t>
            </a:r>
          </a:p>
        </p:txBody>
      </p:sp>
    </p:spTree>
    <p:extLst>
      <p:ext uri="{BB962C8B-B14F-4D97-AF65-F5344CB8AC3E}">
        <p14:creationId xmlns:p14="http://schemas.microsoft.com/office/powerpoint/2010/main" val="26661704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sous-part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8606D6D7-71E2-4F97-BD32-8F3E0FB9637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8F9216C4-22AB-4158-AE65-EB0053BE9D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88008" y="172380"/>
            <a:ext cx="1266323" cy="1263956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EE63691A-F3D8-295F-5AB5-A21DB71663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9466516" y="-42306"/>
            <a:ext cx="2537476" cy="1829343"/>
          </a:xfrm>
          <a:prstGeom prst="rect">
            <a:avLst/>
          </a:prstGeom>
        </p:spPr>
      </p:pic>
      <p:sp>
        <p:nvSpPr>
          <p:cNvPr id="6" name="Espace réservé du titre 1">
            <a:extLst>
              <a:ext uri="{FF2B5EF4-FFF2-40B4-BE49-F238E27FC236}">
                <a16:creationId xmlns:a16="http://schemas.microsoft.com/office/drawing/2014/main" id="{33230C5B-66D5-41B1-B8FD-14F718450125}"/>
              </a:ext>
            </a:extLst>
          </p:cNvPr>
          <p:cNvSpPr txBox="1">
            <a:spLocks/>
          </p:cNvSpPr>
          <p:nvPr userDrawn="1"/>
        </p:nvSpPr>
        <p:spPr>
          <a:xfrm>
            <a:off x="3154481" y="496901"/>
            <a:ext cx="5883036" cy="845337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fr-FR" dirty="0">
              <a:solidFill>
                <a:schemeClr val="bg1"/>
              </a:solidFill>
              <a:latin typeface="Raleway"/>
            </a:endParaRPr>
          </a:p>
        </p:txBody>
      </p:sp>
      <p:sp>
        <p:nvSpPr>
          <p:cNvPr id="7" name="Espace réservé du titre 1">
            <a:extLst>
              <a:ext uri="{FF2B5EF4-FFF2-40B4-BE49-F238E27FC236}">
                <a16:creationId xmlns:a16="http://schemas.microsoft.com/office/drawing/2014/main" id="{E7C87954-9CDB-4146-BC44-23197E6AD6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00549" y="2186707"/>
            <a:ext cx="83909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6000" baseline="0">
                <a:solidFill>
                  <a:schemeClr val="bg1"/>
                </a:solidFill>
                <a:latin typeface="Raleway" panose="020B0003030101060003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Titre de sous-partie</a:t>
            </a:r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4EBD1932-5CAF-4FE6-A75D-7C2D99EFBED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713830" y="660651"/>
            <a:ext cx="6764338" cy="517835"/>
          </a:xfrm>
        </p:spPr>
        <p:txBody>
          <a:bodyPr>
            <a:normAutofit/>
          </a:bodyPr>
          <a:lstStyle>
            <a:lvl1pPr marL="0" indent="0" algn="ctr">
              <a:buNone/>
              <a:defRPr lang="fr-FR" sz="2800" kern="1200" baseline="0" dirty="0">
                <a:solidFill>
                  <a:schemeClr val="bg1"/>
                </a:solidFill>
                <a:latin typeface="Raleway" panose="020B0003030101060003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Titre de partie</a:t>
            </a:r>
          </a:p>
        </p:txBody>
      </p:sp>
    </p:spTree>
    <p:extLst>
      <p:ext uri="{BB962C8B-B14F-4D97-AF65-F5344CB8AC3E}">
        <p14:creationId xmlns:p14="http://schemas.microsoft.com/office/powerpoint/2010/main" val="16289278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erge fond ble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8606D6D7-71E2-4F97-BD32-8F3E0FB9637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8F9216C4-22AB-4158-AE65-EB0053BE9D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88008" y="172380"/>
            <a:ext cx="1266323" cy="1263956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EE63691A-F3D8-295F-5AB5-A21DB71663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9466516" y="-42306"/>
            <a:ext cx="2537476" cy="1829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9931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erge fond bla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4D139AE-54E3-4FE2-86CA-5A7BA553C71A}"/>
              </a:ext>
            </a:extLst>
          </p:cNvPr>
          <p:cNvSpPr/>
          <p:nvPr userDrawn="1"/>
        </p:nvSpPr>
        <p:spPr>
          <a:xfrm>
            <a:off x="0" y="0"/>
            <a:ext cx="12191998" cy="731520"/>
          </a:xfrm>
          <a:prstGeom prst="rect">
            <a:avLst/>
          </a:prstGeom>
          <a:solidFill>
            <a:srgbClr val="0D4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8BE3F74-10A3-447A-9F8F-FA44F0A2AD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1094720" y="-59541"/>
            <a:ext cx="1097278" cy="79106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419EC34-146F-47CE-B914-EC201A50618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43600"/>
            <a:ext cx="121920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3200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4EEC291-CE68-40BD-92C0-029E2F720C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8FF467F-E97F-447B-98ED-BB47A4BEB8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7E81E9B-19B8-4B9E-B021-373CC9C9F6B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57DB55-0756-4E3F-8F05-D6F42A4C5471}" type="datetimeFigureOut">
              <a:rPr lang="fr-FR" smtClean="0"/>
              <a:t>01/07/2024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8F2F50F-B0A8-4B6C-AA50-FD996FB678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FB79B4E-6EE5-49B0-8E85-E37828CF44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05BDCE-05CB-4AD7-86C7-14141AE4E60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1864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91" r:id="rId2"/>
    <p:sldLayoutId id="2147483692" r:id="rId3"/>
    <p:sldLayoutId id="2147483693" r:id="rId4"/>
    <p:sldLayoutId id="2147483681" r:id="rId5"/>
    <p:sldLayoutId id="2147483678" r:id="rId6"/>
    <p:sldLayoutId id="2147483679" r:id="rId7"/>
    <p:sldLayoutId id="2147483663" r:id="rId8"/>
    <p:sldLayoutId id="2147483667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  <p:sldLayoutId id="2147483690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5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1pPr>
      <a:lvl2pPr marL="685800" indent="-228600" algn="l" defTabSz="914400" rtl="0" eaLnBrk="1" latinLnBrk="0" hangingPunct="1">
        <a:lnSpc>
          <a:spcPct val="15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2pPr>
      <a:lvl3pPr marL="1143000" indent="-228600" algn="l" defTabSz="914400" rtl="0" eaLnBrk="1" latinLnBrk="0" hangingPunct="1">
        <a:lnSpc>
          <a:spcPct val="15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3pPr>
      <a:lvl4pPr marL="1600200" indent="-228600" algn="l" defTabSz="914400" rtl="0" eaLnBrk="1" latinLnBrk="0" hangingPunct="1">
        <a:lnSpc>
          <a:spcPct val="15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4pPr>
      <a:lvl5pPr marL="2057400" indent="-228600" algn="l" defTabSz="914400" rtl="0" eaLnBrk="1" latinLnBrk="0" hangingPunct="1">
        <a:lnSpc>
          <a:spcPct val="15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accessibilite.numerique.gouv.fr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drive.google.com/file/d/15JlEx6wHIQALwjFKoh7eVOyBu49QTlvT/view?usp=drive_link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A073156-4CF7-115E-10B0-F96E7C5CDF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fr-FR" sz="4400" b="1" dirty="0"/>
              <a:t>Les évaluations, </a:t>
            </a:r>
            <a:br>
              <a:rPr lang="fr-FR" sz="4400" b="1" dirty="0"/>
            </a:br>
            <a:r>
              <a:rPr lang="fr-FR" sz="4400" b="1" dirty="0"/>
              <a:t>entre inclusion et adaptation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B047CDD-8623-5DCA-5CAD-6DA81E3B7E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12539C0-329D-59F2-904E-FE49B79BD8B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00548" y="5560290"/>
            <a:ext cx="8390901" cy="498850"/>
          </a:xfrm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fr-FR" dirty="0"/>
              <a:t>Universités d’Angers, Bordeaux, La Réunion</a:t>
            </a:r>
          </a:p>
        </p:txBody>
      </p:sp>
    </p:spTree>
    <p:extLst>
      <p:ext uri="{BB962C8B-B14F-4D97-AF65-F5344CB8AC3E}">
        <p14:creationId xmlns:p14="http://schemas.microsoft.com/office/powerpoint/2010/main" val="31976955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FC870D2-37F7-BDF2-5590-EECCC1F3B9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4400" dirty="0"/>
              <a:t>Du bon usage </a:t>
            </a:r>
            <a:br>
              <a:rPr lang="fr-FR" sz="4400" dirty="0"/>
            </a:br>
            <a:r>
              <a:rPr lang="fr-FR" sz="4400" dirty="0"/>
              <a:t>de l’activité Test</a:t>
            </a:r>
          </a:p>
        </p:txBody>
      </p:sp>
    </p:spTree>
    <p:extLst>
      <p:ext uri="{BB962C8B-B14F-4D97-AF65-F5344CB8AC3E}">
        <p14:creationId xmlns:p14="http://schemas.microsoft.com/office/powerpoint/2010/main" val="37420550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1B4008D3-C226-7BAE-3692-945C94903F71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r>
              <a:rPr lang="fr-FR" sz="3200" dirty="0">
                <a:latin typeface="Verdana" panose="020B0604030504040204" pitchFamily="34" charset="0"/>
                <a:ea typeface="Verdana" panose="020B0604030504040204" pitchFamily="34" charset="0"/>
              </a:rPr>
              <a:t>Philosophie des tests d’accessibilité</a:t>
            </a:r>
          </a:p>
        </p:txBody>
      </p:sp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D447463B-0206-9C7C-B461-00FBFE9558F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30619" y="1690688"/>
            <a:ext cx="10730762" cy="4022690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800" dirty="0">
                <a:latin typeface="Verdana" panose="020B0604030504040204" pitchFamily="34" charset="0"/>
                <a:ea typeface="Verdana" panose="020B0604030504040204" pitchFamily="34" charset="0"/>
              </a:rPr>
              <a:t>Prise en compte de :</a:t>
            </a:r>
          </a:p>
          <a:p>
            <a:pPr marL="971550" lvl="1" indent="-285750"/>
            <a:r>
              <a:rPr lang="fr-FR" dirty="0"/>
              <a:t>L’accessibilité numérique</a:t>
            </a:r>
          </a:p>
          <a:p>
            <a:pPr marL="971550" lvl="1" indent="-285750"/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L’utilisabilité</a:t>
            </a:r>
          </a:p>
          <a:p>
            <a:pPr marL="971550" lvl="1" indent="-285750"/>
            <a:r>
              <a:rPr lang="fr-FR" dirty="0"/>
              <a:t>L’ergonomie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800" dirty="0">
                <a:latin typeface="Verdana" panose="020B0604030504040204" pitchFamily="34" charset="0"/>
                <a:ea typeface="Verdana" panose="020B0604030504040204" pitchFamily="34" charset="0"/>
              </a:rPr>
              <a:t>Ce que nous avons testé et nos premiers résultats</a:t>
            </a:r>
          </a:p>
        </p:txBody>
      </p:sp>
    </p:spTree>
    <p:extLst>
      <p:ext uri="{BB962C8B-B14F-4D97-AF65-F5344CB8AC3E}">
        <p14:creationId xmlns:p14="http://schemas.microsoft.com/office/powerpoint/2010/main" val="21182744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1B4008D3-C226-7BAE-3692-945C94903F71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r>
              <a:rPr lang="fr-FR" sz="3200" dirty="0">
                <a:latin typeface="Verdana" panose="020B0604030504040204" pitchFamily="34" charset="0"/>
                <a:ea typeface="Verdana" panose="020B0604030504040204" pitchFamily="34" charset="0"/>
              </a:rPr>
              <a:t>Les types de questions à bannir</a:t>
            </a:r>
          </a:p>
        </p:txBody>
      </p:sp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D447463B-0206-9C7C-B461-00FBFE9558F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30619" y="1690688"/>
            <a:ext cx="10730762" cy="4022690"/>
          </a:xfrm>
        </p:spPr>
        <p:txBody>
          <a:bodyPr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800" dirty="0">
                <a:latin typeface="Verdana" panose="020B0604030504040204" pitchFamily="34" charset="0"/>
                <a:ea typeface="Verdana" panose="020B0604030504040204" pitchFamily="34" charset="0"/>
              </a:rPr>
              <a:t>Toutes les questions basées uniquement sur le visuel ou le glisser-déposer :</a:t>
            </a:r>
          </a:p>
          <a:p>
            <a:pPr marL="971550" lvl="1" indent="-285750"/>
            <a:r>
              <a:rPr lang="fr-FR" dirty="0"/>
              <a:t>Glisser-déposer sur texte</a:t>
            </a:r>
          </a:p>
          <a:p>
            <a:pPr marL="971550" lvl="1" indent="-285750"/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Glisser-déposer sur image</a:t>
            </a:r>
          </a:p>
          <a:p>
            <a:pPr marL="971550" lvl="1" indent="-285750"/>
            <a:r>
              <a:rPr lang="fr-FR" dirty="0"/>
              <a:t>Marqueurs à glisser-déposer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800" dirty="0">
                <a:latin typeface="Verdana" panose="020B0604030504040204" pitchFamily="34" charset="0"/>
                <a:ea typeface="Verdana" panose="020B0604030504040204" pitchFamily="34" charset="0"/>
              </a:rPr>
              <a:t>Risque = exclusion de certains publics</a:t>
            </a:r>
          </a:p>
        </p:txBody>
      </p:sp>
    </p:spTree>
    <p:extLst>
      <p:ext uri="{BB962C8B-B14F-4D97-AF65-F5344CB8AC3E}">
        <p14:creationId xmlns:p14="http://schemas.microsoft.com/office/powerpoint/2010/main" val="17579310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1B4008D3-C226-7BAE-3692-945C94903F71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r>
              <a:rPr lang="fr-FR" sz="3200" dirty="0">
                <a:latin typeface="Verdana" panose="020B0604030504040204" pitchFamily="34" charset="0"/>
                <a:ea typeface="Verdana" panose="020B0604030504040204" pitchFamily="34" charset="0"/>
              </a:rPr>
              <a:t>Les types de questions à privilégier</a:t>
            </a:r>
          </a:p>
        </p:txBody>
      </p:sp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D447463B-0206-9C7C-B461-00FBFE9558F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30619" y="1690688"/>
            <a:ext cx="10730762" cy="4022690"/>
          </a:xfrm>
        </p:spPr>
        <p:txBody>
          <a:bodyPr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800" dirty="0">
                <a:latin typeface="Verdana" panose="020B0604030504040204" pitchFamily="34" charset="0"/>
                <a:ea typeface="Verdana" panose="020B0604030504040204" pitchFamily="34" charset="0"/>
              </a:rPr>
              <a:t>Toutes les autres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800" dirty="0">
                <a:latin typeface="Verdana" panose="020B0604030504040204" pitchFamily="34" charset="0"/>
                <a:ea typeface="Verdana" panose="020B0604030504040204" pitchFamily="34" charset="0"/>
              </a:rPr>
              <a:t>Avec certaines recommandations ou vigilances :</a:t>
            </a:r>
          </a:p>
          <a:p>
            <a:pPr marL="971550" lvl="1" indent="-285750"/>
            <a:r>
              <a:rPr lang="fr-FR" dirty="0"/>
              <a:t>Une page par question</a:t>
            </a:r>
          </a:p>
          <a:p>
            <a:pPr marL="971550" lvl="1" indent="-285750"/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Temps supplémentaire</a:t>
            </a:r>
          </a:p>
          <a:p>
            <a:pPr marL="971550" lvl="1" indent="-285750"/>
            <a:r>
              <a:rPr lang="fr-FR" dirty="0"/>
              <a:t>Fatigabilité accrue</a:t>
            </a:r>
          </a:p>
          <a:p>
            <a:pPr marL="971550" lvl="1" indent="-285750"/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Stress</a:t>
            </a:r>
          </a:p>
        </p:txBody>
      </p:sp>
    </p:spTree>
    <p:extLst>
      <p:ext uri="{BB962C8B-B14F-4D97-AF65-F5344CB8AC3E}">
        <p14:creationId xmlns:p14="http://schemas.microsoft.com/office/powerpoint/2010/main" val="17654718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1B4008D3-C226-7BAE-3692-945C94903F71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r>
              <a:rPr lang="fr-FR" sz="3200" dirty="0">
                <a:latin typeface="Verdana" panose="020B0604030504040204" pitchFamily="34" charset="0"/>
                <a:ea typeface="Verdana" panose="020B0604030504040204" pitchFamily="34" charset="0"/>
              </a:rPr>
              <a:t>Résultat des tests d’accessibilité – Synthèse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678938B-6D68-018A-4EF9-2274774E2D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9538991"/>
              </p:ext>
            </p:extLst>
          </p:nvPr>
        </p:nvGraphicFramePr>
        <p:xfrm>
          <a:off x="838200" y="1468414"/>
          <a:ext cx="10515600" cy="42630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6583">
                  <a:extLst>
                    <a:ext uri="{9D8B030D-6E8A-4147-A177-3AD203B41FA5}">
                      <a16:colId xmlns:a16="http://schemas.microsoft.com/office/drawing/2014/main" val="936790708"/>
                    </a:ext>
                  </a:extLst>
                </a:gridCol>
                <a:gridCol w="1437860">
                  <a:extLst>
                    <a:ext uri="{9D8B030D-6E8A-4147-A177-3AD203B41FA5}">
                      <a16:colId xmlns:a16="http://schemas.microsoft.com/office/drawing/2014/main" val="3291195672"/>
                    </a:ext>
                  </a:extLst>
                </a:gridCol>
                <a:gridCol w="1557131">
                  <a:extLst>
                    <a:ext uri="{9D8B030D-6E8A-4147-A177-3AD203B41FA5}">
                      <a16:colId xmlns:a16="http://schemas.microsoft.com/office/drawing/2014/main" val="1189656103"/>
                    </a:ext>
                  </a:extLst>
                </a:gridCol>
                <a:gridCol w="1808922">
                  <a:extLst>
                    <a:ext uri="{9D8B030D-6E8A-4147-A177-3AD203B41FA5}">
                      <a16:colId xmlns:a16="http://schemas.microsoft.com/office/drawing/2014/main" val="1000468552"/>
                    </a:ext>
                  </a:extLst>
                </a:gridCol>
                <a:gridCol w="4065104">
                  <a:extLst>
                    <a:ext uri="{9D8B030D-6E8A-4147-A177-3AD203B41FA5}">
                      <a16:colId xmlns:a16="http://schemas.microsoft.com/office/drawing/2014/main" val="19370276"/>
                    </a:ext>
                  </a:extLst>
                </a:gridCol>
              </a:tblGrid>
              <a:tr h="663036">
                <a:tc>
                  <a:txBody>
                    <a:bodyPr/>
                    <a:lstStyle/>
                    <a:p>
                      <a:pPr algn="l"/>
                      <a:r>
                        <a:rPr lang="fr-FR" sz="2200" dirty="0"/>
                        <a:t>Type</a:t>
                      </a:r>
                    </a:p>
                  </a:txBody>
                  <a:tcPr anchor="ctr">
                    <a:solidFill>
                      <a:srgbClr val="25728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200" dirty="0"/>
                        <a:t>Accessible</a:t>
                      </a:r>
                    </a:p>
                  </a:txBody>
                  <a:tcPr anchor="ctr">
                    <a:solidFill>
                      <a:srgbClr val="25728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200" dirty="0"/>
                        <a:t>Utilisabilité</a:t>
                      </a:r>
                    </a:p>
                  </a:txBody>
                  <a:tcPr anchor="ctr">
                    <a:solidFill>
                      <a:srgbClr val="25728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200" dirty="0"/>
                        <a:t>Ergonomique</a:t>
                      </a:r>
                    </a:p>
                  </a:txBody>
                  <a:tcPr anchor="ctr">
                    <a:solidFill>
                      <a:srgbClr val="25728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200" dirty="0"/>
                        <a:t>Remarques</a:t>
                      </a:r>
                    </a:p>
                  </a:txBody>
                  <a:tcPr anchor="ctr">
                    <a:solidFill>
                      <a:srgbClr val="2572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6935342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l"/>
                      <a:r>
                        <a:rPr lang="fr-FR" b="1" dirty="0"/>
                        <a:t>QCM</a:t>
                      </a:r>
                    </a:p>
                  </a:txBody>
                  <a:tcPr anchor="ctr">
                    <a:solidFill>
                      <a:srgbClr val="E5EEF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dirty="0"/>
                        <a:t>Oui</a:t>
                      </a:r>
                    </a:p>
                  </a:txBody>
                  <a:tcPr anchor="ctr">
                    <a:solidFill>
                      <a:srgbClr val="E5EEF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dirty="0"/>
                        <a:t>Compliquée</a:t>
                      </a:r>
                    </a:p>
                  </a:txBody>
                  <a:tcPr anchor="ctr">
                    <a:solidFill>
                      <a:srgbClr val="E5EEF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dirty="0"/>
                        <a:t>Non</a:t>
                      </a:r>
                    </a:p>
                  </a:txBody>
                  <a:tcPr anchor="ctr">
                    <a:solidFill>
                      <a:srgbClr val="E5EEF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dirty="0"/>
                        <a:t>Gestion du focus, charge cognitive accrue</a:t>
                      </a:r>
                    </a:p>
                  </a:txBody>
                  <a:tcPr anchor="ctr">
                    <a:solidFill>
                      <a:srgbClr val="E5EE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2351177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l"/>
                      <a:r>
                        <a:rPr lang="fr-FR" b="1" dirty="0"/>
                        <a:t>Vrai/Faux</a:t>
                      </a:r>
                    </a:p>
                  </a:txBody>
                  <a:tcPr anchor="ctr">
                    <a:solidFill>
                      <a:srgbClr val="B7D0D8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dirty="0"/>
                        <a:t>Oui</a:t>
                      </a:r>
                    </a:p>
                  </a:txBody>
                  <a:tcPr anchor="ctr">
                    <a:solidFill>
                      <a:srgbClr val="B7D0D8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dirty="0"/>
                        <a:t>Compliquée</a:t>
                      </a:r>
                    </a:p>
                  </a:txBody>
                  <a:tcPr anchor="ctr">
                    <a:solidFill>
                      <a:srgbClr val="B7D0D8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dirty="0"/>
                        <a:t>Non</a:t>
                      </a:r>
                    </a:p>
                  </a:txBody>
                  <a:tcPr anchor="ctr">
                    <a:solidFill>
                      <a:srgbClr val="B7D0D8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dirty="0"/>
                        <a:t>Gestion du focus, charge cognitive accrue</a:t>
                      </a:r>
                    </a:p>
                  </a:txBody>
                  <a:tcPr anchor="ctr">
                    <a:solidFill>
                      <a:srgbClr val="B7D0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8752197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l"/>
                      <a:r>
                        <a:rPr lang="fr-FR" b="1" dirty="0"/>
                        <a:t>Mot manquant</a:t>
                      </a:r>
                    </a:p>
                  </a:txBody>
                  <a:tcPr anchor="ctr">
                    <a:solidFill>
                      <a:srgbClr val="E5EEF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dirty="0"/>
                        <a:t>Oui</a:t>
                      </a:r>
                    </a:p>
                  </a:txBody>
                  <a:tcPr anchor="ctr">
                    <a:solidFill>
                      <a:srgbClr val="E5EEF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dirty="0"/>
                        <a:t>Compliquée</a:t>
                      </a:r>
                    </a:p>
                  </a:txBody>
                  <a:tcPr anchor="ctr">
                    <a:solidFill>
                      <a:srgbClr val="E5EEF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dirty="0"/>
                        <a:t>Non</a:t>
                      </a:r>
                    </a:p>
                  </a:txBody>
                  <a:tcPr anchor="ctr">
                    <a:solidFill>
                      <a:srgbClr val="E5EEF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dirty="0"/>
                        <a:t>Relecture très compliquée</a:t>
                      </a:r>
                    </a:p>
                  </a:txBody>
                  <a:tcPr anchor="ctr">
                    <a:solidFill>
                      <a:srgbClr val="E5EE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1747633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l"/>
                      <a:r>
                        <a:rPr lang="fr-FR" b="1" dirty="0"/>
                        <a:t>Appariement</a:t>
                      </a:r>
                    </a:p>
                  </a:txBody>
                  <a:tcPr anchor="ctr">
                    <a:solidFill>
                      <a:srgbClr val="B7D0D8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dirty="0"/>
                        <a:t>Oui</a:t>
                      </a:r>
                    </a:p>
                  </a:txBody>
                  <a:tcPr anchor="ctr">
                    <a:solidFill>
                      <a:srgbClr val="B7D0D8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dirty="0"/>
                        <a:t>Facile</a:t>
                      </a:r>
                    </a:p>
                  </a:txBody>
                  <a:tcPr anchor="ctr">
                    <a:solidFill>
                      <a:srgbClr val="B7D0D8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dirty="0"/>
                        <a:t>Oui</a:t>
                      </a:r>
                    </a:p>
                  </a:txBody>
                  <a:tcPr anchor="ctr">
                    <a:solidFill>
                      <a:srgbClr val="B7D0D8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dirty="0"/>
                    </a:p>
                  </a:txBody>
                  <a:tcPr anchor="ctr">
                    <a:solidFill>
                      <a:srgbClr val="B7D0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86899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l"/>
                      <a:r>
                        <a:rPr lang="fr-FR" b="1" dirty="0" err="1"/>
                        <a:t>Cloze</a:t>
                      </a:r>
                      <a:endParaRPr lang="fr-FR" b="1" dirty="0"/>
                    </a:p>
                  </a:txBody>
                  <a:tcPr anchor="ctr">
                    <a:solidFill>
                      <a:srgbClr val="E5EEF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dirty="0"/>
                        <a:t>Oui</a:t>
                      </a:r>
                    </a:p>
                  </a:txBody>
                  <a:tcPr anchor="ctr">
                    <a:solidFill>
                      <a:srgbClr val="E5EEF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dirty="0"/>
                        <a:t>Compliquée</a:t>
                      </a:r>
                    </a:p>
                  </a:txBody>
                  <a:tcPr anchor="ctr">
                    <a:solidFill>
                      <a:srgbClr val="E5EEF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dirty="0"/>
                        <a:t>Non</a:t>
                      </a:r>
                    </a:p>
                  </a:txBody>
                  <a:tcPr anchor="ctr">
                    <a:solidFill>
                      <a:srgbClr val="E5EEF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dirty="0"/>
                        <a:t>Relecture très compliquée</a:t>
                      </a:r>
                    </a:p>
                  </a:txBody>
                  <a:tcPr anchor="ctr">
                    <a:solidFill>
                      <a:srgbClr val="E5EE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07370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99077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6B2AA-AC3E-2E3B-0418-74E4133EFD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Déjà la conclusion</a:t>
            </a:r>
          </a:p>
        </p:txBody>
      </p:sp>
    </p:spTree>
    <p:extLst>
      <p:ext uri="{BB962C8B-B14F-4D97-AF65-F5344CB8AC3E}">
        <p14:creationId xmlns:p14="http://schemas.microsoft.com/office/powerpoint/2010/main" val="20634501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1B4008D3-C226-7BAE-3692-945C94903F71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r>
              <a:rPr lang="fr-FR" sz="3200" dirty="0">
                <a:latin typeface="Verdana" panose="020B0604030504040204" pitchFamily="34" charset="0"/>
                <a:ea typeface="Verdana" panose="020B0604030504040204" pitchFamily="34" charset="0"/>
              </a:rPr>
              <a:t>Ce qu’il faut retenir</a:t>
            </a:r>
          </a:p>
        </p:txBody>
      </p:sp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D447463B-0206-9C7C-B461-00FBFE9558F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30619" y="1690688"/>
            <a:ext cx="10730762" cy="4022690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dirty="0">
                <a:latin typeface="Verdana" panose="020B0604030504040204" pitchFamily="34" charset="0"/>
                <a:ea typeface="Verdana" panose="020B0604030504040204" pitchFamily="34" charset="0"/>
              </a:rPr>
              <a:t>Accessibilité native de Moodle garantie si usages OK (adaptation/inclusion)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dirty="0">
                <a:latin typeface="Verdana" panose="020B0604030504040204" pitchFamily="34" charset="0"/>
                <a:ea typeface="Verdana" panose="020B0604030504040204" pitchFamily="34" charset="0"/>
              </a:rPr>
              <a:t>Accessibilité numérique est l’affaire de toutes les personnes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dirty="0">
                <a:latin typeface="Verdana" panose="020B0604030504040204" pitchFamily="34" charset="0"/>
                <a:ea typeface="Verdana" panose="020B0604030504040204" pitchFamily="34" charset="0"/>
              </a:rPr>
              <a:t>Questionne nos usages de Moodle, des évaluations en particulier (notions de forme, de temps, de performance)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dirty="0">
                <a:latin typeface="Verdana" panose="020B0604030504040204" pitchFamily="34" charset="0"/>
                <a:ea typeface="Verdana" panose="020B0604030504040204" pitchFamily="34" charset="0"/>
              </a:rPr>
              <a:t>Enjeu final = réussite des étudiants et étudiantes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dirty="0">
                <a:latin typeface="Verdana" panose="020B0604030504040204" pitchFamily="34" charset="0"/>
                <a:ea typeface="Verdana" panose="020B0604030504040204" pitchFamily="34" charset="0"/>
              </a:rPr>
              <a:t>Accessibilité numérique profite à tous les usagers (meilleure structuration des contenus, visuels plus aérés, contenus plus intelligibles, etc.)</a:t>
            </a:r>
          </a:p>
        </p:txBody>
      </p:sp>
    </p:spTree>
    <p:extLst>
      <p:ext uri="{BB962C8B-B14F-4D97-AF65-F5344CB8AC3E}">
        <p14:creationId xmlns:p14="http://schemas.microsoft.com/office/powerpoint/2010/main" val="21589966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>
            <a:extLst>
              <a:ext uri="{FF2B5EF4-FFF2-40B4-BE49-F238E27FC236}">
                <a16:creationId xmlns:a16="http://schemas.microsoft.com/office/drawing/2014/main" id="{AF4162E0-88CB-DA5E-7A53-4F022F20464D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4400" dirty="0">
                <a:solidFill>
                  <a:schemeClr val="bg1"/>
                </a:solidFill>
                <a:latin typeface="Raleway" pitchFamily="2" charset="0"/>
              </a:rPr>
              <a:t>Des questions ?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240E9E9-48EF-4996-9454-C6B32884CC2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047188" y="1455712"/>
            <a:ext cx="8097624" cy="592912"/>
          </a:xfrm>
        </p:spPr>
        <p:txBody>
          <a:bodyPr/>
          <a:lstStyle/>
          <a:p>
            <a:r>
              <a:rPr lang="fr-FR" dirty="0"/>
              <a:t>Retrouvez-nous sur le forum du cours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A72EF92-7514-4573-A55B-1A3E8A926FD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2047188" y="2993611"/>
            <a:ext cx="8097624" cy="1422737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fr-FR" sz="2000" dirty="0">
                <a:solidFill>
                  <a:schemeClr val="bg1"/>
                </a:solidFill>
                <a:latin typeface="Raleway" pitchFamily="2" charset="0"/>
              </a:rPr>
              <a:t>julie.charles@univ-angers.fr</a:t>
            </a:r>
          </a:p>
          <a:p>
            <a:pPr marL="0" indent="0" algn="ctr">
              <a:buNone/>
            </a:pPr>
            <a:r>
              <a:rPr lang="fr-FR" sz="2000" dirty="0">
                <a:solidFill>
                  <a:schemeClr val="bg1"/>
                </a:solidFill>
                <a:latin typeface="Raleway" pitchFamily="2" charset="0"/>
              </a:rPr>
              <a:t>pierre.reynaud@univ-reunion.fr</a:t>
            </a:r>
          </a:p>
          <a:p>
            <a:pPr marL="0" indent="0" algn="ctr">
              <a:spcBef>
                <a:spcPts val="3000"/>
              </a:spcBef>
              <a:buNone/>
            </a:pPr>
            <a:r>
              <a:rPr lang="fr-FR" sz="2000" dirty="0">
                <a:solidFill>
                  <a:schemeClr val="bg1"/>
                </a:solidFill>
                <a:latin typeface="Raleway" pitchFamily="2" charset="0"/>
              </a:rPr>
              <a:t>Un grand merci à </a:t>
            </a:r>
            <a:br>
              <a:rPr lang="fr-FR" sz="2000" b="1" dirty="0">
                <a:solidFill>
                  <a:schemeClr val="bg1"/>
                </a:solidFill>
                <a:latin typeface="Raleway" pitchFamily="2" charset="0"/>
              </a:rPr>
            </a:br>
            <a:r>
              <a:rPr lang="fr-FR" sz="2000" b="1" dirty="0" err="1">
                <a:solidFill>
                  <a:schemeClr val="bg1"/>
                </a:solidFill>
                <a:latin typeface="Raleway" pitchFamily="2" charset="0"/>
              </a:rPr>
              <a:t>Endjy</a:t>
            </a:r>
            <a:r>
              <a:rPr lang="fr-FR" sz="2000" b="1" dirty="0">
                <a:solidFill>
                  <a:schemeClr val="bg1"/>
                </a:solidFill>
                <a:latin typeface="Raleway" pitchFamily="2" charset="0"/>
              </a:rPr>
              <a:t> </a:t>
            </a:r>
            <a:r>
              <a:rPr lang="fr-FR" sz="2000" b="1" dirty="0" err="1">
                <a:solidFill>
                  <a:schemeClr val="bg1"/>
                </a:solidFill>
                <a:latin typeface="Raleway" pitchFamily="2" charset="0"/>
              </a:rPr>
              <a:t>Guerchet</a:t>
            </a:r>
            <a:r>
              <a:rPr lang="fr-FR" sz="2000" b="1" dirty="0">
                <a:solidFill>
                  <a:schemeClr val="bg1"/>
                </a:solidFill>
                <a:latin typeface="Raleway" pitchFamily="2" charset="0"/>
              </a:rPr>
              <a:t> (Université de Bordeaux) et </a:t>
            </a:r>
            <a:br>
              <a:rPr lang="fr-FR" sz="2000" b="1" dirty="0">
                <a:solidFill>
                  <a:schemeClr val="bg1"/>
                </a:solidFill>
                <a:latin typeface="Raleway" pitchFamily="2" charset="0"/>
              </a:rPr>
            </a:br>
            <a:r>
              <a:rPr lang="fr-FR" sz="2000" b="1" dirty="0" err="1">
                <a:solidFill>
                  <a:schemeClr val="bg1"/>
                </a:solidFill>
                <a:latin typeface="Raleway" pitchFamily="2" charset="0"/>
              </a:rPr>
              <a:t>Emmeric</a:t>
            </a:r>
            <a:r>
              <a:rPr lang="fr-FR" sz="2000" b="1" dirty="0">
                <a:solidFill>
                  <a:schemeClr val="bg1"/>
                </a:solidFill>
                <a:latin typeface="Raleway" pitchFamily="2" charset="0"/>
              </a:rPr>
              <a:t> Courtois (Université de La Réunion) </a:t>
            </a:r>
            <a:br>
              <a:rPr lang="fr-FR" sz="2000" b="1" dirty="0">
                <a:solidFill>
                  <a:schemeClr val="bg1"/>
                </a:solidFill>
                <a:latin typeface="Raleway" pitchFamily="2" charset="0"/>
              </a:rPr>
            </a:br>
            <a:r>
              <a:rPr lang="fr-FR" sz="2000" dirty="0">
                <a:solidFill>
                  <a:schemeClr val="bg1"/>
                </a:solidFill>
                <a:latin typeface="Raleway" pitchFamily="2" charset="0"/>
              </a:rPr>
              <a:t>pour leur aide précieuse</a:t>
            </a:r>
          </a:p>
        </p:txBody>
      </p:sp>
    </p:spTree>
    <p:extLst>
      <p:ext uri="{BB962C8B-B14F-4D97-AF65-F5344CB8AC3E}">
        <p14:creationId xmlns:p14="http://schemas.microsoft.com/office/powerpoint/2010/main" val="7732293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D5158E9-EE97-E454-2258-EA21F4D76A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Contributeurs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B52E8BC1-63B0-1A98-A5B9-870B7B4480E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fr-FR" dirty="0"/>
              <a:t>Julie Charles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875B6529-66C7-CF0E-5659-AF1C3D7B69C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/>
              <a:t>Pierre Reynaud</a:t>
            </a:r>
          </a:p>
        </p:txBody>
      </p:sp>
      <p:sp>
        <p:nvSpPr>
          <p:cNvPr id="9" name="Espace réservé du texte 3">
            <a:extLst>
              <a:ext uri="{FF2B5EF4-FFF2-40B4-BE49-F238E27FC236}">
                <a16:creationId xmlns:a16="http://schemas.microsoft.com/office/drawing/2014/main" id="{EBDDD520-D74E-C737-349B-C0D7E3FC1B96}"/>
              </a:ext>
            </a:extLst>
          </p:cNvPr>
          <p:cNvSpPr txBox="1">
            <a:spLocks/>
          </p:cNvSpPr>
          <p:nvPr/>
        </p:nvSpPr>
        <p:spPr>
          <a:xfrm>
            <a:off x="1900548" y="5560290"/>
            <a:ext cx="8390901" cy="49885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fr-FR" sz="2800" kern="1200" dirty="0">
                <a:solidFill>
                  <a:schemeClr val="bg1"/>
                </a:solidFill>
                <a:latin typeface="Raleway" pitchFamily="2" charset="77"/>
                <a:ea typeface="Verdana" panose="020B0604030504040204" pitchFamily="34" charset="0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fr-FR"/>
              <a:t>Universités d’Angers, Bordeaux, La Réunion</a:t>
            </a:r>
          </a:p>
        </p:txBody>
      </p:sp>
    </p:spTree>
    <p:extLst>
      <p:ext uri="{BB962C8B-B14F-4D97-AF65-F5344CB8AC3E}">
        <p14:creationId xmlns:p14="http://schemas.microsoft.com/office/powerpoint/2010/main" val="15542991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0DA3C77-0C28-8810-17F1-2207DDF182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2275" y="2186707"/>
            <a:ext cx="8767450" cy="1325563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fr-FR" sz="4400" b="1" dirty="0"/>
              <a:t>Accessibilité </a:t>
            </a:r>
            <a:r>
              <a:rPr lang="fr-FR" sz="4400" b="1"/>
              <a:t>numérique </a:t>
            </a:r>
            <a:br>
              <a:rPr lang="fr-FR" sz="4400" b="1"/>
            </a:br>
            <a:r>
              <a:rPr lang="fr-FR" sz="4400" b="1"/>
              <a:t>et </a:t>
            </a:r>
            <a:r>
              <a:rPr lang="fr-FR" sz="4400" b="1" dirty="0"/>
              <a:t>audit </a:t>
            </a:r>
            <a:r>
              <a:rPr lang="fr-FR" sz="4400" b="1"/>
              <a:t>de conformité</a:t>
            </a:r>
            <a:endParaRPr lang="fr-FR" sz="4400" b="1" dirty="0"/>
          </a:p>
        </p:txBody>
      </p:sp>
    </p:spTree>
    <p:extLst>
      <p:ext uri="{BB962C8B-B14F-4D97-AF65-F5344CB8AC3E}">
        <p14:creationId xmlns:p14="http://schemas.microsoft.com/office/powerpoint/2010/main" val="28779334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D447463B-0206-9C7C-B461-00FBFE9558F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30619" y="1398104"/>
            <a:ext cx="10730762" cy="4315274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200" dirty="0">
                <a:latin typeface="Verdana" panose="020B0604030504040204" pitchFamily="34" charset="0"/>
                <a:ea typeface="Verdana" panose="020B0604030504040204" pitchFamily="34" charset="0"/>
              </a:rPr>
              <a:t>DU porté par l’université de La Réunion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200" dirty="0">
                <a:latin typeface="Verdana" panose="020B0604030504040204" pitchFamily="34" charset="0"/>
                <a:ea typeface="Verdana" panose="020B0604030504040204" pitchFamily="34" charset="0"/>
              </a:rPr>
              <a:t>Émergence d’un nouveau métier : Référent accessibilité numérique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200" dirty="0">
                <a:latin typeface="Verdana" panose="020B0604030504040204" pitchFamily="34" charset="0"/>
                <a:ea typeface="Verdana" panose="020B0604030504040204" pitchFamily="34" charset="0"/>
              </a:rPr>
              <a:t>Choix de la plateforme Moodle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200" dirty="0">
                <a:latin typeface="Verdana" panose="020B0604030504040204" pitchFamily="34" charset="0"/>
                <a:ea typeface="Verdana" panose="020B0604030504040204" pitchFamily="34" charset="0"/>
              </a:rPr>
              <a:t>Prise en compte des personnes en situation de handicap</a:t>
            </a:r>
          </a:p>
          <a:p>
            <a:pPr marL="971550" lvl="1" indent="-285750">
              <a:lnSpc>
                <a:spcPct val="150000"/>
              </a:lnSpc>
            </a:pPr>
            <a:r>
              <a:rPr lang="fr-FR" sz="2200" dirty="0">
                <a:latin typeface="Verdana" panose="020B0604030504040204" pitchFamily="34" charset="0"/>
                <a:ea typeface="Verdana" panose="020B0604030504040204" pitchFamily="34" charset="0"/>
              </a:rPr>
              <a:t>Ressources accessibles</a:t>
            </a:r>
          </a:p>
          <a:p>
            <a:pPr marL="971550" lvl="1" indent="-285750">
              <a:lnSpc>
                <a:spcPct val="150000"/>
              </a:lnSpc>
            </a:pPr>
            <a:r>
              <a:rPr lang="fr-FR" sz="2200" dirty="0">
                <a:latin typeface="Verdana" panose="020B0604030504040204" pitchFamily="34" charset="0"/>
                <a:ea typeface="Verdana" panose="020B0604030504040204" pitchFamily="34" charset="0"/>
              </a:rPr>
              <a:t>Évaluations accessibles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200" dirty="0">
                <a:latin typeface="Verdana" panose="020B0604030504040204" pitchFamily="34" charset="0"/>
                <a:ea typeface="Verdana" panose="020B0604030504040204" pitchFamily="34" charset="0"/>
              </a:rPr>
              <a:t>Nécessité de procéder à des tests d’accessibilité numérique</a:t>
            </a:r>
          </a:p>
        </p:txBody>
      </p:sp>
      <p:sp>
        <p:nvSpPr>
          <p:cNvPr id="6" name="Titre 5">
            <a:extLst>
              <a:ext uri="{FF2B5EF4-FFF2-40B4-BE49-F238E27FC236}">
                <a16:creationId xmlns:a16="http://schemas.microsoft.com/office/drawing/2014/main" id="{6E6C5CC9-0C5C-E6F1-B6BE-48D3BF5FBC54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r>
              <a:rPr lang="fr-FR" sz="3200" dirty="0">
                <a:latin typeface="Verdana" panose="020B0604030504040204" pitchFamily="34" charset="0"/>
                <a:ea typeface="Verdana" panose="020B0604030504040204" pitchFamily="34" charset="0"/>
              </a:rPr>
              <a:t>Présentation du </a:t>
            </a:r>
            <a:r>
              <a:rPr lang="fr-FR" sz="3200" dirty="0" err="1">
                <a:latin typeface="Verdana" panose="020B0604030504040204" pitchFamily="34" charset="0"/>
                <a:ea typeface="Verdana" panose="020B0604030504040204" pitchFamily="34" charset="0"/>
              </a:rPr>
              <a:t>DU</a:t>
            </a:r>
            <a:endParaRPr lang="fr-FR" sz="3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43790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1B4008D3-C226-7BAE-3692-945C94903F71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r>
              <a:rPr lang="fr-FR" sz="3200" dirty="0">
                <a:latin typeface="Verdana" panose="020B0604030504040204" pitchFamily="34" charset="0"/>
                <a:ea typeface="Verdana" panose="020B0604030504040204" pitchFamily="34" charset="0"/>
              </a:rPr>
              <a:t>L’accessibilité numérique en 5’ chrono</a:t>
            </a:r>
          </a:p>
        </p:txBody>
      </p:sp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D447463B-0206-9C7C-B461-00FBFE9558F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30619" y="1690688"/>
            <a:ext cx="10730762" cy="4022690"/>
          </a:xfrm>
        </p:spPr>
        <p:txBody>
          <a:bodyPr>
            <a:normAutofit/>
          </a:bodyPr>
          <a:lstStyle/>
          <a:p>
            <a:r>
              <a:rPr lang="fr-FR" sz="2800" dirty="0">
                <a:latin typeface="Verdana" panose="020B0604030504040204" pitchFamily="34" charset="0"/>
                <a:ea typeface="Verdana" panose="020B0604030504040204" pitchFamily="34" charset="0"/>
              </a:rPr>
              <a:t>L’accessibilité du web signifie que les sites web, les outils et les technologies sont conçus et développés de façon à ce que les personnes handicapées puissent les utiliser. Plus précisément, les personnes peuvent </a:t>
            </a:r>
            <a:r>
              <a:rPr lang="fr-FR" sz="2800" b="1" dirty="0">
                <a:latin typeface="Verdana" panose="020B0604030504040204" pitchFamily="34" charset="0"/>
                <a:ea typeface="Verdana" panose="020B0604030504040204" pitchFamily="34" charset="0"/>
              </a:rPr>
              <a:t>percevoir</a:t>
            </a:r>
            <a:r>
              <a:rPr lang="fr-FR" sz="2800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fr-FR" sz="2800" b="1" dirty="0">
                <a:latin typeface="Verdana" panose="020B0604030504040204" pitchFamily="34" charset="0"/>
                <a:ea typeface="Verdana" panose="020B0604030504040204" pitchFamily="34" charset="0"/>
              </a:rPr>
              <a:t>comprendre</a:t>
            </a:r>
            <a:r>
              <a:rPr lang="fr-FR" sz="2800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fr-FR" sz="2800" b="1" dirty="0">
                <a:latin typeface="Verdana" panose="020B0604030504040204" pitchFamily="34" charset="0"/>
                <a:ea typeface="Verdana" panose="020B0604030504040204" pitchFamily="34" charset="0"/>
              </a:rPr>
              <a:t>naviguer</a:t>
            </a:r>
            <a:r>
              <a:rPr lang="fr-FR" sz="2800" dirty="0"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fr-FR" sz="2800" b="1" dirty="0">
                <a:latin typeface="Verdana" panose="020B0604030504040204" pitchFamily="34" charset="0"/>
                <a:ea typeface="Verdana" panose="020B0604030504040204" pitchFamily="34" charset="0"/>
              </a:rPr>
              <a:t>interagir</a:t>
            </a:r>
            <a:r>
              <a:rPr lang="fr-FR" sz="2800" dirty="0">
                <a:latin typeface="Verdana" panose="020B0604030504040204" pitchFamily="34" charset="0"/>
                <a:ea typeface="Verdana" panose="020B0604030504040204" pitchFamily="34" charset="0"/>
              </a:rPr>
              <a:t> avec le web, </a:t>
            </a:r>
            <a:r>
              <a:rPr lang="fr-FR" sz="2800" b="1" dirty="0">
                <a:latin typeface="Verdana" panose="020B0604030504040204" pitchFamily="34" charset="0"/>
                <a:ea typeface="Verdana" panose="020B0604030504040204" pitchFamily="34" charset="0"/>
              </a:rPr>
              <a:t>contribuer</a:t>
            </a:r>
            <a:r>
              <a:rPr lang="fr-FR" sz="2800" dirty="0">
                <a:latin typeface="Verdana" panose="020B0604030504040204" pitchFamily="34" charset="0"/>
                <a:ea typeface="Verdana" panose="020B0604030504040204" pitchFamily="34" charset="0"/>
              </a:rPr>
              <a:t> sur le web.</a:t>
            </a:r>
          </a:p>
          <a:p>
            <a:pPr algn="r"/>
            <a:r>
              <a:rPr lang="en-US" sz="2200" dirty="0">
                <a:latin typeface="Verdana" panose="020B0604030504040204" pitchFamily="34" charset="0"/>
                <a:ea typeface="Verdana" panose="020B0604030504040204" pitchFamily="34" charset="0"/>
              </a:rPr>
              <a:t>Web Accessibility Initiative (WAI)</a:t>
            </a:r>
          </a:p>
        </p:txBody>
      </p:sp>
    </p:spTree>
    <p:extLst>
      <p:ext uri="{BB962C8B-B14F-4D97-AF65-F5344CB8AC3E}">
        <p14:creationId xmlns:p14="http://schemas.microsoft.com/office/powerpoint/2010/main" val="20659845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1B4008D3-C226-7BAE-3692-945C94903F71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r>
              <a:rPr lang="fr-FR" dirty="0"/>
              <a:t>Quelques explications</a:t>
            </a:r>
            <a:endParaRPr lang="fr-FR" sz="3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D447463B-0206-9C7C-B461-00FBFE9558F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30619" y="1690688"/>
            <a:ext cx="10730762" cy="4022690"/>
          </a:xfrm>
        </p:spPr>
        <p:txBody>
          <a:bodyPr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800" dirty="0">
                <a:latin typeface="Verdana" panose="020B0604030504040204" pitchFamily="34" charset="0"/>
                <a:ea typeface="Verdana" panose="020B0604030504040204" pitchFamily="34" charset="0"/>
              </a:rPr>
              <a:t>Faire en sorte que les personnes handicapées aient accès au numérique </a:t>
            </a:r>
            <a:r>
              <a:rPr lang="fr-FR" sz="2800" b="1" dirty="0">
                <a:latin typeface="Verdana" panose="020B0604030504040204" pitchFamily="34" charset="0"/>
                <a:ea typeface="Verdana" panose="020B0604030504040204" pitchFamily="34" charset="0"/>
              </a:rPr>
              <a:t>sans blocages</a:t>
            </a:r>
            <a:r>
              <a:rPr lang="fr-FR" sz="2800" dirty="0"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fr-FR" sz="2800" b="1" dirty="0">
                <a:latin typeface="Verdana" panose="020B0604030504040204" pitchFamily="34" charset="0"/>
                <a:ea typeface="Verdana" panose="020B0604030504040204" pitchFamily="34" charset="0"/>
              </a:rPr>
              <a:t>en autonomie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800" dirty="0">
                <a:latin typeface="Verdana" panose="020B0604030504040204" pitchFamily="34" charset="0"/>
                <a:ea typeface="Verdana" panose="020B0604030504040204" pitchFamily="34" charset="0"/>
              </a:rPr>
              <a:t>Tous les handicaps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800" dirty="0">
                <a:latin typeface="Verdana" panose="020B0604030504040204" pitchFamily="34" charset="0"/>
                <a:ea typeface="Verdana" panose="020B0604030504040204" pitchFamily="34" charset="0"/>
              </a:rPr>
              <a:t>Obligatoire </a:t>
            </a:r>
            <a:r>
              <a:rPr lang="fr-FR" sz="2800" dirty="0">
                <a:latin typeface="Verdana" panose="020B0604030504040204" pitchFamily="34" charset="0"/>
                <a:ea typeface="Verdana" panose="020B0604030504040204" pitchFamily="34" charset="0"/>
                <a:hlinkClick r:id="rId3" tooltip="RGAA site du gouvernement (nouvelle fenêtre)"/>
              </a:rPr>
              <a:t>(Référentiel Général d’Amélioration de l’Accessibilité – </a:t>
            </a:r>
            <a:r>
              <a:rPr lang="fr-FR" sz="2800" dirty="0" err="1">
                <a:latin typeface="Verdana" panose="020B0604030504040204" pitchFamily="34" charset="0"/>
                <a:ea typeface="Verdana" panose="020B0604030504040204" pitchFamily="34" charset="0"/>
                <a:hlinkClick r:id="rId3" tooltip="RGAA site du gouvernement (nouvelle fenêtre)"/>
              </a:rPr>
              <a:t>RGAA</a:t>
            </a:r>
            <a:r>
              <a:rPr lang="fr-FR" sz="2800" dirty="0">
                <a:latin typeface="Verdana" panose="020B0604030504040204" pitchFamily="34" charset="0"/>
                <a:ea typeface="Verdana" panose="020B0604030504040204" pitchFamily="34" charset="0"/>
                <a:hlinkClick r:id="rId3" tooltip="RGAA site du gouvernement (nouvelle fenêtre)"/>
              </a:rPr>
              <a:t>)</a:t>
            </a:r>
            <a:endParaRPr lang="fr-FR" sz="2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800" dirty="0">
                <a:latin typeface="Verdana" panose="020B0604030504040204" pitchFamily="34" charset="0"/>
                <a:ea typeface="Verdana" panose="020B0604030504040204" pitchFamily="34" charset="0"/>
              </a:rPr>
              <a:t>Nécessaire</a:t>
            </a:r>
          </a:p>
        </p:txBody>
      </p:sp>
    </p:spTree>
    <p:extLst>
      <p:ext uri="{BB962C8B-B14F-4D97-AF65-F5344CB8AC3E}">
        <p14:creationId xmlns:p14="http://schemas.microsoft.com/office/powerpoint/2010/main" val="9954608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57DFA15-3D3F-B0EA-7CE7-14F02AA05F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4400" dirty="0"/>
              <a:t>L’environnement des tests</a:t>
            </a:r>
          </a:p>
        </p:txBody>
      </p:sp>
    </p:spTree>
    <p:extLst>
      <p:ext uri="{BB962C8B-B14F-4D97-AF65-F5344CB8AC3E}">
        <p14:creationId xmlns:p14="http://schemas.microsoft.com/office/powerpoint/2010/main" val="41392199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1B4008D3-C226-7BAE-3692-945C94903F71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r>
              <a:rPr lang="fr-FR" sz="3200" dirty="0">
                <a:latin typeface="Verdana" panose="020B0604030504040204" pitchFamily="34" charset="0"/>
                <a:ea typeface="Verdana" panose="020B0604030504040204" pitchFamily="34" charset="0"/>
              </a:rPr>
              <a:t>La synthèse vocale</a:t>
            </a:r>
          </a:p>
        </p:txBody>
      </p:sp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D447463B-0206-9C7C-B461-00FBFE9558F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30619" y="1690688"/>
            <a:ext cx="10730762" cy="4022690"/>
          </a:xfrm>
        </p:spPr>
        <p:txBody>
          <a:bodyPr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800" dirty="0">
                <a:latin typeface="Verdana" panose="020B0604030504040204" pitchFamily="34" charset="0"/>
                <a:ea typeface="Verdana" panose="020B0604030504040204" pitchFamily="34" charset="0"/>
              </a:rPr>
              <a:t>Le profil de Pierre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800" dirty="0">
                <a:latin typeface="Verdana" panose="020B0604030504040204" pitchFamily="34" charset="0"/>
                <a:ea typeface="Verdana" panose="020B0604030504040204" pitchFamily="34" charset="0"/>
              </a:rPr>
              <a:t>L’utilisation de la synthèse vocale sur le web :</a:t>
            </a:r>
          </a:p>
          <a:p>
            <a:pPr marL="971550" lvl="1" indent="-285750"/>
            <a:r>
              <a:rPr lang="fr-FR" dirty="0"/>
              <a:t>Navigation sans souris</a:t>
            </a:r>
          </a:p>
          <a:p>
            <a:pPr marL="971550" lvl="1" indent="-285750"/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Ajout de la plage braille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800" dirty="0">
                <a:latin typeface="Verdana" panose="020B0604030504040204" pitchFamily="34" charset="0"/>
                <a:ea typeface="Verdana" panose="020B0604030504040204" pitchFamily="34" charset="0"/>
                <a:hlinkClick r:id="rId3" tooltip="Vidéo stockée sur Google drive (nouvelle fenêtre)"/>
              </a:rPr>
              <a:t>Comment navigue-t-on sur Moodle lorsqu’on est </a:t>
            </a:r>
            <a:br>
              <a:rPr lang="fr-FR" sz="2800" dirty="0">
                <a:latin typeface="Verdana" panose="020B0604030504040204" pitchFamily="34" charset="0"/>
                <a:ea typeface="Verdana" panose="020B0604030504040204" pitchFamily="34" charset="0"/>
                <a:hlinkClick r:id="rId3" tooltip="Vidéo stockée sur Google drive (nouvelle fenêtre)"/>
              </a:rPr>
            </a:br>
            <a:r>
              <a:rPr lang="fr-FR" sz="2800" dirty="0">
                <a:latin typeface="Verdana" panose="020B0604030504040204" pitchFamily="34" charset="0"/>
                <a:ea typeface="Verdana" panose="020B0604030504040204" pitchFamily="34" charset="0"/>
                <a:hlinkClick r:id="rId3" tooltip="Vidéo stockée sur Google drive (nouvelle fenêtre)"/>
              </a:rPr>
              <a:t>non-voyant ? (vidéo)</a:t>
            </a:r>
            <a:endParaRPr lang="fr-FR" sz="28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40286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1B4008D3-C226-7BAE-3692-945C94903F71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r>
              <a:rPr lang="fr-FR" sz="3200" dirty="0">
                <a:latin typeface="Verdana" panose="020B0604030504040204" pitchFamily="34" charset="0"/>
                <a:ea typeface="Verdana" panose="020B0604030504040204" pitchFamily="34" charset="0"/>
              </a:rPr>
              <a:t>Des notions à connaître</a:t>
            </a:r>
          </a:p>
        </p:txBody>
      </p:sp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D447463B-0206-9C7C-B461-00FBFE9558F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30619" y="1690688"/>
            <a:ext cx="10730762" cy="4022690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400" dirty="0">
                <a:latin typeface="Verdana" panose="020B0604030504040204" pitchFamily="34" charset="0"/>
                <a:ea typeface="Verdana" panose="020B0604030504040204" pitchFamily="34" charset="0"/>
              </a:rPr>
              <a:t>Situation de double-tâche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400" dirty="0">
                <a:latin typeface="Verdana" panose="020B0604030504040204" pitchFamily="34" charset="0"/>
                <a:ea typeface="Verdana" panose="020B0604030504040204" pitchFamily="34" charset="0"/>
              </a:rPr>
              <a:t>Pas de vision d’ensemble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400" dirty="0">
                <a:latin typeface="Verdana" panose="020B0604030504040204" pitchFamily="34" charset="0"/>
                <a:ea typeface="Verdana" panose="020B0604030504040204" pitchFamily="34" charset="0"/>
              </a:rPr>
              <a:t>Navigation au clavier (pas de souris)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400" dirty="0">
                <a:latin typeface="Verdana" panose="020B0604030504040204" pitchFamily="34" charset="0"/>
                <a:ea typeface="Verdana" panose="020B0604030504040204" pitchFamily="34" charset="0"/>
              </a:rPr>
              <a:t>Découverte d’un nouvel environnement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400" dirty="0">
                <a:latin typeface="Verdana" panose="020B0604030504040204" pitchFamily="34" charset="0"/>
                <a:ea typeface="Verdana" panose="020B0604030504040204" pitchFamily="34" charset="0"/>
              </a:rPr>
              <a:t>Maîtrise du matériel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400" dirty="0">
                <a:latin typeface="Verdana" panose="020B0604030504040204" pitchFamily="34" charset="0"/>
                <a:ea typeface="Verdana" panose="020B0604030504040204" pitchFamily="34" charset="0"/>
              </a:rPr>
              <a:t>Tests à la synthèse vocale ne sont </a:t>
            </a:r>
            <a:r>
              <a:rPr lang="fr-FR" sz="2400" b="1" dirty="0">
                <a:latin typeface="Verdana" panose="020B0604030504040204" pitchFamily="34" charset="0"/>
                <a:ea typeface="Verdana" panose="020B0604030504040204" pitchFamily="34" charset="0"/>
              </a:rPr>
              <a:t>pas suffisants</a:t>
            </a:r>
          </a:p>
        </p:txBody>
      </p:sp>
    </p:spTree>
    <p:extLst>
      <p:ext uri="{BB962C8B-B14F-4D97-AF65-F5344CB8AC3E}">
        <p14:creationId xmlns:p14="http://schemas.microsoft.com/office/powerpoint/2010/main" val="285862565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  <p:tag name="ARTICULATE_PROJECT_OPEN" val="0"/>
  <p:tag name="ARTICULATE_SLIDE_COUNT" val="4"/>
</p:tagLst>
</file>

<file path=ppt/theme/theme1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1216</TotalTime>
  <Words>1294</Words>
  <Application>Microsoft Office PowerPoint</Application>
  <PresentationFormat>Grand écran</PresentationFormat>
  <Paragraphs>216</Paragraphs>
  <Slides>17</Slides>
  <Notes>17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17</vt:i4>
      </vt:variant>
    </vt:vector>
  </HeadingPairs>
  <TitlesOfParts>
    <vt:vector size="24" baseType="lpstr">
      <vt:lpstr>Aptos</vt:lpstr>
      <vt:lpstr>Arial</vt:lpstr>
      <vt:lpstr>Calibri</vt:lpstr>
      <vt:lpstr>Inter</vt:lpstr>
      <vt:lpstr>Raleway</vt:lpstr>
      <vt:lpstr>Verdana</vt:lpstr>
      <vt:lpstr>Conception personnalisée</vt:lpstr>
      <vt:lpstr>Les évaluations,  entre inclusion et adaptation</vt:lpstr>
      <vt:lpstr>Contributeurs</vt:lpstr>
      <vt:lpstr>Accessibilité numérique  et audit de conformité</vt:lpstr>
      <vt:lpstr>Présentation du DU</vt:lpstr>
      <vt:lpstr>L’accessibilité numérique en 5’ chrono</vt:lpstr>
      <vt:lpstr>Quelques explications</vt:lpstr>
      <vt:lpstr>L’environnement des tests</vt:lpstr>
      <vt:lpstr>La synthèse vocale</vt:lpstr>
      <vt:lpstr>Des notions à connaître</vt:lpstr>
      <vt:lpstr>Du bon usage  de l’activité Test</vt:lpstr>
      <vt:lpstr>Philosophie des tests d’accessibilité</vt:lpstr>
      <vt:lpstr>Les types de questions à bannir</vt:lpstr>
      <vt:lpstr>Les types de questions à privilégier</vt:lpstr>
      <vt:lpstr>Résultat des tests d’accessibilité – Synthèse</vt:lpstr>
      <vt:lpstr>Déjà la conclusion</vt:lpstr>
      <vt:lpstr>Ce qu’il faut retenir</vt:lpstr>
      <vt:lpstr>Des questions 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CAPANO Manuela;amelie.guardiola@univ-amu.fr</dc:creator>
  <cp:lastModifiedBy>Julie Charles</cp:lastModifiedBy>
  <cp:revision>161</cp:revision>
  <dcterms:created xsi:type="dcterms:W3CDTF">2024-03-21T14:58:03Z</dcterms:created>
  <dcterms:modified xsi:type="dcterms:W3CDTF">2024-07-01T08:10:40Z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AA7F3ED2-C5A4-4F1C-92AC-2CD2C76E2B58</vt:lpwstr>
  </property>
  <property fmtid="{D5CDD505-2E9C-101B-9397-08002B2CF9AE}" pid="3" name="ArticulatePath">
    <vt:lpwstr>Présentation1</vt:lpwstr>
  </property>
</Properties>
</file>