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2" r:id="rId3"/>
    <p:sldId id="274" r:id="rId4"/>
    <p:sldId id="263" r:id="rId5"/>
    <p:sldId id="277" r:id="rId6"/>
    <p:sldId id="288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73" r:id="rId18"/>
  </p:sldIdLst>
  <p:sldSz cx="12192000" cy="6858000"/>
  <p:notesSz cx="6858000" cy="9144000"/>
  <p:custDataLst>
    <p:tags r:id="rId21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re général" id="{727F6393-2311-469A-8565-313EFB04F418}">
          <p14:sldIdLst>
            <p14:sldId id="258"/>
            <p14:sldId id="262"/>
          </p14:sldIdLst>
        </p14:section>
        <p14:section name="Le DU RAN" id="{3298CD60-0B52-40E6-AA10-C6BE26D83148}">
          <p14:sldIdLst>
            <p14:sldId id="274"/>
            <p14:sldId id="263"/>
            <p14:sldId id="277"/>
            <p14:sldId id="288"/>
          </p14:sldIdLst>
        </p14:section>
        <p14:section name="Environnement des tests" id="{882DCBA0-DC66-4DCC-BEC7-98DB09482E53}">
          <p14:sldIdLst>
            <p14:sldId id="278"/>
            <p14:sldId id="279"/>
            <p14:sldId id="280"/>
          </p14:sldIdLst>
        </p14:section>
        <p14:section name="Activité Test" id="{08CC2AC0-6599-4894-931C-0ED9CBFA2CD5}">
          <p14:sldIdLst>
            <p14:sldId id="281"/>
            <p14:sldId id="282"/>
            <p14:sldId id="283"/>
            <p14:sldId id="284"/>
            <p14:sldId id="285"/>
          </p14:sldIdLst>
        </p14:section>
        <p14:section name="Conclusion" id="{210CB8C1-582E-4A90-85E4-763D8C643B66}">
          <p14:sldIdLst>
            <p14:sldId id="286"/>
            <p14:sldId id="287"/>
          </p14:sldIdLst>
        </p14:section>
        <p14:section name="Informations utiles" id="{E61317EA-B003-4E25-B1C6-946C255F5897}">
          <p14:sldIdLst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EF1"/>
    <a:srgbClr val="B7D0D8"/>
    <a:srgbClr val="257289"/>
    <a:srgbClr val="DA8D76"/>
    <a:srgbClr val="0D4050"/>
    <a:srgbClr val="FF7700"/>
    <a:srgbClr val="0000A6"/>
    <a:srgbClr val="001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77031" autoAdjust="0"/>
  </p:normalViewPr>
  <p:slideViewPr>
    <p:cSldViewPr snapToGrid="0">
      <p:cViewPr varScale="1">
        <p:scale>
          <a:sx n="46" d="100"/>
          <a:sy n="46" d="100"/>
        </p:scale>
        <p:origin x="1300" y="40"/>
      </p:cViewPr>
      <p:guideLst/>
    </p:cSldViewPr>
  </p:slideViewPr>
  <p:outlineViewPr>
    <p:cViewPr>
      <p:scale>
        <a:sx n="33" d="100"/>
        <a:sy n="33" d="100"/>
      </p:scale>
      <p:origin x="0" y="-321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52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7BEE847-F046-4AC4-9F62-7D1817B77E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370278-6D29-4F8F-BD3A-5F72D720EF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51C39-09A6-4624-93B8-19009E33D67F}" type="datetimeFigureOut">
              <a:rPr lang="fr-FR" smtClean="0"/>
              <a:t>01/07/2024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F551D0-C6E5-4F33-B9C6-D87A100E91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74DDD1-AF4D-4F3F-A33E-7713C840D7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2E8BC-17E1-4463-90FD-68A126E1B6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60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26C94-6C27-534C-BBD9-384C954A3F59}" type="datetimeFigureOut">
              <a:rPr lang="fr-FR" smtClean="0"/>
              <a:t>01/07/2024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66BBF-16B4-4F48-9EBB-1CF9C2819D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942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Objectif: présenter le travail de tests et les résultats (de manière synthétique)</a:t>
            </a:r>
          </a:p>
          <a:p>
            <a:r>
              <a:rPr lang="fr-FR" dirty="0"/>
              <a:t>10 minutes (pas plus)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91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[Julie]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Philosophie des tests = prise en compte de 3 critères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Accessibilité numérique (est-ce qu’on peut le faire?)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Utilisabilité (est-ce que c’est simple?)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Ergonomie (est-ce que c’est ergonomique?)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b="1" dirty="0"/>
              <a:t>Rappel:</a:t>
            </a:r>
            <a:r>
              <a:rPr lang="fr-FR" b="0" dirty="0"/>
              <a:t> l’accessibilité numérique ne garantit pas toujours une utilisabilité et une ergonomie optimale aux usagers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b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b="0" dirty="0"/>
              <a:t>Tests sur tous les type de question Moodle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="0" dirty="0"/>
              <a:t>Pierre comme cobaye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="0" dirty="0"/>
              <a:t>Volonté de réalisme en prévision du </a:t>
            </a:r>
            <a:r>
              <a:rPr lang="fr-FR" b="0" dirty="0" err="1"/>
              <a:t>DU</a:t>
            </a:r>
            <a:endParaRPr lang="fr-FR" b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b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b="0" dirty="0"/>
              <a:t>Bilan de ces tests: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="0" dirty="0"/>
              <a:t>Activités test à bannir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="0" dirty="0"/>
              <a:t>Activités test nativement accessibles à condition de respecter certains usages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701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[Julie]</a:t>
            </a:r>
          </a:p>
          <a:p>
            <a:r>
              <a:rPr lang="fr-FR" dirty="0"/>
              <a:t>Ce qu’il faut absolument éviter (au risque d’exclure certains usagers):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Toutes les activités basées sur le seul visuel ou le glisser-déposer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="1" dirty="0"/>
              <a:t>Rappel: </a:t>
            </a:r>
            <a:r>
              <a:rPr lang="fr-FR" b="0" dirty="0"/>
              <a:t>les usages sont parfois différents (pas de souris par exemple)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="1" dirty="0"/>
              <a:t>Question:</a:t>
            </a:r>
            <a:r>
              <a:rPr lang="fr-FR" b="0" dirty="0"/>
              <a:t> que cherche-t-on à évaluer? (les connaissances ou la capacité à se servir d’une souris?)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435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[Julie]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Toutes les autres activités Test sont exploitables, avec certaines vigilances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Certaines recommandations sont de l’ordre de l’inclusion (une page par question par exemple)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D’autres de l’ordre de l’adaptation (ajouter le temps majoré à certains étudiants avec aménagements)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Ce qu’il faut garder en tête: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Temps de complétion est forcément plus long pour les ESH (aide technique, temps de lecture, etc.)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Public fatigable (gymnastique cognitive importante quel que soit le handicap)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Stress accru (découverte d’un environnement nouveau dans le cadre du </a:t>
            </a:r>
            <a:r>
              <a:rPr lang="fr-FR" dirty="0" err="1"/>
              <a:t>DU</a:t>
            </a:r>
            <a:r>
              <a:rPr lang="fr-FR" dirty="0"/>
              <a:t>; qui vaut pour tous les étudiants de L1 par exemple)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dirty="0"/>
              <a:t>Test d’entraînement proposé aux stagiaires du </a:t>
            </a:r>
            <a:r>
              <a:rPr lang="fr-FR" dirty="0" err="1"/>
              <a:t>DU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426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[Julie]</a:t>
            </a:r>
          </a:p>
          <a:p>
            <a:r>
              <a:rPr lang="fr-FR" dirty="0"/>
              <a:t>Synthèse des résultats.</a:t>
            </a:r>
          </a:p>
          <a:p>
            <a:r>
              <a:rPr lang="fr-FR" dirty="0"/>
              <a:t>Globalement, tout est accessible techniquement, mais: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Utilisabilité est rarement garantie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Idem pour l’ergonomie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Commentaires de Pierre (qui est un bon utilisateur de la synthèse vocale)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Charge cognitive accrue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Quelques soucis techniques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Relecture rendue difficile (ce qui est un vrai problème en situation d’examen)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Entraînement sur l’interface primordial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809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 minutes!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494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[Pierre]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Lire et expliciter les éléments sur la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Ajouter les notions d’adaptation et d’inclusion (présentes dans le titre):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Prôner l’inclusion = faire identique et accessible pour toute la communauté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Mais adaptation ponctuelle est incontournable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089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 principe pas le temps, mais possibilité sur la pause (post conférence)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848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Présentation des intervenants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="1" dirty="0"/>
              <a:t>Rapidement:</a:t>
            </a:r>
            <a:r>
              <a:rPr lang="fr-FR" dirty="0"/>
              <a:t> nos fonctions, nos universités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Création du </a:t>
            </a:r>
            <a:r>
              <a:rPr lang="fr-FR" dirty="0" err="1"/>
              <a:t>DU</a:t>
            </a:r>
            <a:r>
              <a:rPr lang="fr-FR" dirty="0"/>
              <a:t> RAN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Naissance d’un « nouveau » métier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Utilisation de Moodle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Enjeu de l’accessibilité numérique dans nos universités (digitalisation des formations)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084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Moins de 10 minutes pour cette section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13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[Pierre]</a:t>
            </a:r>
          </a:p>
          <a:p>
            <a:r>
              <a:rPr lang="fr-FR" dirty="0"/>
              <a:t>Présentation en quelques mots: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Intérêt de créer un tel DU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Choix de Moodle comme une évidence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Prise en compte des </a:t>
            </a:r>
            <a:r>
              <a:rPr lang="fr-FR" dirty="0" err="1"/>
              <a:t>PSH</a:t>
            </a:r>
            <a:r>
              <a:rPr lang="fr-FR" dirty="0"/>
              <a:t> et donc de l’accessibilité numérique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043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[Julie]</a:t>
            </a:r>
          </a:p>
          <a:p>
            <a:r>
              <a:rPr lang="fr-FR" dirty="0"/>
              <a:t>Défi = présenter l’accessibilité numérique en 5 minutes</a:t>
            </a:r>
          </a:p>
          <a:p>
            <a:r>
              <a:rPr lang="fr-FR" dirty="0"/>
              <a:t>Exercice forcément frustrant d’où explicitation dans les grandes lignes: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Ressources disponibles sur l’espace Moodle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Définition de Tim Berners-Lee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546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[Julie]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À quoi sert l’accessibilité numérique?</a:t>
            </a:r>
            <a:br>
              <a:rPr lang="fr-FR" dirty="0"/>
            </a:br>
            <a:r>
              <a:rPr lang="fr-FR" dirty="0"/>
              <a:t>Faire en sorte que les </a:t>
            </a:r>
            <a:r>
              <a:rPr lang="fr-FR" dirty="0" err="1"/>
              <a:t>PSH</a:t>
            </a:r>
            <a:r>
              <a:rPr lang="fr-FR" dirty="0"/>
              <a:t>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Concerne tous les handicaps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Pas au cas par cas (adaptation)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Bonnes pratiques valables pour tous les handicaps (inclusion)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Accessibilité obligatoire pour les établissements publics depuis 2019 (universités)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Rendre ses sites accessibles (Internet, intranets, appli, etc.)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Afficher une déclaration d’accessibilité sur ses sites web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Rédiger un Schéma pluriannuel de mise en accessibilité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Nécessaire pour permettre à tous les étudiants d’accéder au savoir.</a:t>
            </a:r>
            <a:br>
              <a:rPr lang="fr-FR" dirty="0"/>
            </a:br>
            <a:r>
              <a:rPr lang="fr-FR" dirty="0"/>
              <a:t>Participe des missions d’égalité des chances et d’inclusion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576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Pas plus de 5 minutes!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425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[Pierre]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Détailler le profil de Pierre (rapidement)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Usager non-voyant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Utilisation de la synthèse vocale (lecture écran) + plage braille (lecture tactile) = aides-techniques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b="1" dirty="0"/>
              <a:t>Diffusion vidéo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884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fr-FR" dirty="0"/>
              <a:t>[Pierre]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Ce qu’il faut retenir de la vidéo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 err="1"/>
              <a:t>PSH</a:t>
            </a:r>
            <a:r>
              <a:rPr lang="fr-FR" dirty="0"/>
              <a:t> en situation de double-tâche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Navigation clavier (pas de souris)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Découverte d’un nouvel environnement nécessite une exploration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dirty="0"/>
              <a:t>Consultation de la déclaration d’accessibilité peut être un plus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dirty="0"/>
              <a:t>Conséquence: investissement important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Nécessite absolument de maîtriser son matériel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Tests effectués à la seule synthèse vocale ne sont pas suffisants pour: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Établir une vraie déclaration d’accessibilité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Attester de l’accessibilité numérique de Moodle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b="1" dirty="0"/>
              <a:t>Mais</a:t>
            </a:r>
            <a:r>
              <a:rPr lang="fr-FR" b="0" dirty="0"/>
              <a:t>, les tests étaient nécessaires pour: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="0" dirty="0"/>
              <a:t>Que les porteurs du projet puissent choisir Moodle en connaissance de cause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="0" dirty="0"/>
              <a:t>S’assurer de la compatibilité avec la synthèse vocale en particulier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b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b="1" dirty="0"/>
              <a:t>Nous avons donc ciblé</a:t>
            </a:r>
            <a:r>
              <a:rPr lang="fr-FR" b="0" dirty="0"/>
              <a:t> les activités et ressources incontournables, notamment les activités Test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58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contribution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8" y="5652569"/>
            <a:ext cx="8390901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dirty="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 dirty="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5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31BE1B1-B507-4E16-99F3-964F5909AB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1980000"/>
            <a:ext cx="9134157" cy="235743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vestibulum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morbi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blandit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Ullamcorper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dignissim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cras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lobortis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feugiat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vivamus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Phasellus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eu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Diam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nulla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99DD4F9-B42A-4820-AE04-04078923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03220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ext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31BE1B1-B507-4E16-99F3-964F5909AB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2880000"/>
            <a:ext cx="9134157" cy="235743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vestibulum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morbi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blandit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Ullamcorper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dignissim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cras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lobortis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feugiat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vivamus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Phasellus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eu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Diam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nulla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39C0E9C-8D56-4252-B9EA-E91DF3BC14DC}"/>
              </a:ext>
            </a:extLst>
          </p:cNvPr>
          <p:cNvSpPr txBox="1">
            <a:spLocks/>
          </p:cNvSpPr>
          <p:nvPr userDrawn="1"/>
        </p:nvSpPr>
        <p:spPr>
          <a:xfrm>
            <a:off x="1259999" y="1888840"/>
            <a:ext cx="4546911" cy="79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dirty="0">
              <a:solidFill>
                <a:srgbClr val="0D4050"/>
              </a:solidFill>
              <a:latin typeface="Raleway"/>
              <a:cs typeface="Arial" panose="020B0604020202020204" pitchFamily="34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4C2159D-D173-4228-A3E1-ADF14A471401}"/>
              </a:ext>
            </a:extLst>
          </p:cNvPr>
          <p:cNvSpPr txBox="1">
            <a:spLocks/>
          </p:cNvSpPr>
          <p:nvPr userDrawn="1"/>
        </p:nvSpPr>
        <p:spPr>
          <a:xfrm>
            <a:off x="1259998" y="1806440"/>
            <a:ext cx="4546911" cy="79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solidFill>
                <a:srgbClr val="0D4050"/>
              </a:solidFill>
              <a:latin typeface="Raleway"/>
              <a:cs typeface="Arial" panose="020B0604020202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8C7812-BDD8-4E94-AB09-A349C4425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0475" y="1889126"/>
            <a:ext cx="3754438" cy="542990"/>
          </a:xfrm>
        </p:spPr>
        <p:txBody>
          <a:bodyPr/>
          <a:lstStyle>
            <a:lvl1pPr marL="0" indent="0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A95A1C07-27DF-4419-8821-53DB4A436E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077020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entr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9B4C904F-E24C-4EE9-B46E-874082E47F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1532" y="1766577"/>
            <a:ext cx="6108929" cy="542990"/>
          </a:xfrm>
        </p:spPr>
        <p:txBody>
          <a:bodyPr/>
          <a:lstStyle>
            <a:lvl1pPr marL="0" indent="0" algn="ctr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30E3FA-4EE1-483F-8126-D6FD515270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1532" y="869543"/>
            <a:ext cx="6108930" cy="759011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D139238-89F1-4F3B-A8F4-B97CD81C83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1534" y="2347571"/>
            <a:ext cx="6108929" cy="355802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3A738F3-A880-4DAE-A61B-E3374E7B4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1532" y="5988457"/>
            <a:ext cx="6108929" cy="542990"/>
          </a:xfrm>
        </p:spPr>
        <p:txBody>
          <a:bodyPr>
            <a:noAutofit/>
          </a:bodyPr>
          <a:lstStyle>
            <a:lvl1pPr marL="0" indent="0" algn="ctr">
              <a:buNone/>
              <a:defRPr lang="fr-FR" sz="1200" i="1" kern="1200" dirty="0" smtClean="0">
                <a:solidFill>
                  <a:schemeClr val="bg2">
                    <a:lumMod val="2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 Le parc </a:t>
            </a:r>
            <a:r>
              <a:rPr lang="fr-FR" dirty="0" err="1"/>
              <a:t>pharo</a:t>
            </a:r>
            <a:r>
              <a:rPr lang="fr-FR" dirty="0"/>
              <a:t>, Sculptures </a:t>
            </a:r>
            <a:r>
              <a:rPr lang="fr-FR" dirty="0" err="1"/>
              <a:t>bernard</a:t>
            </a:r>
            <a:r>
              <a:rPr lang="fr-FR" dirty="0"/>
              <a:t> venet, image libérée de droits d’auteur (Creative Commons CC0)</a:t>
            </a:r>
          </a:p>
        </p:txBody>
      </p:sp>
    </p:spTree>
    <p:extLst>
      <p:ext uri="{BB962C8B-B14F-4D97-AF65-F5344CB8AC3E}">
        <p14:creationId xmlns:p14="http://schemas.microsoft.com/office/powerpoint/2010/main" val="1160794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9B4C904F-E24C-4EE9-B46E-874082E47F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8127" y="2285051"/>
            <a:ext cx="4920791" cy="542990"/>
          </a:xfrm>
        </p:spPr>
        <p:txBody>
          <a:bodyPr/>
          <a:lstStyle>
            <a:lvl1pPr marL="0" indent="0" algn="ctr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30E3FA-4EE1-483F-8126-D6FD515270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8778" y="1160326"/>
            <a:ext cx="3754438" cy="759011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D139238-89F1-4F3B-A8F4-B97CD81C83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431" y="2309567"/>
            <a:ext cx="6108929" cy="355802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3A738F3-A880-4DAE-A61B-E3374E7B4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3431" y="5867592"/>
            <a:ext cx="6108929" cy="542990"/>
          </a:xfrm>
        </p:spPr>
        <p:txBody>
          <a:bodyPr>
            <a:noAutofit/>
          </a:bodyPr>
          <a:lstStyle>
            <a:lvl1pPr marL="0" indent="0" algn="ctr">
              <a:buNone/>
              <a:defRPr lang="fr-FR" sz="1200" i="1" kern="1200" dirty="0" smtClean="0">
                <a:solidFill>
                  <a:schemeClr val="bg2">
                    <a:lumMod val="2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 Le parc </a:t>
            </a:r>
            <a:r>
              <a:rPr lang="fr-FR" dirty="0" err="1"/>
              <a:t>pharo</a:t>
            </a:r>
            <a:r>
              <a:rPr lang="fr-FR" dirty="0"/>
              <a:t>, Sculptures </a:t>
            </a:r>
            <a:r>
              <a:rPr lang="fr-FR" dirty="0" err="1"/>
              <a:t>bernard</a:t>
            </a:r>
            <a:r>
              <a:rPr lang="fr-FR" dirty="0"/>
              <a:t> venet, image libérée de droits d’auteur (Creative Commons CC0)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918D6EAF-8DB7-460E-8465-5DEE0BB8E5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8128" y="2879999"/>
            <a:ext cx="4920792" cy="273704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</a:p>
        </p:txBody>
      </p:sp>
    </p:spTree>
    <p:extLst>
      <p:ext uri="{BB962C8B-B14F-4D97-AF65-F5344CB8AC3E}">
        <p14:creationId xmlns:p14="http://schemas.microsoft.com/office/powerpoint/2010/main" val="963553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D139238-89F1-4F3B-A8F4-B97CD81C83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8844" y="1776004"/>
            <a:ext cx="6108929" cy="35580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9B4C904F-E24C-4EE9-B46E-874082E47F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141" y="2109128"/>
            <a:ext cx="3754438" cy="542990"/>
          </a:xfrm>
        </p:spPr>
        <p:txBody>
          <a:bodyPr/>
          <a:lstStyle>
            <a:lvl1pPr marL="0" indent="0" algn="l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30E3FA-4EE1-483F-8126-D6FD515270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431" y="1141038"/>
            <a:ext cx="3754438" cy="759011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3A738F3-A880-4DAE-A61B-E3374E7B4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8844" y="5487562"/>
            <a:ext cx="6108929" cy="542990"/>
          </a:xfrm>
        </p:spPr>
        <p:txBody>
          <a:bodyPr>
            <a:noAutofit/>
          </a:bodyPr>
          <a:lstStyle>
            <a:lvl1pPr marL="0" indent="0" algn="ctr">
              <a:buNone/>
              <a:defRPr lang="fr-FR" sz="1200" i="1" kern="1200" dirty="0" smtClean="0">
                <a:solidFill>
                  <a:schemeClr val="bg2">
                    <a:lumMod val="2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 Le parc </a:t>
            </a:r>
            <a:r>
              <a:rPr lang="fr-FR" dirty="0" err="1"/>
              <a:t>pharo</a:t>
            </a:r>
            <a:r>
              <a:rPr lang="fr-FR" dirty="0"/>
              <a:t>, Sculptures </a:t>
            </a:r>
            <a:r>
              <a:rPr lang="fr-FR" dirty="0" err="1"/>
              <a:t>bernard</a:t>
            </a:r>
            <a:r>
              <a:rPr lang="fr-FR" dirty="0"/>
              <a:t> venet, image libérée de droits d’auteur (Creative Commons CC0)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918D6EAF-8DB7-460E-8465-5DEE0BB8E5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141" y="2828041"/>
            <a:ext cx="4920792" cy="2737047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</a:p>
        </p:txBody>
      </p:sp>
    </p:spTree>
    <p:extLst>
      <p:ext uri="{BB962C8B-B14F-4D97-AF65-F5344CB8AC3E}">
        <p14:creationId xmlns:p14="http://schemas.microsoft.com/office/powerpoint/2010/main" val="3652026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31BE1B1-B507-4E16-99F3-964F5909AB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1980000"/>
            <a:ext cx="9134157" cy="235743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vestibulum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morbi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blandit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Ullamcorper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dignissim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cras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lobortis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feugiat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vivamus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Phasellus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eu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Diam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nulla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99DD4F9-B42A-4820-AE04-04078923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374855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i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99DD4F9-B42A-4820-AE04-04078923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Bibliographie</a:t>
            </a:r>
          </a:p>
        </p:txBody>
      </p:sp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id="{732A7FCD-BC22-4A12-A3B3-F9A44B4A77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1980000"/>
            <a:ext cx="9134157" cy="23574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Smith, J. K. (2020). Le Guide du Voyageur dans les Dimensions Parallèles. Éditions Imaginaires.</a:t>
            </a: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Brown, A. (2019). Les Secrets de l'Alchimie Moderne. Presses Mystiques.</a:t>
            </a: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Garcia, L. (2022). Exploration des Mondes Inconnus. Éditions Aventure.</a:t>
            </a: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White, S. (2023). L'Aube des Nouveaux Horizons : Une Histoire de la Science-Fiction. Presses de l'Université Imaginaire.</a:t>
            </a:r>
          </a:p>
        </p:txBody>
      </p:sp>
    </p:spTree>
    <p:extLst>
      <p:ext uri="{BB962C8B-B14F-4D97-AF65-F5344CB8AC3E}">
        <p14:creationId xmlns:p14="http://schemas.microsoft.com/office/powerpoint/2010/main" val="1151805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i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362706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Bibliographie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AF61B9EC-3972-4229-A00D-CB1077E087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2211" y="2185365"/>
            <a:ext cx="7267575" cy="314801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800">
                <a:solidFill>
                  <a:schemeClr val="bg2"/>
                </a:solidFill>
                <a:latin typeface="Inter"/>
              </a:defRPr>
            </a:lvl1pPr>
          </a:lstStyle>
          <a:p>
            <a:pPr lvl="0"/>
            <a:r>
              <a:rPr lang="fr-FR" dirty="0"/>
              <a:t>Smith, J. K. (2020). Le Guide du Voyageur dans les Dimensions Parallèles. Éditions Imaginaires.</a:t>
            </a:r>
          </a:p>
          <a:p>
            <a:pPr lvl="0"/>
            <a:r>
              <a:rPr lang="fr-FR" dirty="0"/>
              <a:t>Brown, A. (2019). Les Secrets de l'Alchimie Moderne. Presses Mystiques.</a:t>
            </a:r>
          </a:p>
          <a:p>
            <a:pPr lvl="0"/>
            <a:r>
              <a:rPr lang="fr-FR" dirty="0"/>
              <a:t>Garcia, L. (2022). Exploration des Mondes Inconnus. Éditions Aventure.</a:t>
            </a:r>
          </a:p>
          <a:p>
            <a:pPr lvl="0"/>
            <a:r>
              <a:rPr lang="fr-FR" dirty="0"/>
              <a:t>White, S. (2023). L'Aube des Nouveaux Horizons : Une Histoire de la Science-Fiction. Presses de l'Université Imaginaire.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D58095F-6E84-4424-9E76-B404C79F5E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74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erg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5" name="Espace réservé du texte 15">
            <a:extLst>
              <a:ext uri="{FF2B5EF4-FFF2-40B4-BE49-F238E27FC236}">
                <a16:creationId xmlns:a16="http://schemas.microsoft.com/office/drawing/2014/main" id="{022193CD-AE87-45B7-944F-3D78952900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47189" y="566383"/>
            <a:ext cx="8097623" cy="775685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Des questions ?</a:t>
            </a:r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120F59D1-DF0F-4DF7-9EC3-B73B2ED05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7188" y="1760508"/>
            <a:ext cx="8097624" cy="592912"/>
          </a:xfrm>
        </p:spPr>
        <p:txBody>
          <a:bodyPr>
            <a:noAutofit/>
          </a:bodyPr>
          <a:lstStyle>
            <a:lvl1pPr marL="0" indent="0" algn="ctr">
              <a:buNone/>
              <a:defRPr lang="fr-FR" sz="32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Retrouvez-nous sur le forum du cours !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6BE65EF2-66C2-4D1C-809D-4CE949EC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67400" y="248903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7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tel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l’atelier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6516" y="15634"/>
            <a:ext cx="2537476" cy="1713462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8" y="5671038"/>
            <a:ext cx="8390901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dirty="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 dirty="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24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onfé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conférence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8605" y="-156020"/>
            <a:ext cx="2523039" cy="1885116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8" y="5652569"/>
            <a:ext cx="8390901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dirty="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 dirty="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1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é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démo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3453" y="-119490"/>
            <a:ext cx="2859791" cy="1906527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9" y="5652569"/>
            <a:ext cx="8390900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dirty="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 dirty="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52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ribut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BFE9BD7-0D15-4DC5-AEA2-F512039EF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12E754-4453-4487-9A62-10BDDF32A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4867" y="340187"/>
            <a:ext cx="7042265" cy="1325563"/>
          </a:xfrm>
        </p:spPr>
        <p:txBody>
          <a:bodyPr/>
          <a:lstStyle>
            <a:lvl1pPr algn="ctr">
              <a:defRPr lang="fr-FR" sz="4400" kern="1200" smtClean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Contributeurs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73DBB9A-2BED-4207-97B6-F68F0CF7BD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867" y="5652569"/>
            <a:ext cx="7042264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dirty="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 dirty="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9E69D5EA-085C-41C0-8D5E-EEFBBCE007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76009" y="4392946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dirty="0" err="1">
                <a:solidFill>
                  <a:schemeClr val="bg1"/>
                </a:solidFill>
                <a:latin typeface="Raleway"/>
              </a:rPr>
              <a:t>Idéfix</a:t>
            </a:r>
            <a:endParaRPr lang="fr-FR" sz="2800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7CE16FE-00EF-41E9-9C5F-2BF88EFA8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8B53EDC-04BC-4F05-AB49-5CBD2D5C3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0EB01636-FC7A-4AAA-9763-5BD244F918D4}"/>
              </a:ext>
            </a:extLst>
          </p:cNvPr>
          <p:cNvSpPr/>
          <p:nvPr userDrawn="1"/>
        </p:nvSpPr>
        <p:spPr>
          <a:xfrm>
            <a:off x="3398922" y="2237763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5697FD4C-3617-49C9-935C-F7280AF529B2}"/>
              </a:ext>
            </a:extLst>
          </p:cNvPr>
          <p:cNvSpPr/>
          <p:nvPr userDrawn="1"/>
        </p:nvSpPr>
        <p:spPr>
          <a:xfrm>
            <a:off x="6613647" y="2237763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5DB70AC9-D8FA-440E-9092-D8B0C04427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61284" y="4392946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dirty="0">
                <a:solidFill>
                  <a:schemeClr val="bg1"/>
                </a:solidFill>
                <a:latin typeface="Raleway"/>
              </a:rPr>
              <a:t>Tartempion</a:t>
            </a:r>
          </a:p>
        </p:txBody>
      </p:sp>
    </p:spTree>
    <p:extLst>
      <p:ext uri="{BB962C8B-B14F-4D97-AF65-F5344CB8AC3E}">
        <p14:creationId xmlns:p14="http://schemas.microsoft.com/office/powerpoint/2010/main" val="258458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757349C2-E711-41C9-BD97-FAC82190DE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4400" b="1"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partie</a:t>
            </a:r>
          </a:p>
        </p:txBody>
      </p:sp>
    </p:spTree>
    <p:extLst>
      <p:ext uri="{BB962C8B-B14F-4D97-AF65-F5344CB8AC3E}">
        <p14:creationId xmlns:p14="http://schemas.microsoft.com/office/powerpoint/2010/main" val="266617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33230C5B-66D5-41B1-B8FD-14F718450125}"/>
              </a:ext>
            </a:extLst>
          </p:cNvPr>
          <p:cNvSpPr txBox="1">
            <a:spLocks/>
          </p:cNvSpPr>
          <p:nvPr userDrawn="1"/>
        </p:nvSpPr>
        <p:spPr>
          <a:xfrm>
            <a:off x="3154481" y="496901"/>
            <a:ext cx="5883036" cy="8453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E7C87954-9CDB-4146-BC44-23197E6AD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000"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sous-partie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EBD1932-5CAF-4FE6-A75D-7C2D99EFBE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3830" y="660651"/>
            <a:ext cx="6764338" cy="517835"/>
          </a:xfrm>
        </p:spPr>
        <p:txBody>
          <a:bodyPr>
            <a:normAutofit/>
          </a:bodyPr>
          <a:lstStyle>
            <a:lvl1pPr marL="0" indent="0" algn="ctr">
              <a:buNone/>
              <a:defRPr lang="fr-FR" sz="28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partie</a:t>
            </a:r>
          </a:p>
        </p:txBody>
      </p:sp>
    </p:spTree>
    <p:extLst>
      <p:ext uri="{BB962C8B-B14F-4D97-AF65-F5344CB8AC3E}">
        <p14:creationId xmlns:p14="http://schemas.microsoft.com/office/powerpoint/2010/main" val="162892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9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erg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2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4EEC291-CE68-40BD-92C0-029E2F720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FF467F-E97F-447B-98ED-BB47A4BEB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E81E9B-19B8-4B9E-B021-373CC9C9F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7DB55-0756-4E3F-8F05-D6F42A4C5471}" type="datetimeFigureOut">
              <a:rPr lang="fr-FR" smtClean="0"/>
              <a:t>01/07/2024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F2F50F-B0A8-4B6C-AA50-FD996FB67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B79B4E-6EE5-49B0-8E85-E37828CF4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5BDCE-05CB-4AD7-86C7-14141AE4E6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86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1" r:id="rId2"/>
    <p:sldLayoutId id="2147483692" r:id="rId3"/>
    <p:sldLayoutId id="2147483693" r:id="rId4"/>
    <p:sldLayoutId id="2147483681" r:id="rId5"/>
    <p:sldLayoutId id="2147483678" r:id="rId6"/>
    <p:sldLayoutId id="2147483679" r:id="rId7"/>
    <p:sldLayoutId id="2147483663" r:id="rId8"/>
    <p:sldLayoutId id="2147483667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ibilite.numerique.gouv.f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5JlEx6wHIQALwjFKoh7eVOyBu49QTlvT/view?usp=drive_lin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073156-4CF7-115E-10B0-F96E7C5CD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4400" b="1" dirty="0"/>
              <a:t>Les évaluations, </a:t>
            </a:r>
            <a:br>
              <a:rPr lang="fr-FR" sz="4400" b="1" dirty="0"/>
            </a:br>
            <a:r>
              <a:rPr lang="fr-FR" sz="4400" b="1" dirty="0"/>
              <a:t>entre inclusion et adaptation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047CDD-8623-5DCA-5CAD-6DA81E3B7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2539C0-329D-59F2-904E-FE49B79BD8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0548" y="5560290"/>
            <a:ext cx="8390901" cy="49885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dirty="0"/>
              <a:t>Universités d’Angers, Bordeaux, La Réunion</a:t>
            </a:r>
          </a:p>
        </p:txBody>
      </p:sp>
    </p:spTree>
    <p:extLst>
      <p:ext uri="{BB962C8B-B14F-4D97-AF65-F5344CB8AC3E}">
        <p14:creationId xmlns:p14="http://schemas.microsoft.com/office/powerpoint/2010/main" val="319769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C870D2-37F7-BDF2-5590-EECCC1F3B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/>
              <a:t>Du bon usage </a:t>
            </a:r>
            <a:br>
              <a:rPr lang="fr-FR" sz="4400" dirty="0"/>
            </a:br>
            <a:r>
              <a:rPr lang="fr-FR" sz="4400" dirty="0"/>
              <a:t>de l’activité Test</a:t>
            </a:r>
          </a:p>
        </p:txBody>
      </p:sp>
    </p:spTree>
    <p:extLst>
      <p:ext uri="{BB962C8B-B14F-4D97-AF65-F5344CB8AC3E}">
        <p14:creationId xmlns:p14="http://schemas.microsoft.com/office/powerpoint/2010/main" val="3742055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B4008D3-C226-7BAE-3692-945C94903F7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</a:rPr>
              <a:t>Philosophie des tests d’accessibilité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447463B-0206-9C7C-B461-00FBFE9558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619" y="1690688"/>
            <a:ext cx="10730762" cy="402269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Prise en compte de :</a:t>
            </a:r>
          </a:p>
          <a:p>
            <a:pPr marL="971550" lvl="1" indent="-285750"/>
            <a:r>
              <a:rPr lang="fr-FR" dirty="0"/>
              <a:t>L’accessibilité numérique</a:t>
            </a:r>
          </a:p>
          <a:p>
            <a:pPr marL="971550" lvl="1" indent="-285750"/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L’utilisabilité</a:t>
            </a:r>
          </a:p>
          <a:p>
            <a:pPr marL="971550" lvl="1" indent="-285750"/>
            <a:r>
              <a:rPr lang="fr-FR" dirty="0"/>
              <a:t>L’ergonomie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Ce que nous avons testé et nos premiers résultats</a:t>
            </a:r>
          </a:p>
        </p:txBody>
      </p:sp>
    </p:spTree>
    <p:extLst>
      <p:ext uri="{BB962C8B-B14F-4D97-AF65-F5344CB8AC3E}">
        <p14:creationId xmlns:p14="http://schemas.microsoft.com/office/powerpoint/2010/main" val="2118274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B4008D3-C226-7BAE-3692-945C94903F7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</a:rPr>
              <a:t>Les types de questions à bannir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447463B-0206-9C7C-B461-00FBFE9558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619" y="1690688"/>
            <a:ext cx="10730762" cy="402269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Toutes les questions basées uniquement sur le visuel ou le glisser-déposer :</a:t>
            </a:r>
          </a:p>
          <a:p>
            <a:pPr marL="971550" lvl="1" indent="-285750"/>
            <a:r>
              <a:rPr lang="fr-FR" dirty="0"/>
              <a:t>Glisser-déposer sur texte</a:t>
            </a:r>
          </a:p>
          <a:p>
            <a:pPr marL="971550" lvl="1" indent="-285750"/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Glisser-déposer sur image</a:t>
            </a:r>
          </a:p>
          <a:p>
            <a:pPr marL="971550" lvl="1" indent="-285750"/>
            <a:r>
              <a:rPr lang="fr-FR" dirty="0"/>
              <a:t>Marqueurs à glisser-déposer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Risque = exclusion de certains publics</a:t>
            </a:r>
          </a:p>
        </p:txBody>
      </p:sp>
    </p:spTree>
    <p:extLst>
      <p:ext uri="{BB962C8B-B14F-4D97-AF65-F5344CB8AC3E}">
        <p14:creationId xmlns:p14="http://schemas.microsoft.com/office/powerpoint/2010/main" val="1757931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B4008D3-C226-7BAE-3692-945C94903F7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</a:rPr>
              <a:t>Les types de questions à privilégier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447463B-0206-9C7C-B461-00FBFE9558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619" y="1690688"/>
            <a:ext cx="10730762" cy="402269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Toutes les autres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Avec certaines recommandations ou vigilances :</a:t>
            </a:r>
          </a:p>
          <a:p>
            <a:pPr marL="971550" lvl="1" indent="-285750"/>
            <a:r>
              <a:rPr lang="fr-FR" dirty="0"/>
              <a:t>Une page par question</a:t>
            </a:r>
          </a:p>
          <a:p>
            <a:pPr marL="971550" lvl="1" indent="-285750"/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Temps supplémentaire</a:t>
            </a:r>
          </a:p>
          <a:p>
            <a:pPr marL="971550" lvl="1" indent="-285750"/>
            <a:r>
              <a:rPr lang="fr-FR" dirty="0"/>
              <a:t>Fatigabilité accrue</a:t>
            </a:r>
          </a:p>
          <a:p>
            <a:pPr marL="971550" lvl="1" indent="-285750"/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Stress</a:t>
            </a:r>
          </a:p>
        </p:txBody>
      </p:sp>
    </p:spTree>
    <p:extLst>
      <p:ext uri="{BB962C8B-B14F-4D97-AF65-F5344CB8AC3E}">
        <p14:creationId xmlns:p14="http://schemas.microsoft.com/office/powerpoint/2010/main" val="1765471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B4008D3-C226-7BAE-3692-945C94903F7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</a:rPr>
              <a:t>Résultat des tests d’accessibilité – Synthèse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0678938B-6D68-018A-4EF9-2274774E2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538991"/>
              </p:ext>
            </p:extLst>
          </p:nvPr>
        </p:nvGraphicFramePr>
        <p:xfrm>
          <a:off x="838200" y="1468414"/>
          <a:ext cx="10515600" cy="426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583">
                  <a:extLst>
                    <a:ext uri="{9D8B030D-6E8A-4147-A177-3AD203B41FA5}">
                      <a16:colId xmlns:a16="http://schemas.microsoft.com/office/drawing/2014/main" val="936790708"/>
                    </a:ext>
                  </a:extLst>
                </a:gridCol>
                <a:gridCol w="1437860">
                  <a:extLst>
                    <a:ext uri="{9D8B030D-6E8A-4147-A177-3AD203B41FA5}">
                      <a16:colId xmlns:a16="http://schemas.microsoft.com/office/drawing/2014/main" val="3291195672"/>
                    </a:ext>
                  </a:extLst>
                </a:gridCol>
                <a:gridCol w="1557131">
                  <a:extLst>
                    <a:ext uri="{9D8B030D-6E8A-4147-A177-3AD203B41FA5}">
                      <a16:colId xmlns:a16="http://schemas.microsoft.com/office/drawing/2014/main" val="1189656103"/>
                    </a:ext>
                  </a:extLst>
                </a:gridCol>
                <a:gridCol w="1808922">
                  <a:extLst>
                    <a:ext uri="{9D8B030D-6E8A-4147-A177-3AD203B41FA5}">
                      <a16:colId xmlns:a16="http://schemas.microsoft.com/office/drawing/2014/main" val="1000468552"/>
                    </a:ext>
                  </a:extLst>
                </a:gridCol>
                <a:gridCol w="4065104">
                  <a:extLst>
                    <a:ext uri="{9D8B030D-6E8A-4147-A177-3AD203B41FA5}">
                      <a16:colId xmlns:a16="http://schemas.microsoft.com/office/drawing/2014/main" val="19370276"/>
                    </a:ext>
                  </a:extLst>
                </a:gridCol>
              </a:tblGrid>
              <a:tr h="663036">
                <a:tc>
                  <a:txBody>
                    <a:bodyPr/>
                    <a:lstStyle/>
                    <a:p>
                      <a:pPr algn="l"/>
                      <a:r>
                        <a:rPr lang="fr-FR" sz="2200" dirty="0"/>
                        <a:t>Type</a:t>
                      </a:r>
                    </a:p>
                  </a:txBody>
                  <a:tcPr anchor="ctr">
                    <a:solidFill>
                      <a:srgbClr val="25728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200" dirty="0"/>
                        <a:t>Accessible</a:t>
                      </a:r>
                    </a:p>
                  </a:txBody>
                  <a:tcPr anchor="ctr">
                    <a:solidFill>
                      <a:srgbClr val="25728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200" dirty="0"/>
                        <a:t>Utilisabilité</a:t>
                      </a:r>
                    </a:p>
                  </a:txBody>
                  <a:tcPr anchor="ctr">
                    <a:solidFill>
                      <a:srgbClr val="25728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200" dirty="0"/>
                        <a:t>Ergonomique</a:t>
                      </a:r>
                    </a:p>
                  </a:txBody>
                  <a:tcPr anchor="ctr">
                    <a:solidFill>
                      <a:srgbClr val="25728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200" dirty="0"/>
                        <a:t>Remarques</a:t>
                      </a:r>
                    </a:p>
                  </a:txBody>
                  <a:tcPr anchor="ctr">
                    <a:solidFill>
                      <a:srgbClr val="2572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93534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fr-FR" b="1" dirty="0"/>
                        <a:t>QCM</a:t>
                      </a:r>
                    </a:p>
                  </a:txBody>
                  <a:tcPr anchor="ctr">
                    <a:solidFill>
                      <a:srgbClr val="E5EE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Oui</a:t>
                      </a:r>
                    </a:p>
                  </a:txBody>
                  <a:tcPr anchor="ctr">
                    <a:solidFill>
                      <a:srgbClr val="E5EE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Compliquée</a:t>
                      </a:r>
                    </a:p>
                  </a:txBody>
                  <a:tcPr anchor="ctr">
                    <a:solidFill>
                      <a:srgbClr val="E5EE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Non</a:t>
                      </a:r>
                    </a:p>
                  </a:txBody>
                  <a:tcPr anchor="ctr">
                    <a:solidFill>
                      <a:srgbClr val="E5EE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Gestion du focus, charge cognitive accrue</a:t>
                      </a:r>
                    </a:p>
                  </a:txBody>
                  <a:tcPr anchor="ctr">
                    <a:solidFill>
                      <a:srgbClr val="E5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35117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fr-FR" b="1" dirty="0"/>
                        <a:t>Vrai/Faux</a:t>
                      </a:r>
                    </a:p>
                  </a:txBody>
                  <a:tcPr anchor="ctr">
                    <a:solidFill>
                      <a:srgbClr val="B7D0D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Oui</a:t>
                      </a:r>
                    </a:p>
                  </a:txBody>
                  <a:tcPr anchor="ctr">
                    <a:solidFill>
                      <a:srgbClr val="B7D0D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Compliquée</a:t>
                      </a:r>
                    </a:p>
                  </a:txBody>
                  <a:tcPr anchor="ctr">
                    <a:solidFill>
                      <a:srgbClr val="B7D0D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Non</a:t>
                      </a:r>
                    </a:p>
                  </a:txBody>
                  <a:tcPr anchor="ctr">
                    <a:solidFill>
                      <a:srgbClr val="B7D0D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Gestion du focus, charge cognitive accrue</a:t>
                      </a:r>
                    </a:p>
                  </a:txBody>
                  <a:tcPr anchor="ctr">
                    <a:solidFill>
                      <a:srgbClr val="B7D0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75219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fr-FR" b="1" dirty="0"/>
                        <a:t>Mot manquant</a:t>
                      </a:r>
                    </a:p>
                  </a:txBody>
                  <a:tcPr anchor="ctr">
                    <a:solidFill>
                      <a:srgbClr val="E5EE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Oui</a:t>
                      </a:r>
                    </a:p>
                  </a:txBody>
                  <a:tcPr anchor="ctr">
                    <a:solidFill>
                      <a:srgbClr val="E5EE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Compliquée</a:t>
                      </a:r>
                    </a:p>
                  </a:txBody>
                  <a:tcPr anchor="ctr">
                    <a:solidFill>
                      <a:srgbClr val="E5EE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Non</a:t>
                      </a:r>
                    </a:p>
                  </a:txBody>
                  <a:tcPr anchor="ctr">
                    <a:solidFill>
                      <a:srgbClr val="E5EE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Relecture très compliquée</a:t>
                      </a:r>
                    </a:p>
                  </a:txBody>
                  <a:tcPr anchor="ctr">
                    <a:solidFill>
                      <a:srgbClr val="E5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74763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fr-FR" b="1" dirty="0"/>
                        <a:t>Appariement</a:t>
                      </a:r>
                    </a:p>
                  </a:txBody>
                  <a:tcPr anchor="ctr">
                    <a:solidFill>
                      <a:srgbClr val="B7D0D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Oui</a:t>
                      </a:r>
                    </a:p>
                  </a:txBody>
                  <a:tcPr anchor="ctr">
                    <a:solidFill>
                      <a:srgbClr val="B7D0D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Facile</a:t>
                      </a:r>
                    </a:p>
                  </a:txBody>
                  <a:tcPr anchor="ctr">
                    <a:solidFill>
                      <a:srgbClr val="B7D0D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Oui</a:t>
                      </a:r>
                    </a:p>
                  </a:txBody>
                  <a:tcPr anchor="ctr">
                    <a:solidFill>
                      <a:srgbClr val="B7D0D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 anchor="ctr">
                    <a:solidFill>
                      <a:srgbClr val="B7D0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689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fr-FR" b="1" dirty="0" err="1"/>
                        <a:t>Cloze</a:t>
                      </a:r>
                      <a:endParaRPr lang="fr-FR" b="1" dirty="0"/>
                    </a:p>
                  </a:txBody>
                  <a:tcPr anchor="ctr">
                    <a:solidFill>
                      <a:srgbClr val="E5EE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Oui</a:t>
                      </a:r>
                    </a:p>
                  </a:txBody>
                  <a:tcPr anchor="ctr">
                    <a:solidFill>
                      <a:srgbClr val="E5EE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Compliquée</a:t>
                      </a:r>
                    </a:p>
                  </a:txBody>
                  <a:tcPr anchor="ctr">
                    <a:solidFill>
                      <a:srgbClr val="E5EE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Non</a:t>
                      </a:r>
                    </a:p>
                  </a:txBody>
                  <a:tcPr anchor="ctr">
                    <a:solidFill>
                      <a:srgbClr val="E5EE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Relecture très compliquée</a:t>
                      </a:r>
                    </a:p>
                  </a:txBody>
                  <a:tcPr anchor="ctr">
                    <a:solidFill>
                      <a:srgbClr val="E5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737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07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76B2AA-AC3E-2E3B-0418-74E4133EF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Déjà la conclusion</a:t>
            </a:r>
          </a:p>
        </p:txBody>
      </p:sp>
    </p:spTree>
    <p:extLst>
      <p:ext uri="{BB962C8B-B14F-4D97-AF65-F5344CB8AC3E}">
        <p14:creationId xmlns:p14="http://schemas.microsoft.com/office/powerpoint/2010/main" val="2063450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B4008D3-C226-7BAE-3692-945C94903F7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</a:rPr>
              <a:t>Ce qu’il faut retenir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447463B-0206-9C7C-B461-00FBFE9558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619" y="1690688"/>
            <a:ext cx="10730762" cy="402269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Accessibilité native de Moodle garantie si usages OK (adaptation/inclusion)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Accessibilité numérique est l’affaire de toutes les personnes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Questionne nos usages de Moodle, des évaluations en particulier (notions de forme, de temps, de performance)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Enjeu final = réussite des étudiants et étudiantes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Accessibilité numérique profite à tous les usagers (meilleure structuration des contenus, visuels plus aérés, contenus plus intelligibles, etc.)</a:t>
            </a:r>
          </a:p>
        </p:txBody>
      </p:sp>
    </p:spTree>
    <p:extLst>
      <p:ext uri="{BB962C8B-B14F-4D97-AF65-F5344CB8AC3E}">
        <p14:creationId xmlns:p14="http://schemas.microsoft.com/office/powerpoint/2010/main" val="2158996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AF4162E0-88CB-DA5E-7A53-4F022F20464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  <a:latin typeface="Raleway" pitchFamily="2" charset="0"/>
              </a:rPr>
              <a:t>Des questions 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40E9E9-48EF-4996-9454-C6B32884CC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188" y="1455712"/>
            <a:ext cx="8097624" cy="592912"/>
          </a:xfrm>
        </p:spPr>
        <p:txBody>
          <a:bodyPr/>
          <a:lstStyle/>
          <a:p>
            <a:r>
              <a:rPr lang="fr-FR" dirty="0"/>
              <a:t>Retrouvez-nous sur le forum du cours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72EF92-7514-4573-A55B-1A3E8A926FD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047188" y="2993611"/>
            <a:ext cx="8097624" cy="14227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000" dirty="0">
                <a:solidFill>
                  <a:schemeClr val="bg1"/>
                </a:solidFill>
                <a:latin typeface="Raleway" pitchFamily="2" charset="0"/>
              </a:rPr>
              <a:t>julie.charles@univ-angers.fr</a:t>
            </a:r>
          </a:p>
          <a:p>
            <a:pPr marL="0" indent="0" algn="ctr">
              <a:buNone/>
            </a:pPr>
            <a:r>
              <a:rPr lang="fr-FR" sz="2000" dirty="0">
                <a:solidFill>
                  <a:schemeClr val="bg1"/>
                </a:solidFill>
                <a:latin typeface="Raleway" pitchFamily="2" charset="0"/>
              </a:rPr>
              <a:t>pierre.reynaud@univ-reunion.fr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fr-FR" sz="2000" dirty="0">
                <a:solidFill>
                  <a:schemeClr val="bg1"/>
                </a:solidFill>
                <a:latin typeface="Raleway" pitchFamily="2" charset="0"/>
              </a:rPr>
              <a:t>Un grand merci à </a:t>
            </a:r>
            <a:br>
              <a:rPr lang="fr-FR" sz="2000" b="1" dirty="0">
                <a:solidFill>
                  <a:schemeClr val="bg1"/>
                </a:solidFill>
                <a:latin typeface="Raleway" pitchFamily="2" charset="0"/>
              </a:rPr>
            </a:br>
            <a:r>
              <a:rPr lang="fr-FR" sz="2000" b="1" dirty="0" err="1">
                <a:solidFill>
                  <a:schemeClr val="bg1"/>
                </a:solidFill>
                <a:latin typeface="Raleway" pitchFamily="2" charset="0"/>
              </a:rPr>
              <a:t>Endjy</a:t>
            </a:r>
            <a:r>
              <a:rPr lang="fr-FR" sz="2000" b="1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latin typeface="Raleway" pitchFamily="2" charset="0"/>
              </a:rPr>
              <a:t>Guerchet</a:t>
            </a:r>
            <a:r>
              <a:rPr lang="fr-FR" sz="2000" b="1" dirty="0">
                <a:solidFill>
                  <a:schemeClr val="bg1"/>
                </a:solidFill>
                <a:latin typeface="Raleway" pitchFamily="2" charset="0"/>
              </a:rPr>
              <a:t> (Université de Bordeaux) et </a:t>
            </a:r>
            <a:br>
              <a:rPr lang="fr-FR" sz="2000" b="1" dirty="0">
                <a:solidFill>
                  <a:schemeClr val="bg1"/>
                </a:solidFill>
                <a:latin typeface="Raleway" pitchFamily="2" charset="0"/>
              </a:rPr>
            </a:br>
            <a:r>
              <a:rPr lang="fr-FR" sz="2000" b="1" dirty="0" err="1">
                <a:solidFill>
                  <a:schemeClr val="bg1"/>
                </a:solidFill>
                <a:latin typeface="Raleway" pitchFamily="2" charset="0"/>
              </a:rPr>
              <a:t>Emmeric</a:t>
            </a:r>
            <a:r>
              <a:rPr lang="fr-FR" sz="2000" b="1" dirty="0">
                <a:solidFill>
                  <a:schemeClr val="bg1"/>
                </a:solidFill>
                <a:latin typeface="Raleway" pitchFamily="2" charset="0"/>
              </a:rPr>
              <a:t> Courtois (Université de La Réunion) </a:t>
            </a:r>
            <a:br>
              <a:rPr lang="fr-FR" sz="2000" b="1" dirty="0">
                <a:solidFill>
                  <a:schemeClr val="bg1"/>
                </a:solidFill>
                <a:latin typeface="Raleway" pitchFamily="2" charset="0"/>
              </a:rPr>
            </a:br>
            <a:r>
              <a:rPr lang="fr-FR" sz="2000" dirty="0">
                <a:solidFill>
                  <a:schemeClr val="bg1"/>
                </a:solidFill>
                <a:latin typeface="Raleway" pitchFamily="2" charset="0"/>
              </a:rPr>
              <a:t>pour leur aide précieuse</a:t>
            </a:r>
          </a:p>
        </p:txBody>
      </p:sp>
    </p:spTree>
    <p:extLst>
      <p:ext uri="{BB962C8B-B14F-4D97-AF65-F5344CB8AC3E}">
        <p14:creationId xmlns:p14="http://schemas.microsoft.com/office/powerpoint/2010/main" val="773229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5158E9-EE97-E454-2258-EA21F4D7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Contributeurs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52E8BC1-63B0-1A98-A5B9-870B7B4480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Julie Charles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75B6529-66C7-CF0E-5659-AF1C3D7B69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Pierre Reynaud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BDDD520-D74E-C737-349B-C0D7E3FC1B96}"/>
              </a:ext>
            </a:extLst>
          </p:cNvPr>
          <p:cNvSpPr txBox="1">
            <a:spLocks/>
          </p:cNvSpPr>
          <p:nvPr/>
        </p:nvSpPr>
        <p:spPr>
          <a:xfrm>
            <a:off x="1900548" y="5560290"/>
            <a:ext cx="8390901" cy="4988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800" kern="1200" dirty="0">
                <a:solidFill>
                  <a:schemeClr val="bg1"/>
                </a:solidFill>
                <a:latin typeface="Raleway" pitchFamily="2" charset="77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/>
              <a:t>Universités d’Angers, Bordeaux, La Réunion</a:t>
            </a:r>
          </a:p>
        </p:txBody>
      </p:sp>
    </p:spTree>
    <p:extLst>
      <p:ext uri="{BB962C8B-B14F-4D97-AF65-F5344CB8AC3E}">
        <p14:creationId xmlns:p14="http://schemas.microsoft.com/office/powerpoint/2010/main" val="155429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DA3C77-0C28-8810-17F1-2207DDF18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275" y="2186707"/>
            <a:ext cx="8767450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4400" b="1" dirty="0"/>
              <a:t>Accessibilité </a:t>
            </a:r>
            <a:r>
              <a:rPr lang="fr-FR" sz="4400" b="1"/>
              <a:t>numérique </a:t>
            </a:r>
            <a:br>
              <a:rPr lang="fr-FR" sz="4400" b="1"/>
            </a:br>
            <a:r>
              <a:rPr lang="fr-FR" sz="4400" b="1"/>
              <a:t>et </a:t>
            </a:r>
            <a:r>
              <a:rPr lang="fr-FR" sz="4400" b="1" dirty="0"/>
              <a:t>audit </a:t>
            </a:r>
            <a:r>
              <a:rPr lang="fr-FR" sz="4400" b="1"/>
              <a:t>de conformité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287793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447463B-0206-9C7C-B461-00FBFE9558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619" y="1398104"/>
            <a:ext cx="10730762" cy="43152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latin typeface="Verdana" panose="020B0604030504040204" pitchFamily="34" charset="0"/>
                <a:ea typeface="Verdana" panose="020B0604030504040204" pitchFamily="34" charset="0"/>
              </a:rPr>
              <a:t>DU porté par l’université de La Réunion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latin typeface="Verdana" panose="020B0604030504040204" pitchFamily="34" charset="0"/>
                <a:ea typeface="Verdana" panose="020B0604030504040204" pitchFamily="34" charset="0"/>
              </a:rPr>
              <a:t>Émergence d’un nouveau métier : Référent accessibilité numérique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latin typeface="Verdana" panose="020B0604030504040204" pitchFamily="34" charset="0"/>
                <a:ea typeface="Verdana" panose="020B0604030504040204" pitchFamily="34" charset="0"/>
              </a:rPr>
              <a:t>Choix de la plateforme Moodle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latin typeface="Verdana" panose="020B0604030504040204" pitchFamily="34" charset="0"/>
                <a:ea typeface="Verdana" panose="020B0604030504040204" pitchFamily="34" charset="0"/>
              </a:rPr>
              <a:t>Prise en compte des personnes en situation de handicap</a:t>
            </a:r>
          </a:p>
          <a:p>
            <a:pPr marL="971550" lvl="1" indent="-285750">
              <a:lnSpc>
                <a:spcPct val="150000"/>
              </a:lnSpc>
            </a:pPr>
            <a:r>
              <a:rPr lang="fr-FR" sz="2200" dirty="0">
                <a:latin typeface="Verdana" panose="020B0604030504040204" pitchFamily="34" charset="0"/>
                <a:ea typeface="Verdana" panose="020B0604030504040204" pitchFamily="34" charset="0"/>
              </a:rPr>
              <a:t>Ressources accessibles</a:t>
            </a:r>
          </a:p>
          <a:p>
            <a:pPr marL="971550" lvl="1" indent="-285750">
              <a:lnSpc>
                <a:spcPct val="150000"/>
              </a:lnSpc>
            </a:pPr>
            <a:r>
              <a:rPr lang="fr-FR" sz="2200" dirty="0">
                <a:latin typeface="Verdana" panose="020B0604030504040204" pitchFamily="34" charset="0"/>
                <a:ea typeface="Verdana" panose="020B0604030504040204" pitchFamily="34" charset="0"/>
              </a:rPr>
              <a:t>Évaluations accessibles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latin typeface="Verdana" panose="020B0604030504040204" pitchFamily="34" charset="0"/>
                <a:ea typeface="Verdana" panose="020B0604030504040204" pitchFamily="34" charset="0"/>
              </a:rPr>
              <a:t>Nécessité de procéder à des tests d’accessibilité numérique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E6C5CC9-0C5C-E6F1-B6BE-48D3BF5FBC5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</a:rPr>
              <a:t>Présentation du </a:t>
            </a:r>
            <a:r>
              <a:rPr lang="fr-FR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endParaRPr lang="fr-F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7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B4008D3-C226-7BAE-3692-945C94903F7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</a:rPr>
              <a:t>L’accessibilité numérique en 5’ chrono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447463B-0206-9C7C-B461-00FBFE9558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619" y="1690688"/>
            <a:ext cx="10730762" cy="4022690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L’accessibilité du web signifie que les sites web, les outils et les technologies sont conçus et développés de façon à ce que les personnes handicapées puissent les utiliser. Plus précisément, les personnes peuvent </a:t>
            </a:r>
            <a:r>
              <a:rPr lang="fr-FR" sz="2800" b="1" dirty="0">
                <a:latin typeface="Verdana" panose="020B0604030504040204" pitchFamily="34" charset="0"/>
                <a:ea typeface="Verdana" panose="020B0604030504040204" pitchFamily="34" charset="0"/>
              </a:rPr>
              <a:t>percevoir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fr-FR" sz="2800" b="1" dirty="0">
                <a:latin typeface="Verdana" panose="020B0604030504040204" pitchFamily="34" charset="0"/>
                <a:ea typeface="Verdana" panose="020B0604030504040204" pitchFamily="34" charset="0"/>
              </a:rPr>
              <a:t>comprendre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fr-FR" sz="2800" b="1" dirty="0">
                <a:latin typeface="Verdana" panose="020B0604030504040204" pitchFamily="34" charset="0"/>
                <a:ea typeface="Verdana" panose="020B0604030504040204" pitchFamily="34" charset="0"/>
              </a:rPr>
              <a:t>naviguer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fr-FR" sz="2800" b="1" dirty="0">
                <a:latin typeface="Verdana" panose="020B0604030504040204" pitchFamily="34" charset="0"/>
                <a:ea typeface="Verdana" panose="020B0604030504040204" pitchFamily="34" charset="0"/>
              </a:rPr>
              <a:t>interagir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 avec le web, </a:t>
            </a:r>
            <a:r>
              <a:rPr lang="fr-FR" sz="2800" b="1" dirty="0">
                <a:latin typeface="Verdana" panose="020B0604030504040204" pitchFamily="34" charset="0"/>
                <a:ea typeface="Verdana" panose="020B0604030504040204" pitchFamily="34" charset="0"/>
              </a:rPr>
              <a:t>contribuer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 sur le web.</a:t>
            </a:r>
          </a:p>
          <a:p>
            <a:pPr algn="r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Web Accessibility Initiative (WAI)</a:t>
            </a:r>
          </a:p>
        </p:txBody>
      </p:sp>
    </p:spTree>
    <p:extLst>
      <p:ext uri="{BB962C8B-B14F-4D97-AF65-F5344CB8AC3E}">
        <p14:creationId xmlns:p14="http://schemas.microsoft.com/office/powerpoint/2010/main" val="206598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B4008D3-C226-7BAE-3692-945C94903F7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fr-FR" dirty="0"/>
              <a:t>Quelques explications</a:t>
            </a:r>
            <a:endParaRPr lang="fr-F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447463B-0206-9C7C-B461-00FBFE9558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619" y="1690688"/>
            <a:ext cx="10730762" cy="402269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Faire en sorte que les personnes handicapées aient accès au numérique </a:t>
            </a:r>
            <a:r>
              <a:rPr lang="fr-FR" sz="2800" b="1" dirty="0">
                <a:latin typeface="Verdana" panose="020B0604030504040204" pitchFamily="34" charset="0"/>
                <a:ea typeface="Verdana" panose="020B0604030504040204" pitchFamily="34" charset="0"/>
              </a:rPr>
              <a:t>sans blocages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fr-FR" sz="2800" b="1" dirty="0">
                <a:latin typeface="Verdana" panose="020B0604030504040204" pitchFamily="34" charset="0"/>
                <a:ea typeface="Verdana" panose="020B0604030504040204" pitchFamily="34" charset="0"/>
              </a:rPr>
              <a:t>en autonomie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Tous les handicaps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Obligatoire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hlinkClick r:id="rId3" tooltip="RGAA site du gouvernement (nouvelle fenêtre)"/>
              </a:rPr>
              <a:t>(Référentiel Général d’Amélioration de l’Accessibilité – </a:t>
            </a:r>
            <a:r>
              <a:rPr lang="fr-FR" sz="2800" dirty="0" err="1">
                <a:latin typeface="Verdana" panose="020B0604030504040204" pitchFamily="34" charset="0"/>
                <a:ea typeface="Verdana" panose="020B0604030504040204" pitchFamily="34" charset="0"/>
                <a:hlinkClick r:id="rId3" tooltip="RGAA site du gouvernement (nouvelle fenêtre)"/>
              </a:rPr>
              <a:t>RGAA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hlinkClick r:id="rId3" tooltip="RGAA site du gouvernement (nouvelle fenêtre)"/>
              </a:rPr>
              <a:t>)</a:t>
            </a:r>
            <a:endParaRPr lang="fr-F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Nécessaire</a:t>
            </a:r>
          </a:p>
        </p:txBody>
      </p:sp>
    </p:spTree>
    <p:extLst>
      <p:ext uri="{BB962C8B-B14F-4D97-AF65-F5344CB8AC3E}">
        <p14:creationId xmlns:p14="http://schemas.microsoft.com/office/powerpoint/2010/main" val="995460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7DFA15-3D3F-B0EA-7CE7-14F02AA05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/>
              <a:t>L’environnement des tests</a:t>
            </a:r>
          </a:p>
        </p:txBody>
      </p:sp>
    </p:spTree>
    <p:extLst>
      <p:ext uri="{BB962C8B-B14F-4D97-AF65-F5344CB8AC3E}">
        <p14:creationId xmlns:p14="http://schemas.microsoft.com/office/powerpoint/2010/main" val="4139219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B4008D3-C226-7BAE-3692-945C94903F7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</a:rPr>
              <a:t>La synthèse vocale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447463B-0206-9C7C-B461-00FBFE9558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619" y="1690688"/>
            <a:ext cx="10730762" cy="402269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Le profil de Pierre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L’utilisation de la synthèse vocale sur le web :</a:t>
            </a:r>
          </a:p>
          <a:p>
            <a:pPr marL="971550" lvl="1" indent="-285750"/>
            <a:r>
              <a:rPr lang="fr-FR" dirty="0"/>
              <a:t>Navigation sans souris</a:t>
            </a:r>
          </a:p>
          <a:p>
            <a:pPr marL="971550" lvl="1" indent="-285750"/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Ajout de la plage braille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hlinkClick r:id="rId3" tooltip="Vidéo stockée sur Google drive (nouvelle fenêtre)"/>
              </a:rPr>
              <a:t>Comment navigue-t-on sur Moodle lorsqu’on est </a:t>
            </a:r>
            <a:b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hlinkClick r:id="rId3" tooltip="Vidéo stockée sur Google drive (nouvelle fenêtre)"/>
              </a:rPr>
            </a:b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hlinkClick r:id="rId3" tooltip="Vidéo stockée sur Google drive (nouvelle fenêtre)"/>
              </a:rPr>
              <a:t>non-voyant ? (vidéo)</a:t>
            </a:r>
            <a:endParaRPr lang="fr-F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028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B4008D3-C226-7BAE-3692-945C94903F7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</a:rPr>
              <a:t>Des notions à connaître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447463B-0206-9C7C-B461-00FBFE9558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619" y="1690688"/>
            <a:ext cx="10730762" cy="402269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Situation de double-tâche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Pas de vision d’ensemble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Navigation au clavier (pas de souris)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Découverte d’un nouvel environnement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Maîtrise du matériel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Tests à la synthèse vocale ne sont </a:t>
            </a: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pas suffisants</a:t>
            </a:r>
          </a:p>
        </p:txBody>
      </p:sp>
    </p:spTree>
    <p:extLst>
      <p:ext uri="{BB962C8B-B14F-4D97-AF65-F5344CB8AC3E}">
        <p14:creationId xmlns:p14="http://schemas.microsoft.com/office/powerpoint/2010/main" val="28586256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4"/>
</p:tagLst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1294</Words>
  <Application>Microsoft Office PowerPoint</Application>
  <PresentationFormat>Grand écran</PresentationFormat>
  <Paragraphs>216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Aptos</vt:lpstr>
      <vt:lpstr>Arial</vt:lpstr>
      <vt:lpstr>Calibri</vt:lpstr>
      <vt:lpstr>Inter</vt:lpstr>
      <vt:lpstr>Raleway</vt:lpstr>
      <vt:lpstr>Verdana</vt:lpstr>
      <vt:lpstr>Conception personnalisée</vt:lpstr>
      <vt:lpstr>Les évaluations,  entre inclusion et adaptation</vt:lpstr>
      <vt:lpstr>Contributeurs</vt:lpstr>
      <vt:lpstr>Accessibilité numérique  et audit de conformité</vt:lpstr>
      <vt:lpstr>Présentation du DU</vt:lpstr>
      <vt:lpstr>L’accessibilité numérique en 5’ chrono</vt:lpstr>
      <vt:lpstr>Quelques explications</vt:lpstr>
      <vt:lpstr>L’environnement des tests</vt:lpstr>
      <vt:lpstr>La synthèse vocale</vt:lpstr>
      <vt:lpstr>Des notions à connaître</vt:lpstr>
      <vt:lpstr>Du bon usage  de l’activité Test</vt:lpstr>
      <vt:lpstr>Philosophie des tests d’accessibilité</vt:lpstr>
      <vt:lpstr>Les types de questions à bannir</vt:lpstr>
      <vt:lpstr>Les types de questions à privilégier</vt:lpstr>
      <vt:lpstr>Résultat des tests d’accessibilité – Synthèse</vt:lpstr>
      <vt:lpstr>Déjà la conclusion</vt:lpstr>
      <vt:lpstr>Ce qu’il faut retenir</vt:lpstr>
      <vt:lpstr>Des questions 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CAPANO Manuela;amelie.guardiola@univ-amu.fr</dc:creator>
  <cp:lastModifiedBy>Julie Charles</cp:lastModifiedBy>
  <cp:revision>161</cp:revision>
  <dcterms:created xsi:type="dcterms:W3CDTF">2024-03-21T14:58:03Z</dcterms:created>
  <dcterms:modified xsi:type="dcterms:W3CDTF">2024-07-01T08:10:40Z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AA7F3ED2-C5A4-4F1C-92AC-2CD2C76E2B58</vt:lpwstr>
  </property>
  <property fmtid="{D5CDD505-2E9C-101B-9397-08002B2CF9AE}" pid="3" name="ArticulatePath">
    <vt:lpwstr>Présentation1</vt:lpwstr>
  </property>
</Properties>
</file>