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257" r:id="rId2"/>
    <p:sldId id="272" r:id="rId3"/>
    <p:sldId id="256" r:id="rId4"/>
    <p:sldId id="275" r:id="rId5"/>
    <p:sldId id="276" r:id="rId6"/>
    <p:sldId id="274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73" r:id="rId17"/>
  </p:sldIdLst>
  <p:sldSz cx="12192000" cy="6858000"/>
  <p:notesSz cx="6858000" cy="9144000"/>
  <p:custDataLst>
    <p:tags r:id="rId20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700"/>
    <a:srgbClr val="0D4050"/>
    <a:srgbClr val="0000A6"/>
    <a:srgbClr val="0014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048" autoAdjust="0"/>
    <p:restoredTop sz="94660"/>
  </p:normalViewPr>
  <p:slideViewPr>
    <p:cSldViewPr snapToGrid="0">
      <p:cViewPr>
        <p:scale>
          <a:sx n="100" d="100"/>
          <a:sy n="100" d="100"/>
        </p:scale>
        <p:origin x="121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252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67BEE847-F046-4AC4-9F62-7D1817B77E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B370278-6D29-4F8F-BD3A-5F72D720EF9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051C39-09A6-4624-93B8-19009E33D67F}" type="datetimeFigureOut">
              <a:rPr lang="fr-FR" smtClean="0"/>
              <a:t>22/05/2024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EF551D0-C6E5-4F33-B9C6-D87A100E918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574DDD1-AF4D-4F3F-A33E-7713C840D78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52E8BC-17E1-4463-90FD-68A126E1B6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9609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026C94-6C27-534C-BBD9-384C954A3F59}" type="datetimeFigureOut">
              <a:rPr lang="fr-FR" smtClean="0"/>
              <a:t>22/05/2024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D66BBF-16B4-4F48-9EBB-1CF9C2819D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5623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la contribution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9" y="365973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Auteurs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F607C6F-5840-47DF-AA8A-78F6EE2079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0548" y="5652569"/>
            <a:ext cx="8390901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052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rge fond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9216C4-22AB-4158-AE65-EB0053BE9D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63691A-F3D8-295F-5AB5-A21DB71663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993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erge fond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3200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031BE1B1-B507-4E16-99F3-964F5909AB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1980000"/>
            <a:ext cx="9134157" cy="2357438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vestibulum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morbi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blandit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Ullamcorper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dignissim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cras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lobortis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feugiat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vivamus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Phasellus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eu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Diam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nulla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</a:t>
            </a:r>
          </a:p>
        </p:txBody>
      </p:sp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B99DD4F9-B42A-4820-AE04-040789237F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0475" y="1047428"/>
            <a:ext cx="3754438" cy="759011"/>
          </a:xfrm>
        </p:spPr>
        <p:txBody>
          <a:bodyPr>
            <a:noAutofit/>
          </a:bodyPr>
          <a:lstStyle>
            <a:lvl1pPr marL="0" indent="0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10322008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text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031BE1B1-B507-4E16-99F3-964F5909AB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2880000"/>
            <a:ext cx="9134157" cy="2357438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vestibulum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morbi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blandit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Ullamcorper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dignissim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cras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lobortis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feugiat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vivamus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Phasellus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eu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Diam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nulla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339C0E9C-8D56-4252-B9EA-E91DF3BC14DC}"/>
              </a:ext>
            </a:extLst>
          </p:cNvPr>
          <p:cNvSpPr txBox="1">
            <a:spLocks/>
          </p:cNvSpPr>
          <p:nvPr userDrawn="1"/>
        </p:nvSpPr>
        <p:spPr>
          <a:xfrm>
            <a:off x="1259999" y="1888840"/>
            <a:ext cx="4546911" cy="7910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3200" dirty="0">
              <a:solidFill>
                <a:srgbClr val="0D4050"/>
              </a:solidFill>
              <a:latin typeface="Raleway"/>
              <a:cs typeface="Arial" panose="020B0604020202020204" pitchFamily="34" charset="0"/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94C2159D-D173-4228-A3E1-ADF14A471401}"/>
              </a:ext>
            </a:extLst>
          </p:cNvPr>
          <p:cNvSpPr txBox="1">
            <a:spLocks/>
          </p:cNvSpPr>
          <p:nvPr userDrawn="1"/>
        </p:nvSpPr>
        <p:spPr>
          <a:xfrm>
            <a:off x="1259998" y="1806440"/>
            <a:ext cx="4546911" cy="7910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dirty="0">
              <a:solidFill>
                <a:srgbClr val="0D4050"/>
              </a:solidFill>
              <a:latin typeface="Raleway"/>
              <a:cs typeface="Arial" panose="020B0604020202020204" pitchFamily="34" charset="0"/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8C7812-BDD8-4E94-AB09-A349C442581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60475" y="1889126"/>
            <a:ext cx="3754438" cy="542990"/>
          </a:xfrm>
        </p:spPr>
        <p:txBody>
          <a:bodyPr/>
          <a:lstStyle>
            <a:lvl1pPr marL="0" indent="0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12" name="Espace réservé du texte 3">
            <a:extLst>
              <a:ext uri="{FF2B5EF4-FFF2-40B4-BE49-F238E27FC236}">
                <a16:creationId xmlns:a16="http://schemas.microsoft.com/office/drawing/2014/main" id="{A95A1C07-27DF-4419-8821-53DB4A436E3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0475" y="1047428"/>
            <a:ext cx="3754438" cy="759011"/>
          </a:xfrm>
        </p:spPr>
        <p:txBody>
          <a:bodyPr>
            <a:noAutofit/>
          </a:bodyPr>
          <a:lstStyle>
            <a:lvl1pPr marL="0" indent="0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40770201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entr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9B4C904F-E24C-4EE9-B46E-874082E47F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41532" y="1766577"/>
            <a:ext cx="6108929" cy="542990"/>
          </a:xfrm>
        </p:spPr>
        <p:txBody>
          <a:bodyPr/>
          <a:lstStyle>
            <a:lvl1pPr marL="0" indent="0" algn="ctr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1930E3FA-4EE1-483F-8126-D6FD515270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41532" y="869543"/>
            <a:ext cx="6108930" cy="759011"/>
          </a:xfrm>
        </p:spPr>
        <p:txBody>
          <a:bodyPr>
            <a:noAutofit/>
          </a:bodyPr>
          <a:lstStyle>
            <a:lvl1pPr marL="0" indent="0" algn="ctr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4D139238-89F1-4F3B-A8F4-B97CD81C83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41534" y="2347571"/>
            <a:ext cx="6108929" cy="3558025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fr-FR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F3A738F3-A880-4DAE-A61B-E3374E7B4D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1532" y="5988457"/>
            <a:ext cx="6108929" cy="542990"/>
          </a:xfrm>
        </p:spPr>
        <p:txBody>
          <a:bodyPr>
            <a:noAutofit/>
          </a:bodyPr>
          <a:lstStyle>
            <a:lvl1pPr marL="0" indent="0" algn="ctr">
              <a:buNone/>
              <a:defRPr lang="fr-FR" sz="1200" i="1" kern="1200" dirty="0" smtClean="0">
                <a:solidFill>
                  <a:schemeClr val="bg2">
                    <a:lumMod val="2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 Le parc </a:t>
            </a:r>
            <a:r>
              <a:rPr lang="fr-FR" dirty="0" err="1"/>
              <a:t>pharo</a:t>
            </a:r>
            <a:r>
              <a:rPr lang="fr-FR" dirty="0"/>
              <a:t>, Sculptures </a:t>
            </a:r>
            <a:r>
              <a:rPr lang="fr-FR" dirty="0" err="1"/>
              <a:t>bernard</a:t>
            </a:r>
            <a:r>
              <a:rPr lang="fr-FR" dirty="0"/>
              <a:t> venet, image libérée de droits d’auteur (Creative Commons CC0)</a:t>
            </a:r>
          </a:p>
        </p:txBody>
      </p:sp>
    </p:spTree>
    <p:extLst>
      <p:ext uri="{BB962C8B-B14F-4D97-AF65-F5344CB8AC3E}">
        <p14:creationId xmlns:p14="http://schemas.microsoft.com/office/powerpoint/2010/main" val="11607947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9B4C904F-E24C-4EE9-B46E-874082E47F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38127" y="2285051"/>
            <a:ext cx="4920791" cy="542990"/>
          </a:xfrm>
        </p:spPr>
        <p:txBody>
          <a:bodyPr/>
          <a:lstStyle>
            <a:lvl1pPr marL="0" indent="0" algn="ctr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1930E3FA-4EE1-483F-8126-D6FD515270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18778" y="1160326"/>
            <a:ext cx="3754438" cy="759011"/>
          </a:xfrm>
        </p:spPr>
        <p:txBody>
          <a:bodyPr>
            <a:noAutofit/>
          </a:bodyPr>
          <a:lstStyle>
            <a:lvl1pPr marL="0" indent="0" algn="ctr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4D139238-89F1-4F3B-A8F4-B97CD81C83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3431" y="2309567"/>
            <a:ext cx="6108929" cy="3558025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fr-FR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F3A738F3-A880-4DAE-A61B-E3374E7B4D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3431" y="5867592"/>
            <a:ext cx="6108929" cy="542990"/>
          </a:xfrm>
        </p:spPr>
        <p:txBody>
          <a:bodyPr>
            <a:noAutofit/>
          </a:bodyPr>
          <a:lstStyle>
            <a:lvl1pPr marL="0" indent="0" algn="ctr">
              <a:buNone/>
              <a:defRPr lang="fr-FR" sz="1200" i="1" kern="1200" dirty="0" smtClean="0">
                <a:solidFill>
                  <a:schemeClr val="bg2">
                    <a:lumMod val="2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 Le parc </a:t>
            </a:r>
            <a:r>
              <a:rPr lang="fr-FR" dirty="0" err="1"/>
              <a:t>pharo</a:t>
            </a:r>
            <a:r>
              <a:rPr lang="fr-FR" dirty="0"/>
              <a:t>, Sculptures </a:t>
            </a:r>
            <a:r>
              <a:rPr lang="fr-FR" dirty="0" err="1"/>
              <a:t>bernard</a:t>
            </a:r>
            <a:r>
              <a:rPr lang="fr-FR" dirty="0"/>
              <a:t> venet, image libérée de droits d’auteur (Creative Commons CC0)</a:t>
            </a:r>
          </a:p>
        </p:txBody>
      </p:sp>
      <p:sp>
        <p:nvSpPr>
          <p:cNvPr id="9" name="Espace réservé du texte 9">
            <a:extLst>
              <a:ext uri="{FF2B5EF4-FFF2-40B4-BE49-F238E27FC236}">
                <a16:creationId xmlns:a16="http://schemas.microsoft.com/office/drawing/2014/main" id="{918D6EAF-8DB7-460E-8465-5DEE0BB8E5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8128" y="2879999"/>
            <a:ext cx="4920792" cy="2737047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</a:p>
        </p:txBody>
      </p:sp>
    </p:spTree>
    <p:extLst>
      <p:ext uri="{BB962C8B-B14F-4D97-AF65-F5344CB8AC3E}">
        <p14:creationId xmlns:p14="http://schemas.microsoft.com/office/powerpoint/2010/main" val="9635538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4D139238-89F1-4F3B-A8F4-B97CD81C83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68844" y="1776004"/>
            <a:ext cx="6108929" cy="3558025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9B4C904F-E24C-4EE9-B46E-874082E47F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9141" y="2109128"/>
            <a:ext cx="3754438" cy="542990"/>
          </a:xfrm>
        </p:spPr>
        <p:txBody>
          <a:bodyPr/>
          <a:lstStyle>
            <a:lvl1pPr marL="0" indent="0" algn="l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1930E3FA-4EE1-483F-8126-D6FD515270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3431" y="1141038"/>
            <a:ext cx="3754438" cy="759011"/>
          </a:xfrm>
        </p:spPr>
        <p:txBody>
          <a:bodyPr>
            <a:noAutofit/>
          </a:bodyPr>
          <a:lstStyle>
            <a:lvl1pPr marL="0" indent="0" algn="ctr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F3A738F3-A880-4DAE-A61B-E3374E7B4D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68844" y="5487562"/>
            <a:ext cx="6108929" cy="542990"/>
          </a:xfrm>
        </p:spPr>
        <p:txBody>
          <a:bodyPr>
            <a:noAutofit/>
          </a:bodyPr>
          <a:lstStyle>
            <a:lvl1pPr marL="0" indent="0" algn="ctr">
              <a:buNone/>
              <a:defRPr lang="fr-FR" sz="1200" i="1" kern="1200" dirty="0" smtClean="0">
                <a:solidFill>
                  <a:schemeClr val="bg2">
                    <a:lumMod val="2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 Le parc </a:t>
            </a:r>
            <a:r>
              <a:rPr lang="fr-FR" dirty="0" err="1"/>
              <a:t>pharo</a:t>
            </a:r>
            <a:r>
              <a:rPr lang="fr-FR" dirty="0"/>
              <a:t>, Sculptures </a:t>
            </a:r>
            <a:r>
              <a:rPr lang="fr-FR" dirty="0" err="1"/>
              <a:t>bernard</a:t>
            </a:r>
            <a:r>
              <a:rPr lang="fr-FR" dirty="0"/>
              <a:t> venet, image libérée de droits d’auteur (Creative Commons CC0)</a:t>
            </a:r>
          </a:p>
        </p:txBody>
      </p:sp>
      <p:sp>
        <p:nvSpPr>
          <p:cNvPr id="9" name="Espace réservé du texte 9">
            <a:extLst>
              <a:ext uri="{FF2B5EF4-FFF2-40B4-BE49-F238E27FC236}">
                <a16:creationId xmlns:a16="http://schemas.microsoft.com/office/drawing/2014/main" id="{918D6EAF-8DB7-460E-8465-5DEE0BB8E5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141" y="2828041"/>
            <a:ext cx="4920792" cy="2737047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</a:p>
        </p:txBody>
      </p:sp>
    </p:spTree>
    <p:extLst>
      <p:ext uri="{BB962C8B-B14F-4D97-AF65-F5344CB8AC3E}">
        <p14:creationId xmlns:p14="http://schemas.microsoft.com/office/powerpoint/2010/main" val="36520262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031BE1B1-B507-4E16-99F3-964F5909AB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1980000"/>
            <a:ext cx="9134157" cy="2357438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vestibulum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morbi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blandit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Ullamcorper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dignissim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cras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lobortis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feugiat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vivamus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Phasellus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eu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Diam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nulla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</a:t>
            </a:r>
          </a:p>
        </p:txBody>
      </p:sp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B99DD4F9-B42A-4820-AE04-040789237F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0475" y="1047428"/>
            <a:ext cx="3754438" cy="759011"/>
          </a:xfrm>
        </p:spPr>
        <p:txBody>
          <a:bodyPr>
            <a:noAutofit/>
          </a:bodyPr>
          <a:lstStyle>
            <a:lvl1pPr marL="0" indent="0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3748550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bliographie fond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B99DD4F9-B42A-4820-AE04-040789237F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0475" y="1047428"/>
            <a:ext cx="3754438" cy="759011"/>
          </a:xfrm>
        </p:spPr>
        <p:txBody>
          <a:bodyPr>
            <a:noAutofit/>
          </a:bodyPr>
          <a:lstStyle>
            <a:lvl1pPr marL="0" indent="0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Bibliographie</a:t>
            </a:r>
          </a:p>
        </p:txBody>
      </p:sp>
      <p:sp>
        <p:nvSpPr>
          <p:cNvPr id="20" name="Espace réservé du texte 9">
            <a:extLst>
              <a:ext uri="{FF2B5EF4-FFF2-40B4-BE49-F238E27FC236}">
                <a16:creationId xmlns:a16="http://schemas.microsoft.com/office/drawing/2014/main" id="{732A7FCD-BC22-4A12-A3B3-F9A44B4A77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1980000"/>
            <a:ext cx="9134157" cy="23574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Smith, J. K. (2020). Le Guide du Voyageur dans les Dimensions Parallèles. Éditions Imaginaires.</a:t>
            </a:r>
          </a:p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Brown, A. (2019). Les Secrets de l'Alchimie Moderne. Presses Mystiques.</a:t>
            </a:r>
          </a:p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Garcia, L. (2022). Exploration des Mondes Inconnus. Éditions Aventure.</a:t>
            </a:r>
          </a:p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White, S. (2023). L'Aube des Nouveaux Horizons : Une Histoire de la Science-Fiction. Presses de l'Université Imaginaire.</a:t>
            </a:r>
          </a:p>
        </p:txBody>
      </p:sp>
    </p:spTree>
    <p:extLst>
      <p:ext uri="{BB962C8B-B14F-4D97-AF65-F5344CB8AC3E}">
        <p14:creationId xmlns:p14="http://schemas.microsoft.com/office/powerpoint/2010/main" val="11518058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bliographie fond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362706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Bibliographie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AF61B9EC-3972-4229-A00D-CB1077E087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62211" y="2185365"/>
            <a:ext cx="7267575" cy="314801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bg2"/>
                </a:solidFill>
                <a:latin typeface="Inter"/>
              </a:defRPr>
            </a:lvl1pPr>
          </a:lstStyle>
          <a:p>
            <a:pPr lvl="0"/>
            <a:r>
              <a:rPr lang="fr-FR" dirty="0"/>
              <a:t>Smith, J. K. (2020). Le Guide du Voyageur dans les Dimensions Parallèles. Éditions Imaginaires.</a:t>
            </a:r>
          </a:p>
          <a:p>
            <a:pPr lvl="0"/>
            <a:r>
              <a:rPr lang="fr-FR" dirty="0"/>
              <a:t>Brown, A. (2019). Les Secrets de l'Alchimie Moderne. Presses Mystiques.</a:t>
            </a:r>
          </a:p>
          <a:p>
            <a:pPr lvl="0"/>
            <a:r>
              <a:rPr lang="fr-FR" dirty="0"/>
              <a:t>Garcia, L. (2022). Exploration des Mondes Inconnus. Éditions Aventure.</a:t>
            </a:r>
          </a:p>
          <a:p>
            <a:pPr lvl="0"/>
            <a:r>
              <a:rPr lang="fr-FR" dirty="0"/>
              <a:t>White, S. (2023). L'Aube des Nouveaux Horizons : Une Histoire de la Science-Fiction. Presses de l'Université Imaginaire.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D58095F-6E84-4424-9E76-B404C79F5ED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074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ateli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l’atelier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9" y="365973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Auteurs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F607C6F-5840-47DF-AA8A-78F6EE2079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66516" y="15634"/>
            <a:ext cx="2537476" cy="1713462"/>
          </a:xfrm>
          <a:prstGeom prst="rect">
            <a:avLst/>
          </a:prstGeom>
        </p:spPr>
      </p:pic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0548" y="5671038"/>
            <a:ext cx="8390901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2447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erge fond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9216C4-22AB-4158-AE65-EB0053BE9D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63691A-F3D8-295F-5AB5-A21DB71663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022193CD-AE87-45B7-944F-3D7895290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47189" y="566383"/>
            <a:ext cx="8097623" cy="775685"/>
          </a:xfrm>
        </p:spPr>
        <p:txBody>
          <a:bodyPr>
            <a:noAutofit/>
          </a:bodyPr>
          <a:lstStyle>
            <a:lvl1pPr marL="0" indent="0" algn="ctr">
              <a:buNone/>
              <a:defRPr lang="fr-FR" sz="44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Des questions ?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120F59D1-DF0F-4DF7-9EC3-B73B2ED056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47188" y="1760508"/>
            <a:ext cx="8097624" cy="592912"/>
          </a:xfrm>
        </p:spPr>
        <p:txBody>
          <a:bodyPr>
            <a:noAutofit/>
          </a:bodyPr>
          <a:lstStyle>
            <a:lvl1pPr marL="0" indent="0" algn="ctr">
              <a:buNone/>
              <a:defRPr lang="fr-FR" sz="32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Retrouvez-nous sur le forum du cours !</a:t>
            </a:r>
          </a:p>
        </p:txBody>
      </p:sp>
      <p:pic>
        <p:nvPicPr>
          <p:cNvPr id="11" name="Graphique 10" descr="Courrier">
            <a:extLst>
              <a:ext uri="{FF2B5EF4-FFF2-40B4-BE49-F238E27FC236}">
                <a16:creationId xmlns:a16="http://schemas.microsoft.com/office/drawing/2014/main" id="{6BE65EF2-66C2-4D1C-809D-4CE949EC22D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67400" y="2489032"/>
            <a:ext cx="457200" cy="457200"/>
          </a:xfrm>
          <a:prstGeom prst="rect">
            <a:avLst/>
          </a:prstGeom>
        </p:spPr>
      </p:pic>
      <p:pic>
        <p:nvPicPr>
          <p:cNvPr id="12" name="Graphique 11" descr="Lien">
            <a:extLst>
              <a:ext uri="{FF2B5EF4-FFF2-40B4-BE49-F238E27FC236}">
                <a16:creationId xmlns:a16="http://schemas.microsoft.com/office/drawing/2014/main" id="{86A2640F-4F90-498D-BDF8-20B9D06C6BF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67400" y="4486086"/>
            <a:ext cx="457200" cy="457200"/>
          </a:xfrm>
          <a:prstGeom prst="rect">
            <a:avLst/>
          </a:prstGeom>
        </p:spPr>
      </p:pic>
      <p:sp>
        <p:nvSpPr>
          <p:cNvPr id="15" name="Espace réservé du texte 6">
            <a:extLst>
              <a:ext uri="{FF2B5EF4-FFF2-40B4-BE49-F238E27FC236}">
                <a16:creationId xmlns:a16="http://schemas.microsoft.com/office/drawing/2014/main" id="{11B793E9-A514-4F59-855C-E86E940486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047189" y="4964780"/>
            <a:ext cx="8097623" cy="76061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bg2"/>
                </a:solidFill>
                <a:latin typeface="Inter"/>
              </a:defRPr>
            </a:lvl1pPr>
          </a:lstStyle>
          <a:p>
            <a:pPr algn="ctr"/>
            <a:r>
              <a:rPr lang="fr-FR" dirty="0">
                <a:solidFill>
                  <a:schemeClr val="bg1"/>
                </a:solidFill>
                <a:latin typeface="Inter"/>
              </a:rPr>
              <a:t>Site web</a:t>
            </a:r>
          </a:p>
          <a:p>
            <a:pPr algn="ctr"/>
            <a:r>
              <a:rPr lang="fr-FR" dirty="0">
                <a:solidFill>
                  <a:schemeClr val="bg1"/>
                </a:solidFill>
                <a:latin typeface="Inter"/>
              </a:rPr>
              <a:t>https://cipe.univ-amu.fr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7BE5FDC9-B751-4247-BAC1-AB75F4C98D9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47188" y="3004790"/>
            <a:ext cx="8097624" cy="1422737"/>
          </a:xfrm>
        </p:spPr>
        <p:txBody>
          <a:bodyPr>
            <a:noAutofit/>
          </a:bodyPr>
          <a:lstStyle>
            <a:lvl1pPr marL="0" indent="0" algn="ctr">
              <a:buNone/>
              <a:defRPr lang="fr-FR" sz="18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fr-FR" dirty="0">
                <a:solidFill>
                  <a:schemeClr val="bg1"/>
                </a:solidFill>
                <a:latin typeface="Inter"/>
              </a:rPr>
              <a:t>Contacts</a:t>
            </a:r>
          </a:p>
          <a:p>
            <a:pPr algn="ctr"/>
            <a:r>
              <a:rPr lang="fr-FR" dirty="0">
                <a:solidFill>
                  <a:schemeClr val="bg1"/>
                </a:solidFill>
                <a:latin typeface="Inter"/>
              </a:rPr>
              <a:t>john.doe@example.com</a:t>
            </a:r>
          </a:p>
          <a:p>
            <a:pPr algn="ctr"/>
            <a:r>
              <a:rPr lang="fr-FR" dirty="0">
                <a:solidFill>
                  <a:schemeClr val="bg1"/>
                </a:solidFill>
                <a:latin typeface="Inter"/>
              </a:rPr>
              <a:t>emilie.dupont@fakemail.com</a:t>
            </a:r>
          </a:p>
          <a:p>
            <a:pPr algn="ctr"/>
            <a:r>
              <a:rPr lang="fr-FR" dirty="0">
                <a:solidFill>
                  <a:schemeClr val="bg1"/>
                </a:solidFill>
                <a:latin typeface="Inter"/>
              </a:rPr>
              <a:t>contact@fantasyemail.net</a:t>
            </a:r>
          </a:p>
        </p:txBody>
      </p:sp>
    </p:spTree>
    <p:extLst>
      <p:ext uri="{BB962C8B-B14F-4D97-AF65-F5344CB8AC3E}">
        <p14:creationId xmlns:p14="http://schemas.microsoft.com/office/powerpoint/2010/main" val="3990276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confér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la conférence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9" y="365973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Auteurs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F607C6F-5840-47DF-AA8A-78F6EE2079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88605" y="-156020"/>
            <a:ext cx="2523039" cy="1885116"/>
          </a:xfrm>
          <a:prstGeom prst="rect">
            <a:avLst/>
          </a:prstGeom>
        </p:spPr>
      </p:pic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0548" y="5652569"/>
            <a:ext cx="8390901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810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é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la démo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9" y="365973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Auteurs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F607C6F-5840-47DF-AA8A-78F6EE2079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33453" y="-119490"/>
            <a:ext cx="2859791" cy="1906527"/>
          </a:xfrm>
          <a:prstGeom prst="rect">
            <a:avLst/>
          </a:prstGeom>
        </p:spPr>
      </p:pic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0549" y="5652569"/>
            <a:ext cx="8390900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523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ribute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DBFE9BD7-0D15-4DC5-AEA2-F512039EF2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212E754-4453-4487-9A62-10BDDF32A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4867" y="340187"/>
            <a:ext cx="7042265" cy="1325563"/>
          </a:xfrm>
        </p:spPr>
        <p:txBody>
          <a:bodyPr/>
          <a:lstStyle>
            <a:lvl1pPr algn="ctr">
              <a:defRPr lang="fr-FR" sz="4400" kern="1200" smtClean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Contributeurs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C73DBB9A-2BED-4207-97B6-F68F0CF7BD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867" y="5652569"/>
            <a:ext cx="7042264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5FA5C458-F9F8-4708-8789-03515F52A5C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25042" y="4261875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dirty="0">
                <a:solidFill>
                  <a:schemeClr val="bg1"/>
                </a:solidFill>
                <a:latin typeface="Raleway"/>
              </a:rPr>
              <a:t>Jane Doe</a:t>
            </a:r>
          </a:p>
        </p:txBody>
      </p:sp>
      <p:sp>
        <p:nvSpPr>
          <p:cNvPr id="16" name="Espace réservé du texte 10">
            <a:extLst>
              <a:ext uri="{FF2B5EF4-FFF2-40B4-BE49-F238E27FC236}">
                <a16:creationId xmlns:a16="http://schemas.microsoft.com/office/drawing/2014/main" id="{9E69D5EA-085C-41C0-8D5E-EEFBBCE007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06231" y="4261875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dirty="0" err="1">
                <a:solidFill>
                  <a:schemeClr val="bg1"/>
                </a:solidFill>
                <a:latin typeface="Raleway"/>
              </a:rPr>
              <a:t>Idéfix</a:t>
            </a:r>
            <a:endParaRPr lang="fr-FR" sz="2800" dirty="0">
              <a:solidFill>
                <a:schemeClr val="bg1"/>
              </a:solidFill>
              <a:latin typeface="Raleway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7CE16FE-00EF-41E9-9C5F-2BF88EFA8A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8B53EDC-04BC-4F05-AB49-5CBD2D5C359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24" name="Ellipse 23">
            <a:extLst>
              <a:ext uri="{FF2B5EF4-FFF2-40B4-BE49-F238E27FC236}">
                <a16:creationId xmlns:a16="http://schemas.microsoft.com/office/drawing/2014/main" id="{0EB01636-FC7A-4AAA-9763-5BD244F918D4}"/>
              </a:ext>
            </a:extLst>
          </p:cNvPr>
          <p:cNvSpPr/>
          <p:nvPr userDrawn="1"/>
        </p:nvSpPr>
        <p:spPr>
          <a:xfrm>
            <a:off x="1197204" y="2140742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707FA030-DA3A-452E-B04D-28CB1B45C442}"/>
              </a:ext>
            </a:extLst>
          </p:cNvPr>
          <p:cNvSpPr/>
          <p:nvPr userDrawn="1"/>
        </p:nvSpPr>
        <p:spPr>
          <a:xfrm>
            <a:off x="5070537" y="2140742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5697FD4C-3617-49C9-935C-F7280AF529B2}"/>
              </a:ext>
            </a:extLst>
          </p:cNvPr>
          <p:cNvSpPr/>
          <p:nvPr userDrawn="1"/>
        </p:nvSpPr>
        <p:spPr>
          <a:xfrm>
            <a:off x="8943870" y="2140742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space réservé du texte 10">
            <a:extLst>
              <a:ext uri="{FF2B5EF4-FFF2-40B4-BE49-F238E27FC236}">
                <a16:creationId xmlns:a16="http://schemas.microsoft.com/office/drawing/2014/main" id="{5DB70AC9-D8FA-440E-9092-D8B0C044278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59565" y="4218566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dirty="0">
                <a:solidFill>
                  <a:schemeClr val="bg1"/>
                </a:solidFill>
                <a:latin typeface="Raleway"/>
              </a:rPr>
              <a:t>Tartempion</a:t>
            </a:r>
          </a:p>
        </p:txBody>
      </p:sp>
    </p:spTree>
    <p:extLst>
      <p:ext uri="{BB962C8B-B14F-4D97-AF65-F5344CB8AC3E}">
        <p14:creationId xmlns:p14="http://schemas.microsoft.com/office/powerpoint/2010/main" val="2584582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ribute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DBFE9BD7-0D15-4DC5-AEA2-F512039EF2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212E754-4453-4487-9A62-10BDDF32A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4867" y="340187"/>
            <a:ext cx="7042265" cy="1325563"/>
          </a:xfrm>
        </p:spPr>
        <p:txBody>
          <a:bodyPr/>
          <a:lstStyle>
            <a:lvl1pPr algn="ctr">
              <a:defRPr lang="fr-FR" sz="4400" kern="1200" smtClean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Contributeurs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C73DBB9A-2BED-4207-97B6-F68F0CF7BD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867" y="5652569"/>
            <a:ext cx="6972730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5FA5C458-F9F8-4708-8789-03515F52A5C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85818" y="4224168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dirty="0">
                <a:solidFill>
                  <a:schemeClr val="bg1"/>
                </a:solidFill>
                <a:latin typeface="Raleway"/>
              </a:rPr>
              <a:t>Jane Doe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7CE16FE-00EF-41E9-9C5F-2BF88EFA8A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8B53EDC-04BC-4F05-AB49-5CBD2D5C359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24" name="Ellipse 23">
            <a:extLst>
              <a:ext uri="{FF2B5EF4-FFF2-40B4-BE49-F238E27FC236}">
                <a16:creationId xmlns:a16="http://schemas.microsoft.com/office/drawing/2014/main" id="{0EB01636-FC7A-4AAA-9763-5BD244F918D4}"/>
              </a:ext>
            </a:extLst>
          </p:cNvPr>
          <p:cNvSpPr/>
          <p:nvPr userDrawn="1"/>
        </p:nvSpPr>
        <p:spPr>
          <a:xfrm>
            <a:off x="3157980" y="2103035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707FA030-DA3A-452E-B04D-28CB1B45C442}"/>
              </a:ext>
            </a:extLst>
          </p:cNvPr>
          <p:cNvSpPr/>
          <p:nvPr userDrawn="1"/>
        </p:nvSpPr>
        <p:spPr>
          <a:xfrm>
            <a:off x="7031313" y="2103035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space réservé du texte 10">
            <a:extLst>
              <a:ext uri="{FF2B5EF4-FFF2-40B4-BE49-F238E27FC236}">
                <a16:creationId xmlns:a16="http://schemas.microsoft.com/office/drawing/2014/main" id="{5DB70AC9-D8FA-440E-9092-D8B0C044278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20341" y="4180859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dirty="0">
                <a:solidFill>
                  <a:schemeClr val="bg1"/>
                </a:solidFill>
                <a:latin typeface="Raleway"/>
              </a:rPr>
              <a:t>John Doe</a:t>
            </a:r>
          </a:p>
        </p:txBody>
      </p:sp>
    </p:spTree>
    <p:extLst>
      <p:ext uri="{BB962C8B-B14F-4D97-AF65-F5344CB8AC3E}">
        <p14:creationId xmlns:p14="http://schemas.microsoft.com/office/powerpoint/2010/main" val="2594580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ntribut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DBFE9BD7-0D15-4DC5-AEA2-F512039EF2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212E754-4453-4487-9A62-10BDDF32A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4867" y="340187"/>
            <a:ext cx="7042265" cy="1325563"/>
          </a:xfrm>
        </p:spPr>
        <p:txBody>
          <a:bodyPr/>
          <a:lstStyle>
            <a:lvl1pPr algn="ctr">
              <a:defRPr lang="fr-FR" sz="4400" kern="1200" smtClean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Contributeurs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C73DBB9A-2BED-4207-97B6-F68F0CF7BD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48606" y="5652569"/>
            <a:ext cx="7042265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5FA5C458-F9F8-4708-8789-03515F52A5C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25042" y="4261875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dirty="0">
                <a:solidFill>
                  <a:schemeClr val="bg1"/>
                </a:solidFill>
                <a:latin typeface="Raleway"/>
              </a:rPr>
              <a:t>Jane Doe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7CE16FE-00EF-41E9-9C5F-2BF88EFA8A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8B53EDC-04BC-4F05-AB49-5CBD2D5C359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25" name="Ellipse 24">
            <a:extLst>
              <a:ext uri="{FF2B5EF4-FFF2-40B4-BE49-F238E27FC236}">
                <a16:creationId xmlns:a16="http://schemas.microsoft.com/office/drawing/2014/main" id="{707FA030-DA3A-452E-B04D-28CB1B45C442}"/>
              </a:ext>
            </a:extLst>
          </p:cNvPr>
          <p:cNvSpPr/>
          <p:nvPr userDrawn="1"/>
        </p:nvSpPr>
        <p:spPr>
          <a:xfrm>
            <a:off x="5070537" y="2140742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8016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9216C4-22AB-4158-AE65-EB0053BE9D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63691A-F3D8-295F-5AB5-A21DB71663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6" name="Espace réservé du titre 1">
            <a:extLst>
              <a:ext uri="{FF2B5EF4-FFF2-40B4-BE49-F238E27FC236}">
                <a16:creationId xmlns:a16="http://schemas.microsoft.com/office/drawing/2014/main" id="{757349C2-E711-41C9-BD97-FAC82190DE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6000"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partie</a:t>
            </a:r>
          </a:p>
        </p:txBody>
      </p:sp>
    </p:spTree>
    <p:extLst>
      <p:ext uri="{BB962C8B-B14F-4D97-AF65-F5344CB8AC3E}">
        <p14:creationId xmlns:p14="http://schemas.microsoft.com/office/powerpoint/2010/main" val="2666170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ous-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9216C4-22AB-4158-AE65-EB0053BE9D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63691A-F3D8-295F-5AB5-A21DB71663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6" name="Espace réservé du titre 1">
            <a:extLst>
              <a:ext uri="{FF2B5EF4-FFF2-40B4-BE49-F238E27FC236}">
                <a16:creationId xmlns:a16="http://schemas.microsoft.com/office/drawing/2014/main" id="{33230C5B-66D5-41B1-B8FD-14F718450125}"/>
              </a:ext>
            </a:extLst>
          </p:cNvPr>
          <p:cNvSpPr txBox="1">
            <a:spLocks/>
          </p:cNvSpPr>
          <p:nvPr userDrawn="1"/>
        </p:nvSpPr>
        <p:spPr>
          <a:xfrm>
            <a:off x="3154481" y="496901"/>
            <a:ext cx="5883036" cy="845337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FR" dirty="0">
              <a:solidFill>
                <a:schemeClr val="bg1"/>
              </a:solidFill>
              <a:latin typeface="Raleway"/>
            </a:endParaRPr>
          </a:p>
        </p:txBody>
      </p:sp>
      <p:sp>
        <p:nvSpPr>
          <p:cNvPr id="7" name="Espace réservé du titre 1">
            <a:extLst>
              <a:ext uri="{FF2B5EF4-FFF2-40B4-BE49-F238E27FC236}">
                <a16:creationId xmlns:a16="http://schemas.microsoft.com/office/drawing/2014/main" id="{E7C87954-9CDB-4146-BC44-23197E6AD6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6000"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sous-partie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4EBD1932-5CAF-4FE6-A75D-7C2D99EFBED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13830" y="660651"/>
            <a:ext cx="6764338" cy="517835"/>
          </a:xfrm>
        </p:spPr>
        <p:txBody>
          <a:bodyPr>
            <a:normAutofit/>
          </a:bodyPr>
          <a:lstStyle>
            <a:lvl1pPr marL="0" indent="0" algn="ctr">
              <a:buNone/>
              <a:defRPr lang="fr-FR" sz="28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Titre de partie</a:t>
            </a:r>
          </a:p>
        </p:txBody>
      </p:sp>
    </p:spTree>
    <p:extLst>
      <p:ext uri="{BB962C8B-B14F-4D97-AF65-F5344CB8AC3E}">
        <p14:creationId xmlns:p14="http://schemas.microsoft.com/office/powerpoint/2010/main" val="1628927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EEC291-CE68-40BD-92C0-029E2F720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8FF467F-E97F-447B-98ED-BB47A4BEB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7E81E9B-19B8-4B9E-B021-373CC9C9F6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7DB55-0756-4E3F-8F05-D6F42A4C5471}" type="datetimeFigureOut">
              <a:rPr lang="fr-FR" smtClean="0"/>
              <a:t>22/05/2024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8F2F50F-B0A8-4B6C-AA50-FD996FB678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FB79B4E-6EE5-49B0-8E85-E37828CF44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5BDCE-05CB-4AD7-86C7-14141AE4E6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1864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91" r:id="rId2"/>
    <p:sldLayoutId id="2147483692" r:id="rId3"/>
    <p:sldLayoutId id="2147483693" r:id="rId4"/>
    <p:sldLayoutId id="2147483681" r:id="rId5"/>
    <p:sldLayoutId id="2147483694" r:id="rId6"/>
    <p:sldLayoutId id="2147483695" r:id="rId7"/>
    <p:sldLayoutId id="2147483678" r:id="rId8"/>
    <p:sldLayoutId id="2147483679" r:id="rId9"/>
    <p:sldLayoutId id="2147483663" r:id="rId10"/>
    <p:sldLayoutId id="2147483667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88" r:id="rId18"/>
    <p:sldLayoutId id="2147483689" r:id="rId19"/>
    <p:sldLayoutId id="214748369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35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4.png"/><Relationship Id="rId5" Type="http://schemas.openxmlformats.org/officeDocument/2006/relationships/image" Target="../media/image26.png"/><Relationship Id="rId4" Type="http://schemas.openxmlformats.org/officeDocument/2006/relationships/image" Target="../media/image17.png"/><Relationship Id="rId9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23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Relationship Id="rId1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sites.google.com/site/baptistesucherasmarx/teaching" TargetMode="External"/><Relationship Id="rId2" Type="http://schemas.openxmlformats.org/officeDocument/2006/relationships/hyperlink" Target="https://sketchfab.com/Secteur_Sci_Techno-AMU" TargetMode="Externa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2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7.png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8CA885-CFDC-100D-8D8B-34CA9EC77C4C}"/>
              </a:ext>
            </a:extLst>
          </p:cNvPr>
          <p:cNvSpPr txBox="1"/>
          <p:nvPr/>
        </p:nvSpPr>
        <p:spPr>
          <a:xfrm>
            <a:off x="0" y="2531138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Travaux pratiques virtuels en paléontologie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AE1913E-6A6C-A875-9851-466D9A8639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1451" y="6377480"/>
            <a:ext cx="1289099" cy="48052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7C2B107-DD74-C8CB-65E3-1CC86729F5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0025" y="6437219"/>
            <a:ext cx="1231094" cy="42318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BE86255-9DD5-80B6-E8B1-1E03282EF3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" y="6213737"/>
            <a:ext cx="1569080" cy="644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3451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>
            <a:extLst>
              <a:ext uri="{FF2B5EF4-FFF2-40B4-BE49-F238E27FC236}">
                <a16:creationId xmlns:a16="http://schemas.microsoft.com/office/drawing/2014/main" id="{574F3D70-6C58-5418-B343-F56E217D6911}"/>
              </a:ext>
            </a:extLst>
          </p:cNvPr>
          <p:cNvSpPr/>
          <p:nvPr/>
        </p:nvSpPr>
        <p:spPr>
          <a:xfrm>
            <a:off x="10575857" y="327831"/>
            <a:ext cx="120511" cy="12051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D4481C0D-D358-D248-AD38-222EFB8A3ED5}"/>
              </a:ext>
            </a:extLst>
          </p:cNvPr>
          <p:cNvSpPr/>
          <p:nvPr/>
        </p:nvSpPr>
        <p:spPr>
          <a:xfrm>
            <a:off x="10843085" y="320478"/>
            <a:ext cx="120511" cy="12051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396C93DF-DC06-A9F9-362D-194B255C8430}"/>
              </a:ext>
            </a:extLst>
          </p:cNvPr>
          <p:cNvSpPr/>
          <p:nvPr/>
        </p:nvSpPr>
        <p:spPr>
          <a:xfrm>
            <a:off x="11110313" y="320478"/>
            <a:ext cx="120511" cy="12051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175DFDAF-79C4-440A-FD2F-ED7A60DEF77C}"/>
              </a:ext>
            </a:extLst>
          </p:cNvPr>
          <p:cNvSpPr/>
          <p:nvPr/>
        </p:nvSpPr>
        <p:spPr>
          <a:xfrm>
            <a:off x="10041401" y="335184"/>
            <a:ext cx="120511" cy="120511"/>
          </a:xfrm>
          <a:prstGeom prst="ellipse">
            <a:avLst/>
          </a:prstGeom>
          <a:solidFill>
            <a:srgbClr val="92D050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FA4180BC-9B80-CB96-7F53-B1701F6F882B}"/>
              </a:ext>
            </a:extLst>
          </p:cNvPr>
          <p:cNvSpPr/>
          <p:nvPr/>
        </p:nvSpPr>
        <p:spPr>
          <a:xfrm>
            <a:off x="10308629" y="327831"/>
            <a:ext cx="120511" cy="120511"/>
          </a:xfrm>
          <a:prstGeom prst="ellipse">
            <a:avLst/>
          </a:prstGeom>
          <a:solidFill>
            <a:srgbClr val="92D050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D2A08B3E-B934-C86D-0AFF-EE6ABCA2C7E7}"/>
              </a:ext>
            </a:extLst>
          </p:cNvPr>
          <p:cNvSpPr/>
          <p:nvPr/>
        </p:nvSpPr>
        <p:spPr>
          <a:xfrm>
            <a:off x="9506945" y="342537"/>
            <a:ext cx="120511" cy="120511"/>
          </a:xfrm>
          <a:prstGeom prst="ellipse">
            <a:avLst/>
          </a:prstGeom>
          <a:solidFill>
            <a:srgbClr val="92D050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8BF1CED-720C-2421-7E08-2724D834C70A}"/>
              </a:ext>
            </a:extLst>
          </p:cNvPr>
          <p:cNvSpPr/>
          <p:nvPr/>
        </p:nvSpPr>
        <p:spPr>
          <a:xfrm>
            <a:off x="9774173" y="335184"/>
            <a:ext cx="120511" cy="120511"/>
          </a:xfrm>
          <a:prstGeom prst="ellipse">
            <a:avLst/>
          </a:prstGeom>
          <a:solidFill>
            <a:srgbClr val="92D050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32C16E28-EC55-9C3F-5204-2A0F1B4893D6}"/>
              </a:ext>
            </a:extLst>
          </p:cNvPr>
          <p:cNvSpPr/>
          <p:nvPr/>
        </p:nvSpPr>
        <p:spPr>
          <a:xfrm>
            <a:off x="9239717" y="342537"/>
            <a:ext cx="120511" cy="120511"/>
          </a:xfrm>
          <a:prstGeom prst="ellipse">
            <a:avLst/>
          </a:prstGeom>
          <a:solidFill>
            <a:srgbClr val="92D050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10" name="Text Box 6">
            <a:extLst>
              <a:ext uri="{FF2B5EF4-FFF2-40B4-BE49-F238E27FC236}">
                <a16:creationId xmlns:a16="http://schemas.microsoft.com/office/drawing/2014/main" id="{B22E4DE9-5C25-A571-9A43-6389FADD06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225" y="166966"/>
            <a:ext cx="804179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 i="1" dirty="0">
                <a:solidFill>
                  <a:schemeClr val="bg1"/>
                </a:solidFill>
                <a:latin typeface="Raleway" pitchFamily="2" charset="0"/>
                <a:cs typeface="Times New Roman" pitchFamily="18" charset="0"/>
              </a:rPr>
              <a:t>TP de paléontologie des invertébrés/TP de micropaléontologie</a:t>
            </a:r>
          </a:p>
        </p:txBody>
      </p:sp>
      <p:pic>
        <p:nvPicPr>
          <p:cNvPr id="11" name="Image 10" descr="Une image contenant art, graphisme, Graphique, Caractère coloré&#10;&#10;Description générée automatiquement">
            <a:extLst>
              <a:ext uri="{FF2B5EF4-FFF2-40B4-BE49-F238E27FC236}">
                <a16:creationId xmlns:a16="http://schemas.microsoft.com/office/drawing/2014/main" id="{D26C1CE5-2DDE-4473-619A-DD5B7CD84A3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14"/>
          <a:stretch/>
        </p:blipFill>
        <p:spPr>
          <a:xfrm>
            <a:off x="3653" y="20109"/>
            <a:ext cx="536573" cy="688583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C02FA1AC-F24D-5C5D-EF0E-22BA8C0F159B}"/>
              </a:ext>
            </a:extLst>
          </p:cNvPr>
          <p:cNvSpPr txBox="1"/>
          <p:nvPr/>
        </p:nvSpPr>
        <p:spPr>
          <a:xfrm>
            <a:off x="-52097" y="160378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n w="3175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9A1FE68-A431-09C0-D53F-EEFC1E1167F7}"/>
              </a:ext>
            </a:extLst>
          </p:cNvPr>
          <p:cNvSpPr txBox="1"/>
          <p:nvPr/>
        </p:nvSpPr>
        <p:spPr>
          <a:xfrm>
            <a:off x="1747610" y="692696"/>
            <a:ext cx="86967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Modèle pédagogique</a:t>
            </a:r>
          </a:p>
        </p:txBody>
      </p:sp>
      <p:pic>
        <p:nvPicPr>
          <p:cNvPr id="8" name="Image 7" descr="Une image contenant texte, capture d’écran, Police, conception&#10;&#10;Description générée automatiquement">
            <a:extLst>
              <a:ext uri="{FF2B5EF4-FFF2-40B4-BE49-F238E27FC236}">
                <a16:creationId xmlns:a16="http://schemas.microsoft.com/office/drawing/2014/main" id="{79235514-544B-28FE-7B7C-01E05CA064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943" y="885824"/>
            <a:ext cx="1570261" cy="5805209"/>
          </a:xfrm>
          <a:prstGeom prst="rect">
            <a:avLst/>
          </a:prstGeom>
        </p:spPr>
      </p:pic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DAF03A2-1494-93B8-2115-505DB0FF1640}"/>
              </a:ext>
            </a:extLst>
          </p:cNvPr>
          <p:cNvSpPr/>
          <p:nvPr/>
        </p:nvSpPr>
        <p:spPr>
          <a:xfrm>
            <a:off x="595975" y="2778546"/>
            <a:ext cx="1747175" cy="3114254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A288BA9-E5E2-2505-95C6-8BC3C59917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3957" y="1839347"/>
            <a:ext cx="6589560" cy="372704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63009784-52C7-7B31-7507-5074A3E9FA4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3305"/>
          <a:stretch/>
        </p:blipFill>
        <p:spPr>
          <a:xfrm>
            <a:off x="9076349" y="2231301"/>
            <a:ext cx="2999016" cy="3114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785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>
            <a:extLst>
              <a:ext uri="{FF2B5EF4-FFF2-40B4-BE49-F238E27FC236}">
                <a16:creationId xmlns:a16="http://schemas.microsoft.com/office/drawing/2014/main" id="{574F3D70-6C58-5418-B343-F56E217D6911}"/>
              </a:ext>
            </a:extLst>
          </p:cNvPr>
          <p:cNvSpPr/>
          <p:nvPr/>
        </p:nvSpPr>
        <p:spPr>
          <a:xfrm>
            <a:off x="10575857" y="327831"/>
            <a:ext cx="120511" cy="120511"/>
          </a:xfrm>
          <a:prstGeom prst="ellipse">
            <a:avLst/>
          </a:prstGeom>
          <a:solidFill>
            <a:srgbClr val="92D050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D4481C0D-D358-D248-AD38-222EFB8A3ED5}"/>
              </a:ext>
            </a:extLst>
          </p:cNvPr>
          <p:cNvSpPr/>
          <p:nvPr/>
        </p:nvSpPr>
        <p:spPr>
          <a:xfrm>
            <a:off x="10843085" y="320478"/>
            <a:ext cx="120511" cy="12051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396C93DF-DC06-A9F9-362D-194B255C8430}"/>
              </a:ext>
            </a:extLst>
          </p:cNvPr>
          <p:cNvSpPr/>
          <p:nvPr/>
        </p:nvSpPr>
        <p:spPr>
          <a:xfrm>
            <a:off x="11110313" y="320478"/>
            <a:ext cx="120511" cy="12051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175DFDAF-79C4-440A-FD2F-ED7A60DEF77C}"/>
              </a:ext>
            </a:extLst>
          </p:cNvPr>
          <p:cNvSpPr/>
          <p:nvPr/>
        </p:nvSpPr>
        <p:spPr>
          <a:xfrm>
            <a:off x="10041401" y="335184"/>
            <a:ext cx="120511" cy="120511"/>
          </a:xfrm>
          <a:prstGeom prst="ellipse">
            <a:avLst/>
          </a:prstGeom>
          <a:solidFill>
            <a:srgbClr val="92D050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FA4180BC-9B80-CB96-7F53-B1701F6F882B}"/>
              </a:ext>
            </a:extLst>
          </p:cNvPr>
          <p:cNvSpPr/>
          <p:nvPr/>
        </p:nvSpPr>
        <p:spPr>
          <a:xfrm>
            <a:off x="10308629" y="327831"/>
            <a:ext cx="120511" cy="120511"/>
          </a:xfrm>
          <a:prstGeom prst="ellipse">
            <a:avLst/>
          </a:prstGeom>
          <a:solidFill>
            <a:srgbClr val="92D050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D2A08B3E-B934-C86D-0AFF-EE6ABCA2C7E7}"/>
              </a:ext>
            </a:extLst>
          </p:cNvPr>
          <p:cNvSpPr/>
          <p:nvPr/>
        </p:nvSpPr>
        <p:spPr>
          <a:xfrm>
            <a:off x="9506945" y="342537"/>
            <a:ext cx="120511" cy="120511"/>
          </a:xfrm>
          <a:prstGeom prst="ellipse">
            <a:avLst/>
          </a:prstGeom>
          <a:solidFill>
            <a:srgbClr val="92D050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8BF1CED-720C-2421-7E08-2724D834C70A}"/>
              </a:ext>
            </a:extLst>
          </p:cNvPr>
          <p:cNvSpPr/>
          <p:nvPr/>
        </p:nvSpPr>
        <p:spPr>
          <a:xfrm>
            <a:off x="9774173" y="335184"/>
            <a:ext cx="120511" cy="120511"/>
          </a:xfrm>
          <a:prstGeom prst="ellipse">
            <a:avLst/>
          </a:prstGeom>
          <a:solidFill>
            <a:srgbClr val="92D050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32C16E28-EC55-9C3F-5204-2A0F1B4893D6}"/>
              </a:ext>
            </a:extLst>
          </p:cNvPr>
          <p:cNvSpPr/>
          <p:nvPr/>
        </p:nvSpPr>
        <p:spPr>
          <a:xfrm>
            <a:off x="9239717" y="342537"/>
            <a:ext cx="120511" cy="120511"/>
          </a:xfrm>
          <a:prstGeom prst="ellipse">
            <a:avLst/>
          </a:prstGeom>
          <a:solidFill>
            <a:srgbClr val="92D050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10" name="Text Box 6">
            <a:extLst>
              <a:ext uri="{FF2B5EF4-FFF2-40B4-BE49-F238E27FC236}">
                <a16:creationId xmlns:a16="http://schemas.microsoft.com/office/drawing/2014/main" id="{B22E4DE9-5C25-A571-9A43-6389FADD06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225" y="166966"/>
            <a:ext cx="804179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 i="1" dirty="0">
                <a:solidFill>
                  <a:schemeClr val="bg1"/>
                </a:solidFill>
                <a:latin typeface="Raleway" pitchFamily="2" charset="0"/>
                <a:cs typeface="Times New Roman" pitchFamily="18" charset="0"/>
              </a:rPr>
              <a:t>TP de paléontologie des invertébrés/TP de micropaléontologie</a:t>
            </a:r>
          </a:p>
        </p:txBody>
      </p:sp>
      <p:pic>
        <p:nvPicPr>
          <p:cNvPr id="11" name="Image 10" descr="Une image contenant art, graphisme, Graphique, Caractère coloré&#10;&#10;Description générée automatiquement">
            <a:extLst>
              <a:ext uri="{FF2B5EF4-FFF2-40B4-BE49-F238E27FC236}">
                <a16:creationId xmlns:a16="http://schemas.microsoft.com/office/drawing/2014/main" id="{D26C1CE5-2DDE-4473-619A-DD5B7CD84A3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14"/>
          <a:stretch/>
        </p:blipFill>
        <p:spPr>
          <a:xfrm>
            <a:off x="3653" y="20109"/>
            <a:ext cx="536573" cy="688583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C02FA1AC-F24D-5C5D-EF0E-22BA8C0F159B}"/>
              </a:ext>
            </a:extLst>
          </p:cNvPr>
          <p:cNvSpPr txBox="1"/>
          <p:nvPr/>
        </p:nvSpPr>
        <p:spPr>
          <a:xfrm>
            <a:off x="-52097" y="160378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n w="3175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11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9A1FE68-A431-09C0-D53F-EEFC1E1167F7}"/>
              </a:ext>
            </a:extLst>
          </p:cNvPr>
          <p:cNvSpPr txBox="1"/>
          <p:nvPr/>
        </p:nvSpPr>
        <p:spPr>
          <a:xfrm>
            <a:off x="1747610" y="692696"/>
            <a:ext cx="86967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Modèle pédagogique</a:t>
            </a:r>
          </a:p>
        </p:txBody>
      </p:sp>
      <p:pic>
        <p:nvPicPr>
          <p:cNvPr id="8" name="Image 7" descr="Une image contenant texte, capture d’écran, Police, conception&#10;&#10;Description générée automatiquement">
            <a:extLst>
              <a:ext uri="{FF2B5EF4-FFF2-40B4-BE49-F238E27FC236}">
                <a16:creationId xmlns:a16="http://schemas.microsoft.com/office/drawing/2014/main" id="{79235514-544B-28FE-7B7C-01E05CA064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943" y="885824"/>
            <a:ext cx="1570261" cy="5805209"/>
          </a:xfrm>
          <a:prstGeom prst="rect">
            <a:avLst/>
          </a:prstGeom>
        </p:spPr>
      </p:pic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DAF03A2-1494-93B8-2115-505DB0FF1640}"/>
              </a:ext>
            </a:extLst>
          </p:cNvPr>
          <p:cNvSpPr/>
          <p:nvPr/>
        </p:nvSpPr>
        <p:spPr>
          <a:xfrm>
            <a:off x="595975" y="2778546"/>
            <a:ext cx="1747175" cy="3114254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8B858363-337B-AC5E-6FA8-DAD27EEE8F91}"/>
              </a:ext>
            </a:extLst>
          </p:cNvPr>
          <p:cNvGrpSpPr/>
          <p:nvPr/>
        </p:nvGrpSpPr>
        <p:grpSpPr>
          <a:xfrm>
            <a:off x="2825868" y="1029638"/>
            <a:ext cx="5778580" cy="3056380"/>
            <a:chOff x="2825868" y="1164826"/>
            <a:chExt cx="5081221" cy="2687536"/>
          </a:xfrm>
        </p:grpSpPr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CCD5B513-7B86-AB81-AB28-EDB323409E3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825868" y="1164826"/>
              <a:ext cx="4788537" cy="2508437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216E6C82-0BDB-5B86-0711-F5F94F5159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r="42344"/>
            <a:stretch/>
          </p:blipFill>
          <p:spPr>
            <a:xfrm>
              <a:off x="5274140" y="1795102"/>
              <a:ext cx="2632949" cy="2057260"/>
            </a:xfrm>
            <a:prstGeom prst="rect">
              <a:avLst/>
            </a:prstGeom>
          </p:spPr>
        </p:pic>
      </p:grpSp>
      <p:pic>
        <p:nvPicPr>
          <p:cNvPr id="19" name="microscope_nummulite_lpa">
            <a:hlinkClick r:id="" action="ppaction://media"/>
            <a:extLst>
              <a:ext uri="{FF2B5EF4-FFF2-40B4-BE49-F238E27FC236}">
                <a16:creationId xmlns:a16="http://schemas.microsoft.com/office/drawing/2014/main" id="{D4C90D63-1823-8A2D-EBE3-48F9EBCB2D6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04898" y="4663931"/>
            <a:ext cx="3248309" cy="1827174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F77958F2-3474-D615-7737-4EA4A28649F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25124" y="4282457"/>
            <a:ext cx="2756900" cy="2481210"/>
          </a:xfrm>
          <a:prstGeom prst="rect">
            <a:avLst/>
          </a:prstGeom>
        </p:spPr>
      </p:pic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8F7BDE2-EB56-60F8-F0C6-FC5C85E0070B}"/>
              </a:ext>
            </a:extLst>
          </p:cNvPr>
          <p:cNvSpPr/>
          <p:nvPr/>
        </p:nvSpPr>
        <p:spPr>
          <a:xfrm>
            <a:off x="772889" y="4556760"/>
            <a:ext cx="1375951" cy="489109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9320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85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>
            <a:extLst>
              <a:ext uri="{FF2B5EF4-FFF2-40B4-BE49-F238E27FC236}">
                <a16:creationId xmlns:a16="http://schemas.microsoft.com/office/drawing/2014/main" id="{574F3D70-6C58-5418-B343-F56E217D6911}"/>
              </a:ext>
            </a:extLst>
          </p:cNvPr>
          <p:cNvSpPr/>
          <p:nvPr/>
        </p:nvSpPr>
        <p:spPr>
          <a:xfrm>
            <a:off x="10575857" y="327831"/>
            <a:ext cx="120511" cy="120511"/>
          </a:xfrm>
          <a:prstGeom prst="ellipse">
            <a:avLst/>
          </a:prstGeom>
          <a:solidFill>
            <a:srgbClr val="92D050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D4481C0D-D358-D248-AD38-222EFB8A3ED5}"/>
              </a:ext>
            </a:extLst>
          </p:cNvPr>
          <p:cNvSpPr/>
          <p:nvPr/>
        </p:nvSpPr>
        <p:spPr>
          <a:xfrm>
            <a:off x="10843085" y="320478"/>
            <a:ext cx="120511" cy="120511"/>
          </a:xfrm>
          <a:prstGeom prst="ellipse">
            <a:avLst/>
          </a:prstGeom>
          <a:solidFill>
            <a:srgbClr val="92D050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396C93DF-DC06-A9F9-362D-194B255C8430}"/>
              </a:ext>
            </a:extLst>
          </p:cNvPr>
          <p:cNvSpPr/>
          <p:nvPr/>
        </p:nvSpPr>
        <p:spPr>
          <a:xfrm>
            <a:off x="11110313" y="320478"/>
            <a:ext cx="120511" cy="12051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175DFDAF-79C4-440A-FD2F-ED7A60DEF77C}"/>
              </a:ext>
            </a:extLst>
          </p:cNvPr>
          <p:cNvSpPr/>
          <p:nvPr/>
        </p:nvSpPr>
        <p:spPr>
          <a:xfrm>
            <a:off x="10041401" y="335184"/>
            <a:ext cx="120511" cy="120511"/>
          </a:xfrm>
          <a:prstGeom prst="ellipse">
            <a:avLst/>
          </a:prstGeom>
          <a:solidFill>
            <a:srgbClr val="92D050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FA4180BC-9B80-CB96-7F53-B1701F6F882B}"/>
              </a:ext>
            </a:extLst>
          </p:cNvPr>
          <p:cNvSpPr/>
          <p:nvPr/>
        </p:nvSpPr>
        <p:spPr>
          <a:xfrm>
            <a:off x="10308629" y="327831"/>
            <a:ext cx="120511" cy="120511"/>
          </a:xfrm>
          <a:prstGeom prst="ellipse">
            <a:avLst/>
          </a:prstGeom>
          <a:solidFill>
            <a:srgbClr val="92D050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D2A08B3E-B934-C86D-0AFF-EE6ABCA2C7E7}"/>
              </a:ext>
            </a:extLst>
          </p:cNvPr>
          <p:cNvSpPr/>
          <p:nvPr/>
        </p:nvSpPr>
        <p:spPr>
          <a:xfrm>
            <a:off x="9506945" y="342537"/>
            <a:ext cx="120511" cy="120511"/>
          </a:xfrm>
          <a:prstGeom prst="ellipse">
            <a:avLst/>
          </a:prstGeom>
          <a:solidFill>
            <a:srgbClr val="92D050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8BF1CED-720C-2421-7E08-2724D834C70A}"/>
              </a:ext>
            </a:extLst>
          </p:cNvPr>
          <p:cNvSpPr/>
          <p:nvPr/>
        </p:nvSpPr>
        <p:spPr>
          <a:xfrm>
            <a:off x="9774173" y="335184"/>
            <a:ext cx="120511" cy="120511"/>
          </a:xfrm>
          <a:prstGeom prst="ellipse">
            <a:avLst/>
          </a:prstGeom>
          <a:solidFill>
            <a:srgbClr val="92D050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32C16E28-EC55-9C3F-5204-2A0F1B4893D6}"/>
              </a:ext>
            </a:extLst>
          </p:cNvPr>
          <p:cNvSpPr/>
          <p:nvPr/>
        </p:nvSpPr>
        <p:spPr>
          <a:xfrm>
            <a:off x="9239717" y="342537"/>
            <a:ext cx="120511" cy="120511"/>
          </a:xfrm>
          <a:prstGeom prst="ellipse">
            <a:avLst/>
          </a:prstGeom>
          <a:solidFill>
            <a:srgbClr val="92D050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10" name="Text Box 6">
            <a:extLst>
              <a:ext uri="{FF2B5EF4-FFF2-40B4-BE49-F238E27FC236}">
                <a16:creationId xmlns:a16="http://schemas.microsoft.com/office/drawing/2014/main" id="{B22E4DE9-5C25-A571-9A43-6389FADD06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225" y="166966"/>
            <a:ext cx="804179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 i="1" dirty="0">
                <a:solidFill>
                  <a:schemeClr val="bg1"/>
                </a:solidFill>
                <a:latin typeface="Raleway" pitchFamily="2" charset="0"/>
                <a:cs typeface="Times New Roman" pitchFamily="18" charset="0"/>
              </a:rPr>
              <a:t>TP de paléontologie des invertébrés/TP de micropaléontologie</a:t>
            </a:r>
          </a:p>
        </p:txBody>
      </p:sp>
      <p:pic>
        <p:nvPicPr>
          <p:cNvPr id="11" name="Image 10" descr="Une image contenant art, graphisme, Graphique, Caractère coloré&#10;&#10;Description générée automatiquement">
            <a:extLst>
              <a:ext uri="{FF2B5EF4-FFF2-40B4-BE49-F238E27FC236}">
                <a16:creationId xmlns:a16="http://schemas.microsoft.com/office/drawing/2014/main" id="{D26C1CE5-2DDE-4473-619A-DD5B7CD84A3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14"/>
          <a:stretch/>
        </p:blipFill>
        <p:spPr>
          <a:xfrm>
            <a:off x="3653" y="20109"/>
            <a:ext cx="536573" cy="688583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C02FA1AC-F24D-5C5D-EF0E-22BA8C0F159B}"/>
              </a:ext>
            </a:extLst>
          </p:cNvPr>
          <p:cNvSpPr txBox="1"/>
          <p:nvPr/>
        </p:nvSpPr>
        <p:spPr>
          <a:xfrm>
            <a:off x="-52097" y="160378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n w="3175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12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9A1FE68-A431-09C0-D53F-EEFC1E1167F7}"/>
              </a:ext>
            </a:extLst>
          </p:cNvPr>
          <p:cNvSpPr txBox="1"/>
          <p:nvPr/>
        </p:nvSpPr>
        <p:spPr>
          <a:xfrm>
            <a:off x="1747610" y="692696"/>
            <a:ext cx="86967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Modèle pédagogique</a:t>
            </a:r>
          </a:p>
        </p:txBody>
      </p:sp>
      <p:pic>
        <p:nvPicPr>
          <p:cNvPr id="8" name="Image 7" descr="Une image contenant texte, capture d’écran, Police, conception&#10;&#10;Description générée automatiquement">
            <a:extLst>
              <a:ext uri="{FF2B5EF4-FFF2-40B4-BE49-F238E27FC236}">
                <a16:creationId xmlns:a16="http://schemas.microsoft.com/office/drawing/2014/main" id="{79235514-544B-28FE-7B7C-01E05CA064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943" y="885824"/>
            <a:ext cx="1570261" cy="5805209"/>
          </a:xfrm>
          <a:prstGeom prst="rect">
            <a:avLst/>
          </a:prstGeom>
        </p:spPr>
      </p:pic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DAF03A2-1494-93B8-2115-505DB0FF1640}"/>
              </a:ext>
            </a:extLst>
          </p:cNvPr>
          <p:cNvSpPr/>
          <p:nvPr/>
        </p:nvSpPr>
        <p:spPr>
          <a:xfrm>
            <a:off x="595975" y="5889072"/>
            <a:ext cx="1747175" cy="855676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4F6D69F-9769-E425-EF34-BBE323B005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6975" y="1155063"/>
            <a:ext cx="3364997" cy="2361969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EC82A1E8-45EC-54C5-8C27-0514F6A26E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6922" y="3444396"/>
            <a:ext cx="4665102" cy="32737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sx="1000" sy="1000" algn="tl" rotWithShape="0">
              <a:srgbClr val="000000">
                <a:alpha val="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2969789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>
            <a:extLst>
              <a:ext uri="{FF2B5EF4-FFF2-40B4-BE49-F238E27FC236}">
                <a16:creationId xmlns:a16="http://schemas.microsoft.com/office/drawing/2014/main" id="{574F3D70-6C58-5418-B343-F56E217D6911}"/>
              </a:ext>
            </a:extLst>
          </p:cNvPr>
          <p:cNvSpPr/>
          <p:nvPr/>
        </p:nvSpPr>
        <p:spPr>
          <a:xfrm>
            <a:off x="10575857" y="327831"/>
            <a:ext cx="120511" cy="120511"/>
          </a:xfrm>
          <a:prstGeom prst="ellipse">
            <a:avLst/>
          </a:prstGeom>
          <a:solidFill>
            <a:srgbClr val="92D050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D4481C0D-D358-D248-AD38-222EFB8A3ED5}"/>
              </a:ext>
            </a:extLst>
          </p:cNvPr>
          <p:cNvSpPr/>
          <p:nvPr/>
        </p:nvSpPr>
        <p:spPr>
          <a:xfrm>
            <a:off x="10843085" y="320478"/>
            <a:ext cx="120511" cy="120511"/>
          </a:xfrm>
          <a:prstGeom prst="ellipse">
            <a:avLst/>
          </a:prstGeom>
          <a:solidFill>
            <a:srgbClr val="92D050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396C93DF-DC06-A9F9-362D-194B255C8430}"/>
              </a:ext>
            </a:extLst>
          </p:cNvPr>
          <p:cNvSpPr/>
          <p:nvPr/>
        </p:nvSpPr>
        <p:spPr>
          <a:xfrm>
            <a:off x="11110313" y="320478"/>
            <a:ext cx="120511" cy="120511"/>
          </a:xfrm>
          <a:prstGeom prst="ellipse">
            <a:avLst/>
          </a:prstGeom>
          <a:solidFill>
            <a:srgbClr val="92D050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175DFDAF-79C4-440A-FD2F-ED7A60DEF77C}"/>
              </a:ext>
            </a:extLst>
          </p:cNvPr>
          <p:cNvSpPr/>
          <p:nvPr/>
        </p:nvSpPr>
        <p:spPr>
          <a:xfrm>
            <a:off x="10041401" y="335184"/>
            <a:ext cx="120511" cy="120511"/>
          </a:xfrm>
          <a:prstGeom prst="ellipse">
            <a:avLst/>
          </a:prstGeom>
          <a:solidFill>
            <a:srgbClr val="92D050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FA4180BC-9B80-CB96-7F53-B1701F6F882B}"/>
              </a:ext>
            </a:extLst>
          </p:cNvPr>
          <p:cNvSpPr/>
          <p:nvPr/>
        </p:nvSpPr>
        <p:spPr>
          <a:xfrm>
            <a:off x="10308629" y="327831"/>
            <a:ext cx="120511" cy="120511"/>
          </a:xfrm>
          <a:prstGeom prst="ellipse">
            <a:avLst/>
          </a:prstGeom>
          <a:solidFill>
            <a:srgbClr val="92D050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D2A08B3E-B934-C86D-0AFF-EE6ABCA2C7E7}"/>
              </a:ext>
            </a:extLst>
          </p:cNvPr>
          <p:cNvSpPr/>
          <p:nvPr/>
        </p:nvSpPr>
        <p:spPr>
          <a:xfrm>
            <a:off x="9506945" y="342537"/>
            <a:ext cx="120511" cy="120511"/>
          </a:xfrm>
          <a:prstGeom prst="ellipse">
            <a:avLst/>
          </a:prstGeom>
          <a:solidFill>
            <a:srgbClr val="92D050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8BF1CED-720C-2421-7E08-2724D834C70A}"/>
              </a:ext>
            </a:extLst>
          </p:cNvPr>
          <p:cNvSpPr/>
          <p:nvPr/>
        </p:nvSpPr>
        <p:spPr>
          <a:xfrm>
            <a:off x="9774173" y="335184"/>
            <a:ext cx="120511" cy="120511"/>
          </a:xfrm>
          <a:prstGeom prst="ellipse">
            <a:avLst/>
          </a:prstGeom>
          <a:solidFill>
            <a:srgbClr val="92D050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32C16E28-EC55-9C3F-5204-2A0F1B4893D6}"/>
              </a:ext>
            </a:extLst>
          </p:cNvPr>
          <p:cNvSpPr/>
          <p:nvPr/>
        </p:nvSpPr>
        <p:spPr>
          <a:xfrm>
            <a:off x="9239717" y="342537"/>
            <a:ext cx="120511" cy="120511"/>
          </a:xfrm>
          <a:prstGeom prst="ellipse">
            <a:avLst/>
          </a:prstGeom>
          <a:solidFill>
            <a:srgbClr val="92D050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10" name="Text Box 6">
            <a:extLst>
              <a:ext uri="{FF2B5EF4-FFF2-40B4-BE49-F238E27FC236}">
                <a16:creationId xmlns:a16="http://schemas.microsoft.com/office/drawing/2014/main" id="{B22E4DE9-5C25-A571-9A43-6389FADD06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225" y="166966"/>
            <a:ext cx="804179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 i="1" dirty="0">
                <a:solidFill>
                  <a:schemeClr val="bg1"/>
                </a:solidFill>
                <a:latin typeface="Raleway" pitchFamily="2" charset="0"/>
                <a:cs typeface="Times New Roman" pitchFamily="18" charset="0"/>
              </a:rPr>
              <a:t>TP de paléontologie des invertébrés/TP de micropaléontologie</a:t>
            </a:r>
          </a:p>
        </p:txBody>
      </p:sp>
      <p:pic>
        <p:nvPicPr>
          <p:cNvPr id="11" name="Image 10" descr="Une image contenant art, graphisme, Graphique, Caractère coloré&#10;&#10;Description générée automatiquement">
            <a:extLst>
              <a:ext uri="{FF2B5EF4-FFF2-40B4-BE49-F238E27FC236}">
                <a16:creationId xmlns:a16="http://schemas.microsoft.com/office/drawing/2014/main" id="{D26C1CE5-2DDE-4473-619A-DD5B7CD84A3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14"/>
          <a:stretch/>
        </p:blipFill>
        <p:spPr>
          <a:xfrm>
            <a:off x="3653" y="20109"/>
            <a:ext cx="536573" cy="688583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C02FA1AC-F24D-5C5D-EF0E-22BA8C0F159B}"/>
              </a:ext>
            </a:extLst>
          </p:cNvPr>
          <p:cNvSpPr txBox="1"/>
          <p:nvPr/>
        </p:nvSpPr>
        <p:spPr>
          <a:xfrm>
            <a:off x="-52097" y="160378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n w="3175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13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A6A7419-6AF9-0D41-388B-6BA1EE0B0E6E}"/>
              </a:ext>
            </a:extLst>
          </p:cNvPr>
          <p:cNvSpPr txBox="1"/>
          <p:nvPr/>
        </p:nvSpPr>
        <p:spPr>
          <a:xfrm>
            <a:off x="1747610" y="801753"/>
            <a:ext cx="86967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latin typeface="Arial" pitchFamily="34" charset="0"/>
                <a:cs typeface="Arial" pitchFamily="34" charset="0"/>
              </a:rPr>
              <a:t>Validation du modèle pédagogique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2361053-AC5B-465B-AC9D-D60CEEE737F9}"/>
              </a:ext>
            </a:extLst>
          </p:cNvPr>
          <p:cNvSpPr txBox="1"/>
          <p:nvPr/>
        </p:nvSpPr>
        <p:spPr>
          <a:xfrm>
            <a:off x="1574645" y="1224569"/>
            <a:ext cx="465334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>
                <a:latin typeface="Arial" panose="020B0604020202020204" pitchFamily="34" charset="0"/>
                <a:cs typeface="Arial" panose="020B0604020202020204" pitchFamily="34" charset="0"/>
              </a:rPr>
              <a:t>Positifs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- Majoritairement utilisateurs</a:t>
            </a:r>
          </a:p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- Utile à leur formation</a:t>
            </a:r>
          </a:p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- Demandent plus de scénarisation</a:t>
            </a:r>
          </a:p>
          <a:p>
            <a:r>
              <a:rPr lang="fr-FR" u="sng" dirty="0">
                <a:latin typeface="Arial" panose="020B0604020202020204" pitchFamily="34" charset="0"/>
                <a:cs typeface="Arial" panose="020B0604020202020204" pitchFamily="34" charset="0"/>
              </a:rPr>
              <a:t>Négatifs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- Peu de temps d’utilisation par étudiant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0DA1A451-C232-BD1E-85EB-81D328BD102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432" y="3429000"/>
            <a:ext cx="5536898" cy="2564887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D2BD3A6-C62A-E670-E4A8-DEE13EA4BF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7781" y="3347292"/>
            <a:ext cx="2762636" cy="3343742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7CD007B6-7D4D-E177-EA64-10B217300E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8153" y="801753"/>
            <a:ext cx="2067704" cy="2866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5592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>
            <a:extLst>
              <a:ext uri="{FF2B5EF4-FFF2-40B4-BE49-F238E27FC236}">
                <a16:creationId xmlns:a16="http://schemas.microsoft.com/office/drawing/2014/main" id="{D4481C0D-D358-D248-AD38-222EFB8A3ED5}"/>
              </a:ext>
            </a:extLst>
          </p:cNvPr>
          <p:cNvSpPr/>
          <p:nvPr/>
        </p:nvSpPr>
        <p:spPr>
          <a:xfrm>
            <a:off x="10843085" y="320478"/>
            <a:ext cx="120511" cy="120511"/>
          </a:xfrm>
          <a:prstGeom prst="ellipse">
            <a:avLst/>
          </a:prstGeom>
          <a:solidFill>
            <a:srgbClr val="92D050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396C93DF-DC06-A9F9-362D-194B255C8430}"/>
              </a:ext>
            </a:extLst>
          </p:cNvPr>
          <p:cNvSpPr/>
          <p:nvPr/>
        </p:nvSpPr>
        <p:spPr>
          <a:xfrm>
            <a:off x="11110313" y="320478"/>
            <a:ext cx="120511" cy="12051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10" name="Text Box 6">
            <a:extLst>
              <a:ext uri="{FF2B5EF4-FFF2-40B4-BE49-F238E27FC236}">
                <a16:creationId xmlns:a16="http://schemas.microsoft.com/office/drawing/2014/main" id="{B22E4DE9-5C25-A571-9A43-6389FADD06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225" y="166966"/>
            <a:ext cx="804179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 i="1" dirty="0">
                <a:solidFill>
                  <a:schemeClr val="bg1"/>
                </a:solidFill>
                <a:latin typeface="Raleway" pitchFamily="2" charset="0"/>
                <a:cs typeface="Times New Roman" pitchFamily="18" charset="0"/>
              </a:rPr>
              <a:t>Conclusion - Interlude</a:t>
            </a:r>
          </a:p>
        </p:txBody>
      </p:sp>
      <p:pic>
        <p:nvPicPr>
          <p:cNvPr id="11" name="Image 10" descr="Une image contenant art, graphisme, Graphique, Caractère coloré&#10;&#10;Description générée automatiquement">
            <a:extLst>
              <a:ext uri="{FF2B5EF4-FFF2-40B4-BE49-F238E27FC236}">
                <a16:creationId xmlns:a16="http://schemas.microsoft.com/office/drawing/2014/main" id="{D26C1CE5-2DDE-4473-619A-DD5B7CD84A3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14"/>
          <a:stretch/>
        </p:blipFill>
        <p:spPr>
          <a:xfrm>
            <a:off x="3653" y="20109"/>
            <a:ext cx="536573" cy="688583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C02FA1AC-F24D-5C5D-EF0E-22BA8C0F159B}"/>
              </a:ext>
            </a:extLst>
          </p:cNvPr>
          <p:cNvSpPr txBox="1"/>
          <p:nvPr/>
        </p:nvSpPr>
        <p:spPr>
          <a:xfrm>
            <a:off x="-52097" y="160378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n w="3175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14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724A569-1D2C-C61C-521C-B592E37A71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334" t="4437" r="70333" b="3909"/>
          <a:stretch/>
        </p:blipFill>
        <p:spPr>
          <a:xfrm>
            <a:off x="1747610" y="1553311"/>
            <a:ext cx="4333488" cy="37513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endPos="0" dir="5400000" sy="-100000" algn="bl" rotWithShape="0"/>
          </a:effec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032E6A0-F573-8FEB-F516-A25F4848A7E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44" t="27887" r="76894" b="34820"/>
          <a:stretch/>
        </p:blipFill>
        <p:spPr>
          <a:xfrm>
            <a:off x="3057289" y="5385921"/>
            <a:ext cx="1459774" cy="12671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endPos="0" dir="5400000" sy="-100000" algn="bl" rotWithShape="0"/>
          </a:effectLst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FC8E4C70-D804-87FB-97E3-7E2E7D53D395}"/>
              </a:ext>
            </a:extLst>
          </p:cNvPr>
          <p:cNvSpPr txBox="1"/>
          <p:nvPr/>
        </p:nvSpPr>
        <p:spPr>
          <a:xfrm>
            <a:off x="6413005" y="2154032"/>
            <a:ext cx="507481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fr-FR" dirty="0">
                <a:latin typeface="Arial" pitchFamily="34" charset="0"/>
                <a:cs typeface="Arial" pitchFamily="34" charset="0"/>
              </a:rPr>
              <a:t>Partager les expériences et les savoir-faire techniques (workshop en 2023),</a:t>
            </a:r>
          </a:p>
          <a:p>
            <a:pPr marL="285750" indent="-285750" algn="just">
              <a:buFontTx/>
              <a:buChar char="-"/>
            </a:pPr>
            <a:r>
              <a:rPr lang="fr-FR" dirty="0">
                <a:latin typeface="Arial" pitchFamily="34" charset="0"/>
                <a:cs typeface="Arial" pitchFamily="34" charset="0"/>
              </a:rPr>
              <a:t>Partager les approches et contenus pédagogiques de géologie virtuelle,</a:t>
            </a:r>
          </a:p>
          <a:p>
            <a:pPr marL="285750" indent="-285750" algn="just">
              <a:buFontTx/>
              <a:buChar char="-"/>
            </a:pPr>
            <a:r>
              <a:rPr lang="fr-FR" dirty="0">
                <a:latin typeface="Arial" pitchFamily="34" charset="0"/>
                <a:cs typeface="Arial" pitchFamily="34" charset="0"/>
              </a:rPr>
              <a:t>Mutualiser les ressources, recenser et centraliser les productions des membres,</a:t>
            </a:r>
          </a:p>
          <a:p>
            <a:pPr marL="285750" indent="-285750" algn="just">
              <a:buFontTx/>
              <a:buChar char="-"/>
            </a:pPr>
            <a:r>
              <a:rPr lang="fr-FR" dirty="0">
                <a:latin typeface="Arial" pitchFamily="34" charset="0"/>
                <a:cs typeface="Arial" pitchFamily="34" charset="0"/>
              </a:rPr>
              <a:t>Coordonner les actions de numérisation.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88E22B4-2565-1CB8-15B6-B23B5BEA2B93}"/>
              </a:ext>
            </a:extLst>
          </p:cNvPr>
          <p:cNvSpPr txBox="1"/>
          <p:nvPr/>
        </p:nvSpPr>
        <p:spPr>
          <a:xfrm>
            <a:off x="1747610" y="692696"/>
            <a:ext cx="86967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>
                <a:latin typeface="Arial" pitchFamily="34" charset="0"/>
                <a:cs typeface="Arial" pitchFamily="34" charset="0"/>
              </a:rPr>
              <a:t>Création d’une collection nationale Géologie Virtuelle 3D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74797F74-F215-52DF-63DF-723002DFDD53}"/>
              </a:ext>
            </a:extLst>
          </p:cNvPr>
          <p:cNvSpPr txBox="1"/>
          <p:nvPr/>
        </p:nvSpPr>
        <p:spPr>
          <a:xfrm>
            <a:off x="7355370" y="5201255"/>
            <a:ext cx="3608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itchFamily="34" charset="0"/>
                <a:cs typeface="Arial" pitchFamily="34" charset="0"/>
              </a:rPr>
              <a:t>https://virtual-geol3d.geosoc.fr/</a:t>
            </a:r>
          </a:p>
        </p:txBody>
      </p:sp>
    </p:spTree>
    <p:extLst>
      <p:ext uri="{BB962C8B-B14F-4D97-AF65-F5344CB8AC3E}">
        <p14:creationId xmlns:p14="http://schemas.microsoft.com/office/powerpoint/2010/main" val="27179445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7202F1E3-960A-ED4D-45D3-EF02BA9A2B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2667"/>
          <a:stretch/>
        </p:blipFill>
        <p:spPr>
          <a:xfrm>
            <a:off x="4704964" y="767616"/>
            <a:ext cx="2172085" cy="122725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4BC9242-71D0-45AC-FC71-6722DDFC67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2621"/>
          <a:stretch/>
        </p:blipFill>
        <p:spPr>
          <a:xfrm>
            <a:off x="4660106" y="2199386"/>
            <a:ext cx="2349354" cy="132580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2B090DA-162D-EECE-F61A-B98D1C31B4A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62621"/>
          <a:stretch/>
        </p:blipFill>
        <p:spPr>
          <a:xfrm>
            <a:off x="8526238" y="4909638"/>
            <a:ext cx="3417903" cy="192881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B3BB18F-1477-9610-C5CE-E04755DB64F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62719"/>
          <a:stretch/>
        </p:blipFill>
        <p:spPr>
          <a:xfrm>
            <a:off x="8535116" y="3394826"/>
            <a:ext cx="3409025" cy="192881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A67BBC7-62E2-F50C-2C32-FAB97C1A04B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62719"/>
          <a:stretch/>
        </p:blipFill>
        <p:spPr>
          <a:xfrm>
            <a:off x="1152099" y="4929187"/>
            <a:ext cx="3409025" cy="192881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575592D-FD93-70B6-2CB3-05423D703DD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62816"/>
          <a:stretch/>
        </p:blipFill>
        <p:spPr>
          <a:xfrm>
            <a:off x="5092780" y="3449026"/>
            <a:ext cx="3400148" cy="192881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64802154-C0D1-A6B7-3840-DE07E3AE272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62621"/>
          <a:stretch/>
        </p:blipFill>
        <p:spPr>
          <a:xfrm>
            <a:off x="208178" y="796379"/>
            <a:ext cx="3417903" cy="1928813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ED797129-DBCC-DEB3-C989-F2E41DD94208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r="62816"/>
          <a:stretch/>
        </p:blipFill>
        <p:spPr>
          <a:xfrm>
            <a:off x="4592018" y="4929186"/>
            <a:ext cx="3400148" cy="192881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E8A6201C-9257-8B80-19A4-9A054BFC058B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r="63786"/>
          <a:stretch/>
        </p:blipFill>
        <p:spPr>
          <a:xfrm>
            <a:off x="7071332" y="1978532"/>
            <a:ext cx="3311371" cy="1928813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F1EEE0D2-E0F8-3002-48F3-C685E1F94850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r="63010"/>
          <a:stretch/>
        </p:blipFill>
        <p:spPr>
          <a:xfrm>
            <a:off x="192623" y="4132809"/>
            <a:ext cx="2462571" cy="1404284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18A5B187-FF9D-4DA8-C015-F2A20F66172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27124" y="2761621"/>
            <a:ext cx="2770332" cy="1547522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41EE1550-B903-63BB-24D3-C1CEABD4B6C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036330" y="828059"/>
            <a:ext cx="2947492" cy="1642362"/>
          </a:xfrm>
          <a:prstGeom prst="rect">
            <a:avLst/>
          </a:prstGeom>
        </p:spPr>
      </p:pic>
      <p:sp>
        <p:nvSpPr>
          <p:cNvPr id="4" name="Ellipse 3">
            <a:extLst>
              <a:ext uri="{FF2B5EF4-FFF2-40B4-BE49-F238E27FC236}">
                <a16:creationId xmlns:a16="http://schemas.microsoft.com/office/drawing/2014/main" id="{D4481C0D-D358-D248-AD38-222EFB8A3ED5}"/>
              </a:ext>
            </a:extLst>
          </p:cNvPr>
          <p:cNvSpPr/>
          <p:nvPr/>
        </p:nvSpPr>
        <p:spPr>
          <a:xfrm>
            <a:off x="10843085" y="320478"/>
            <a:ext cx="120511" cy="120511"/>
          </a:xfrm>
          <a:prstGeom prst="ellipse">
            <a:avLst/>
          </a:prstGeom>
          <a:solidFill>
            <a:srgbClr val="92D050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396C93DF-DC06-A9F9-362D-194B255C8430}"/>
              </a:ext>
            </a:extLst>
          </p:cNvPr>
          <p:cNvSpPr/>
          <p:nvPr/>
        </p:nvSpPr>
        <p:spPr>
          <a:xfrm>
            <a:off x="11110313" y="320478"/>
            <a:ext cx="120511" cy="120511"/>
          </a:xfrm>
          <a:prstGeom prst="ellipse">
            <a:avLst/>
          </a:prstGeom>
          <a:solidFill>
            <a:srgbClr val="92D050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10" name="Text Box 6">
            <a:extLst>
              <a:ext uri="{FF2B5EF4-FFF2-40B4-BE49-F238E27FC236}">
                <a16:creationId xmlns:a16="http://schemas.microsoft.com/office/drawing/2014/main" id="{B22E4DE9-5C25-A571-9A43-6389FADD06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225" y="166966"/>
            <a:ext cx="804179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 i="1" dirty="0">
                <a:solidFill>
                  <a:schemeClr val="bg1"/>
                </a:solidFill>
                <a:latin typeface="Raleway" pitchFamily="2" charset="0"/>
                <a:cs typeface="Times New Roman" pitchFamily="18" charset="0"/>
              </a:rPr>
              <a:t>Conclusion</a:t>
            </a:r>
          </a:p>
        </p:txBody>
      </p:sp>
      <p:pic>
        <p:nvPicPr>
          <p:cNvPr id="11" name="Image 10" descr="Une image contenant art, graphisme, Graphique, Caractère coloré&#10;&#10;Description générée automatiquement">
            <a:extLst>
              <a:ext uri="{FF2B5EF4-FFF2-40B4-BE49-F238E27FC236}">
                <a16:creationId xmlns:a16="http://schemas.microsoft.com/office/drawing/2014/main" id="{D26C1CE5-2DDE-4473-619A-DD5B7CD84A35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14"/>
          <a:stretch/>
        </p:blipFill>
        <p:spPr>
          <a:xfrm>
            <a:off x="3653" y="20109"/>
            <a:ext cx="536573" cy="688583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C02FA1AC-F24D-5C5D-EF0E-22BA8C0F159B}"/>
              </a:ext>
            </a:extLst>
          </p:cNvPr>
          <p:cNvSpPr txBox="1"/>
          <p:nvPr/>
        </p:nvSpPr>
        <p:spPr>
          <a:xfrm>
            <a:off x="-52097" y="160378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n w="3175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15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B9134EFB-DDC4-DEE5-0721-C9C25EFBA412}"/>
              </a:ext>
            </a:extLst>
          </p:cNvPr>
          <p:cNvSpPr/>
          <p:nvPr/>
        </p:nvSpPr>
        <p:spPr>
          <a:xfrm>
            <a:off x="1434517" y="3231245"/>
            <a:ext cx="9269835" cy="93583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ABBC04B-8B57-60D2-F235-959FBCEA5569}"/>
              </a:ext>
            </a:extLst>
          </p:cNvPr>
          <p:cNvSpPr txBox="1"/>
          <p:nvPr/>
        </p:nvSpPr>
        <p:spPr>
          <a:xfrm>
            <a:off x="1281885" y="3212976"/>
            <a:ext cx="96282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latin typeface="Arial" pitchFamily="34" charset="0"/>
                <a:cs typeface="Arial" pitchFamily="34" charset="0"/>
              </a:rPr>
              <a:t>L’enseignement par le numérique peut largement soutenir un enseignement de TP en classe ou à distance !</a:t>
            </a:r>
          </a:p>
        </p:txBody>
      </p:sp>
    </p:spTree>
    <p:extLst>
      <p:ext uri="{BB962C8B-B14F-4D97-AF65-F5344CB8AC3E}">
        <p14:creationId xmlns:p14="http://schemas.microsoft.com/office/powerpoint/2010/main" val="16021987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F3F91B6F-E2E3-4123-AC21-B4E794A13A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Des questions ?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240E9E9-48EF-4996-9454-C6B32884CC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Retrouvez moi sur le forum du cours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DD57F0D-60E1-417F-A733-9CD761AF439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ctr"/>
            <a:r>
              <a:rPr lang="fr-FR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https://sketchfab.com/Secteur_Sci_Techno-AMU</a:t>
            </a:r>
            <a:endParaRPr lang="fr-FR" dirty="0">
              <a:solidFill>
                <a:schemeClr val="bg1"/>
              </a:solidFill>
            </a:endParaRPr>
          </a:p>
          <a:p>
            <a:pPr algn="ctr"/>
            <a:r>
              <a:rPr lang="fr-FR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https://sites.google.com/site/baptistesucherasmarx/teaching</a:t>
            </a:r>
            <a:endParaRPr lang="fr-FR" dirty="0">
              <a:solidFill>
                <a:schemeClr val="bg1"/>
              </a:solidFill>
            </a:endParaRPr>
          </a:p>
          <a:p>
            <a:pPr algn="ctr"/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A72EF92-7514-4573-A55B-1A3E8A926FD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fr-FR" dirty="0"/>
              <a:t>Baptiste.sucheras@univ-amu.fr</a:t>
            </a:r>
          </a:p>
        </p:txBody>
      </p:sp>
    </p:spTree>
    <p:extLst>
      <p:ext uri="{BB962C8B-B14F-4D97-AF65-F5344CB8AC3E}">
        <p14:creationId xmlns:p14="http://schemas.microsoft.com/office/powerpoint/2010/main" val="773229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personne, plein air, Accessoire de mode, Visage humain&#10;&#10;Description générée automatiquement">
            <a:extLst>
              <a:ext uri="{FF2B5EF4-FFF2-40B4-BE49-F238E27FC236}">
                <a16:creationId xmlns:a16="http://schemas.microsoft.com/office/drawing/2014/main" id="{C76E7263-7922-B1BE-48E8-1DDFCD742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8235" y="1981820"/>
            <a:ext cx="2295528" cy="2894360"/>
          </a:xfrm>
          <a:prstGeom prst="ellipse">
            <a:avLst/>
          </a:prstGeom>
          <a:ln>
            <a:noFill/>
          </a:ln>
          <a:effectLst/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E169A2-00A9-408F-AA0B-78BDBE131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Contributeur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094769A-0154-4762-95CA-C651F4719DE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fr-FR" dirty="0"/>
              <a:t>Université d’Aix-Marseille, OSU Pythéas, Cerege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985063B-8C16-49C1-AFA5-10498E0DA25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55596" y="4861705"/>
            <a:ext cx="5480806" cy="498850"/>
          </a:xfrm>
        </p:spPr>
        <p:txBody>
          <a:bodyPr>
            <a:normAutofit/>
          </a:bodyPr>
          <a:lstStyle/>
          <a:p>
            <a:r>
              <a:rPr lang="fr-FR" dirty="0"/>
              <a:t>Baptiste Suchéras-Marx</a:t>
            </a:r>
          </a:p>
        </p:txBody>
      </p:sp>
    </p:spTree>
    <p:extLst>
      <p:ext uri="{BB962C8B-B14F-4D97-AF65-F5344CB8AC3E}">
        <p14:creationId xmlns:p14="http://schemas.microsoft.com/office/powerpoint/2010/main" val="4148568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>
            <a:extLst>
              <a:ext uri="{FF2B5EF4-FFF2-40B4-BE49-F238E27FC236}">
                <a16:creationId xmlns:a16="http://schemas.microsoft.com/office/drawing/2014/main" id="{574F3D70-6C58-5418-B343-F56E217D6911}"/>
              </a:ext>
            </a:extLst>
          </p:cNvPr>
          <p:cNvSpPr/>
          <p:nvPr/>
        </p:nvSpPr>
        <p:spPr>
          <a:xfrm>
            <a:off x="10575857" y="327831"/>
            <a:ext cx="120511" cy="120511"/>
          </a:xfrm>
          <a:prstGeom prst="ellipse">
            <a:avLst/>
          </a:prstGeom>
          <a:solidFill>
            <a:srgbClr val="92D050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D4481C0D-D358-D248-AD38-222EFB8A3ED5}"/>
              </a:ext>
            </a:extLst>
          </p:cNvPr>
          <p:cNvSpPr/>
          <p:nvPr/>
        </p:nvSpPr>
        <p:spPr>
          <a:xfrm>
            <a:off x="10843085" y="320478"/>
            <a:ext cx="120511" cy="12051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396C93DF-DC06-A9F9-362D-194B255C8430}"/>
              </a:ext>
            </a:extLst>
          </p:cNvPr>
          <p:cNvSpPr/>
          <p:nvPr/>
        </p:nvSpPr>
        <p:spPr>
          <a:xfrm>
            <a:off x="11110313" y="320478"/>
            <a:ext cx="120511" cy="12051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pic>
        <p:nvPicPr>
          <p:cNvPr id="18" name="Image 17" descr="Une image contenant art, graphisme, Graphique, Caractère coloré&#10;&#10;Description générée automatiquement">
            <a:extLst>
              <a:ext uri="{FF2B5EF4-FFF2-40B4-BE49-F238E27FC236}">
                <a16:creationId xmlns:a16="http://schemas.microsoft.com/office/drawing/2014/main" id="{4F77CC8C-4C36-0319-AFD2-1C0680D0B49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14"/>
          <a:stretch/>
        </p:blipFill>
        <p:spPr>
          <a:xfrm>
            <a:off x="3653" y="20109"/>
            <a:ext cx="536573" cy="688583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74CFDDE9-A8C0-B264-D787-F6AFDD75B08C}"/>
              </a:ext>
            </a:extLst>
          </p:cNvPr>
          <p:cNvSpPr txBox="1"/>
          <p:nvPr/>
        </p:nvSpPr>
        <p:spPr>
          <a:xfrm>
            <a:off x="2758440" y="1065172"/>
            <a:ext cx="6675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L’apprentissage en Sciences de la Terre nécessite beaucoup de temps d’observation mais …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3C1C4758-2910-C36D-8EB5-2B032F73C26F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061681" y="1911184"/>
            <a:ext cx="2988955" cy="22417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endPos="0" dist="5000" dir="5400000" sy="-100000" algn="bl" rotWithShape="0"/>
          </a:effectLst>
        </p:spPr>
      </p:pic>
      <p:pic>
        <p:nvPicPr>
          <p:cNvPr id="22" name="Image 21" descr="Une image contenant ciel, extérieur, neige, montagne&#10;&#10;Description générée automatiquement">
            <a:extLst>
              <a:ext uri="{FF2B5EF4-FFF2-40B4-BE49-F238E27FC236}">
                <a16:creationId xmlns:a16="http://schemas.microsoft.com/office/drawing/2014/main" id="{2346234A-5ACD-87FE-C598-E7623C7C90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901" y="4505203"/>
            <a:ext cx="2983090" cy="22397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endPos="0" dir="5400000" sy="-100000" algn="bl" rotWithShape="0"/>
          </a:effectLst>
        </p:spPr>
      </p:pic>
      <p:pic>
        <p:nvPicPr>
          <p:cNvPr id="23" name="Image 22" descr="Une image contenant texte, intérieur, plafond, personne&#10;&#10;Description générée automatiquement">
            <a:extLst>
              <a:ext uri="{FF2B5EF4-FFF2-40B4-BE49-F238E27FC236}">
                <a16:creationId xmlns:a16="http://schemas.microsoft.com/office/drawing/2014/main" id="{E6BE222E-740D-568E-8E91-0C67E3837CE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909" y="4559124"/>
            <a:ext cx="3203888" cy="21319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endPos="0" dir="5400000" sy="-100000" algn="bl" rotWithShape="0"/>
          </a:effectLst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BF53CEAD-758A-F61A-76D5-98DFBA824300}"/>
              </a:ext>
            </a:extLst>
          </p:cNvPr>
          <p:cNvSpPr txBox="1"/>
          <p:nvPr/>
        </p:nvSpPr>
        <p:spPr>
          <a:xfrm>
            <a:off x="6795173" y="2812148"/>
            <a:ext cx="458724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Le temps dédié à la pratique est ressenti comme trop peu important. </a:t>
            </a:r>
          </a:p>
        </p:txBody>
      </p:sp>
      <p:sp>
        <p:nvSpPr>
          <p:cNvPr id="25" name="Text Box 6">
            <a:extLst>
              <a:ext uri="{FF2B5EF4-FFF2-40B4-BE49-F238E27FC236}">
                <a16:creationId xmlns:a16="http://schemas.microsoft.com/office/drawing/2014/main" id="{B40A9D80-ECE4-EF75-5918-C73BD13F2D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226" y="166966"/>
            <a:ext cx="381597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 dirty="0" err="1">
                <a:solidFill>
                  <a:schemeClr val="bg1"/>
                </a:solidFill>
                <a:latin typeface="Raleway" pitchFamily="2" charset="0"/>
                <a:cs typeface="Times New Roman" pitchFamily="18" charset="0"/>
              </a:rPr>
              <a:t>Enseignement</a:t>
            </a:r>
            <a:r>
              <a:rPr lang="en-US" sz="2000" i="1" dirty="0">
                <a:solidFill>
                  <a:schemeClr val="bg1"/>
                </a:solidFill>
                <a:latin typeface="Raleway" pitchFamily="2" charset="0"/>
                <a:cs typeface="Times New Roman" pitchFamily="18" charset="0"/>
              </a:rPr>
              <a:t> par le numérique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183DB8A6-2861-3C0D-AD50-7AF9893515BC}"/>
              </a:ext>
            </a:extLst>
          </p:cNvPr>
          <p:cNvSpPr txBox="1"/>
          <p:nvPr/>
        </p:nvSpPr>
        <p:spPr>
          <a:xfrm>
            <a:off x="-52097" y="160378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n w="3175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793794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>
            <a:extLst>
              <a:ext uri="{FF2B5EF4-FFF2-40B4-BE49-F238E27FC236}">
                <a16:creationId xmlns:a16="http://schemas.microsoft.com/office/drawing/2014/main" id="{574F3D70-6C58-5418-B343-F56E217D6911}"/>
              </a:ext>
            </a:extLst>
          </p:cNvPr>
          <p:cNvSpPr/>
          <p:nvPr/>
        </p:nvSpPr>
        <p:spPr>
          <a:xfrm>
            <a:off x="10575857" y="327831"/>
            <a:ext cx="120511" cy="120511"/>
          </a:xfrm>
          <a:prstGeom prst="ellipse">
            <a:avLst/>
          </a:prstGeom>
          <a:solidFill>
            <a:srgbClr val="92D050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D4481C0D-D358-D248-AD38-222EFB8A3ED5}"/>
              </a:ext>
            </a:extLst>
          </p:cNvPr>
          <p:cNvSpPr/>
          <p:nvPr/>
        </p:nvSpPr>
        <p:spPr>
          <a:xfrm>
            <a:off x="10843085" y="320478"/>
            <a:ext cx="120511" cy="120511"/>
          </a:xfrm>
          <a:prstGeom prst="ellipse">
            <a:avLst/>
          </a:prstGeom>
          <a:solidFill>
            <a:srgbClr val="92D050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396C93DF-DC06-A9F9-362D-194B255C8430}"/>
              </a:ext>
            </a:extLst>
          </p:cNvPr>
          <p:cNvSpPr/>
          <p:nvPr/>
        </p:nvSpPr>
        <p:spPr>
          <a:xfrm>
            <a:off x="11110313" y="320478"/>
            <a:ext cx="120511" cy="12051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pic>
        <p:nvPicPr>
          <p:cNvPr id="18" name="Image 17" descr="Une image contenant art, graphisme, Graphique, Caractère coloré&#10;&#10;Description générée automatiquement">
            <a:extLst>
              <a:ext uri="{FF2B5EF4-FFF2-40B4-BE49-F238E27FC236}">
                <a16:creationId xmlns:a16="http://schemas.microsoft.com/office/drawing/2014/main" id="{4F77CC8C-4C36-0319-AFD2-1C0680D0B49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14"/>
          <a:stretch/>
        </p:blipFill>
        <p:spPr>
          <a:xfrm>
            <a:off x="3653" y="20109"/>
            <a:ext cx="536573" cy="688583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74CFDDE9-A8C0-B264-D787-F6AFDD75B08C}"/>
              </a:ext>
            </a:extLst>
          </p:cNvPr>
          <p:cNvSpPr txBox="1"/>
          <p:nvPr/>
        </p:nvSpPr>
        <p:spPr>
          <a:xfrm>
            <a:off x="2758440" y="1065172"/>
            <a:ext cx="6675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L’utilisation des ressources numériques peut offrir des solutions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3C1C4758-2910-C36D-8EB5-2B032F73C26F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061681" y="1911184"/>
            <a:ext cx="2988955" cy="22417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endPos="0" dist="5000" dir="5400000" sy="-100000" algn="bl" rotWithShape="0"/>
          </a:effectLst>
        </p:spPr>
      </p:pic>
      <p:pic>
        <p:nvPicPr>
          <p:cNvPr id="22" name="Image 21" descr="Une image contenant ciel, extérieur, neige, montagne&#10;&#10;Description générée automatiquement">
            <a:extLst>
              <a:ext uri="{FF2B5EF4-FFF2-40B4-BE49-F238E27FC236}">
                <a16:creationId xmlns:a16="http://schemas.microsoft.com/office/drawing/2014/main" id="{2346234A-5ACD-87FE-C598-E7623C7C90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901" y="4505203"/>
            <a:ext cx="2983090" cy="22397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endPos="0" dir="5400000" sy="-100000" algn="bl" rotWithShape="0"/>
          </a:effectLst>
        </p:spPr>
      </p:pic>
      <p:pic>
        <p:nvPicPr>
          <p:cNvPr id="23" name="Image 22" descr="Une image contenant texte, intérieur, plafond, personne&#10;&#10;Description générée automatiquement">
            <a:extLst>
              <a:ext uri="{FF2B5EF4-FFF2-40B4-BE49-F238E27FC236}">
                <a16:creationId xmlns:a16="http://schemas.microsoft.com/office/drawing/2014/main" id="{E6BE222E-740D-568E-8E91-0C67E3837CE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909" y="4559124"/>
            <a:ext cx="3203888" cy="21319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endPos="0" dir="5400000" sy="-100000" algn="bl" rotWithShape="0"/>
          </a:effectLst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BF53CEAD-758A-F61A-76D5-98DFBA824300}"/>
              </a:ext>
            </a:extLst>
          </p:cNvPr>
          <p:cNvSpPr txBox="1"/>
          <p:nvPr/>
        </p:nvSpPr>
        <p:spPr>
          <a:xfrm>
            <a:off x="5934075" y="2151727"/>
            <a:ext cx="611508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- Augmenter le temps d’observation en prenant sur le temps de travail personnel des étudiants,</a:t>
            </a:r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- Permettre des observations impossibles dans un enseignement classique,</a:t>
            </a:r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- Multiplier les expériences intégrant différentes ressources.</a:t>
            </a:r>
          </a:p>
          <a:p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id="{6BD204D6-EE9E-211A-441C-70E270A1B9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226" y="166966"/>
            <a:ext cx="381597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 dirty="0" err="1">
                <a:solidFill>
                  <a:schemeClr val="bg1"/>
                </a:solidFill>
                <a:latin typeface="Raleway" pitchFamily="2" charset="0"/>
                <a:cs typeface="Times New Roman" pitchFamily="18" charset="0"/>
              </a:rPr>
              <a:t>Enseignement</a:t>
            </a:r>
            <a:r>
              <a:rPr lang="en-US" sz="2000" i="1" dirty="0">
                <a:solidFill>
                  <a:schemeClr val="bg1"/>
                </a:solidFill>
                <a:latin typeface="Raleway" pitchFamily="2" charset="0"/>
                <a:cs typeface="Times New Roman" pitchFamily="18" charset="0"/>
              </a:rPr>
              <a:t> par le numérique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A6291A8-A845-F959-6A89-057A55F2E78B}"/>
              </a:ext>
            </a:extLst>
          </p:cNvPr>
          <p:cNvSpPr txBox="1"/>
          <p:nvPr/>
        </p:nvSpPr>
        <p:spPr>
          <a:xfrm>
            <a:off x="-52097" y="160378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n w="3175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573035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>
            <a:extLst>
              <a:ext uri="{FF2B5EF4-FFF2-40B4-BE49-F238E27FC236}">
                <a16:creationId xmlns:a16="http://schemas.microsoft.com/office/drawing/2014/main" id="{D8206A69-ECFF-1AF0-5115-A164E33FF7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226" y="166966"/>
            <a:ext cx="381597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 dirty="0" err="1">
                <a:solidFill>
                  <a:schemeClr val="bg1"/>
                </a:solidFill>
                <a:latin typeface="Raleway" pitchFamily="2" charset="0"/>
                <a:cs typeface="Times New Roman" pitchFamily="18" charset="0"/>
              </a:rPr>
              <a:t>Enseignement</a:t>
            </a:r>
            <a:r>
              <a:rPr lang="en-US" sz="2000" i="1" dirty="0">
                <a:solidFill>
                  <a:schemeClr val="bg1"/>
                </a:solidFill>
                <a:latin typeface="Raleway" pitchFamily="2" charset="0"/>
                <a:cs typeface="Times New Roman" pitchFamily="18" charset="0"/>
              </a:rPr>
              <a:t> par le numérique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574F3D70-6C58-5418-B343-F56E217D6911}"/>
              </a:ext>
            </a:extLst>
          </p:cNvPr>
          <p:cNvSpPr/>
          <p:nvPr/>
        </p:nvSpPr>
        <p:spPr>
          <a:xfrm>
            <a:off x="10575857" y="327831"/>
            <a:ext cx="120511" cy="120511"/>
          </a:xfrm>
          <a:prstGeom prst="ellipse">
            <a:avLst/>
          </a:prstGeom>
          <a:solidFill>
            <a:srgbClr val="92D050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D4481C0D-D358-D248-AD38-222EFB8A3ED5}"/>
              </a:ext>
            </a:extLst>
          </p:cNvPr>
          <p:cNvSpPr/>
          <p:nvPr/>
        </p:nvSpPr>
        <p:spPr>
          <a:xfrm>
            <a:off x="10843085" y="320478"/>
            <a:ext cx="120511" cy="120511"/>
          </a:xfrm>
          <a:prstGeom prst="ellipse">
            <a:avLst/>
          </a:prstGeom>
          <a:solidFill>
            <a:srgbClr val="92D050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396C93DF-DC06-A9F9-362D-194B255C8430}"/>
              </a:ext>
            </a:extLst>
          </p:cNvPr>
          <p:cNvSpPr/>
          <p:nvPr/>
        </p:nvSpPr>
        <p:spPr>
          <a:xfrm>
            <a:off x="11110313" y="320478"/>
            <a:ext cx="120511" cy="120511"/>
          </a:xfrm>
          <a:prstGeom prst="ellipse">
            <a:avLst/>
          </a:prstGeom>
          <a:solidFill>
            <a:srgbClr val="92D050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pic>
        <p:nvPicPr>
          <p:cNvPr id="18" name="Image 17" descr="Une image contenant art, graphisme, Graphique, Caractère coloré&#10;&#10;Description générée automatiquement">
            <a:extLst>
              <a:ext uri="{FF2B5EF4-FFF2-40B4-BE49-F238E27FC236}">
                <a16:creationId xmlns:a16="http://schemas.microsoft.com/office/drawing/2014/main" id="{4F77CC8C-4C36-0319-AFD2-1C0680D0B49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14"/>
          <a:stretch/>
        </p:blipFill>
        <p:spPr>
          <a:xfrm>
            <a:off x="3653" y="20109"/>
            <a:ext cx="536573" cy="688583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52B38771-442B-A863-B548-5EEE8EAA5420}"/>
              </a:ext>
            </a:extLst>
          </p:cNvPr>
          <p:cNvSpPr txBox="1"/>
          <p:nvPr/>
        </p:nvSpPr>
        <p:spPr>
          <a:xfrm>
            <a:off x="-52097" y="160378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n w="3175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4CFDDE9-A8C0-B264-D787-F6AFDD75B08C}"/>
              </a:ext>
            </a:extLst>
          </p:cNvPr>
          <p:cNvSpPr txBox="1"/>
          <p:nvPr/>
        </p:nvSpPr>
        <p:spPr>
          <a:xfrm>
            <a:off x="2758440" y="1065172"/>
            <a:ext cx="6675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L’utilisation des ressources numériques peut offrir des solutions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3C1C4758-2910-C36D-8EB5-2B032F73C26F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061681" y="1911184"/>
            <a:ext cx="2988955" cy="22417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endPos="0" dist="5000" dir="5400000" sy="-100000" algn="bl" rotWithShape="0"/>
          </a:effectLst>
        </p:spPr>
      </p:pic>
      <p:pic>
        <p:nvPicPr>
          <p:cNvPr id="22" name="Image 21" descr="Une image contenant ciel, extérieur, neige, montagne&#10;&#10;Description générée automatiquement">
            <a:extLst>
              <a:ext uri="{FF2B5EF4-FFF2-40B4-BE49-F238E27FC236}">
                <a16:creationId xmlns:a16="http://schemas.microsoft.com/office/drawing/2014/main" id="{2346234A-5ACD-87FE-C598-E7623C7C90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901" y="4505203"/>
            <a:ext cx="2983090" cy="22397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endPos="0" dir="5400000" sy="-100000" algn="bl" rotWithShape="0"/>
          </a:effectLst>
        </p:spPr>
      </p:pic>
      <p:pic>
        <p:nvPicPr>
          <p:cNvPr id="23" name="Image 22" descr="Une image contenant texte, intérieur, plafond, personne&#10;&#10;Description générée automatiquement">
            <a:extLst>
              <a:ext uri="{FF2B5EF4-FFF2-40B4-BE49-F238E27FC236}">
                <a16:creationId xmlns:a16="http://schemas.microsoft.com/office/drawing/2014/main" id="{E6BE222E-740D-568E-8E91-0C67E3837CE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909" y="4559124"/>
            <a:ext cx="3203888" cy="21319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endPos="0" dir="5400000" sy="-100000" algn="bl" rotWithShape="0"/>
          </a:effectLst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BF53CEAD-758A-F61A-76D5-98DFBA824300}"/>
              </a:ext>
            </a:extLst>
          </p:cNvPr>
          <p:cNvSpPr txBox="1"/>
          <p:nvPr/>
        </p:nvSpPr>
        <p:spPr>
          <a:xfrm>
            <a:off x="5934075" y="2151727"/>
            <a:ext cx="611508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- Augmenter le temps d’observation en prenant sur le temps de travail personnel des étudiants,</a:t>
            </a:r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- Permettre des observations impossibles dans un enseignement classique,</a:t>
            </a:r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- Multiplier les expériences intégrant différentes ressources.</a:t>
            </a:r>
          </a:p>
          <a:p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E26E2B5-9231-3446-0E42-03463AEE0A99}"/>
              </a:ext>
            </a:extLst>
          </p:cNvPr>
          <p:cNvSpPr/>
          <p:nvPr/>
        </p:nvSpPr>
        <p:spPr>
          <a:xfrm>
            <a:off x="1704975" y="3231245"/>
            <a:ext cx="8686049" cy="95410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D2B2FDC-C474-74EF-C621-1A932CB64BEE}"/>
              </a:ext>
            </a:extLst>
          </p:cNvPr>
          <p:cNvSpPr txBox="1"/>
          <p:nvPr/>
        </p:nvSpPr>
        <p:spPr>
          <a:xfrm>
            <a:off x="1304925" y="3212976"/>
            <a:ext cx="95821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latin typeface="Raleway" pitchFamily="2" charset="0"/>
                <a:cs typeface="Arial" pitchFamily="34" charset="0"/>
              </a:rPr>
              <a:t>Comment faire des TP et augmenter le temps d’observation des étudiants à l’aide du numérique ?</a:t>
            </a:r>
          </a:p>
        </p:txBody>
      </p:sp>
    </p:spTree>
    <p:extLst>
      <p:ext uri="{BB962C8B-B14F-4D97-AF65-F5344CB8AC3E}">
        <p14:creationId xmlns:p14="http://schemas.microsoft.com/office/powerpoint/2010/main" val="17596846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>
            <a:extLst>
              <a:ext uri="{FF2B5EF4-FFF2-40B4-BE49-F238E27FC236}">
                <a16:creationId xmlns:a16="http://schemas.microsoft.com/office/drawing/2014/main" id="{574F3D70-6C58-5418-B343-F56E217D6911}"/>
              </a:ext>
            </a:extLst>
          </p:cNvPr>
          <p:cNvSpPr/>
          <p:nvPr/>
        </p:nvSpPr>
        <p:spPr>
          <a:xfrm>
            <a:off x="10575857" y="327831"/>
            <a:ext cx="120511" cy="12051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D4481C0D-D358-D248-AD38-222EFB8A3ED5}"/>
              </a:ext>
            </a:extLst>
          </p:cNvPr>
          <p:cNvSpPr/>
          <p:nvPr/>
        </p:nvSpPr>
        <p:spPr>
          <a:xfrm>
            <a:off x="10843085" y="320478"/>
            <a:ext cx="120511" cy="12051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396C93DF-DC06-A9F9-362D-194B255C8430}"/>
              </a:ext>
            </a:extLst>
          </p:cNvPr>
          <p:cNvSpPr/>
          <p:nvPr/>
        </p:nvSpPr>
        <p:spPr>
          <a:xfrm>
            <a:off x="11110313" y="320478"/>
            <a:ext cx="120511" cy="12051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175DFDAF-79C4-440A-FD2F-ED7A60DEF77C}"/>
              </a:ext>
            </a:extLst>
          </p:cNvPr>
          <p:cNvSpPr/>
          <p:nvPr/>
        </p:nvSpPr>
        <p:spPr>
          <a:xfrm>
            <a:off x="10041401" y="335184"/>
            <a:ext cx="120511" cy="12051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FA4180BC-9B80-CB96-7F53-B1701F6F882B}"/>
              </a:ext>
            </a:extLst>
          </p:cNvPr>
          <p:cNvSpPr/>
          <p:nvPr/>
        </p:nvSpPr>
        <p:spPr>
          <a:xfrm>
            <a:off x="10308629" y="327831"/>
            <a:ext cx="120511" cy="12051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D2A08B3E-B934-C86D-0AFF-EE6ABCA2C7E7}"/>
              </a:ext>
            </a:extLst>
          </p:cNvPr>
          <p:cNvSpPr/>
          <p:nvPr/>
        </p:nvSpPr>
        <p:spPr>
          <a:xfrm>
            <a:off x="9506945" y="342537"/>
            <a:ext cx="120511" cy="12051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8BF1CED-720C-2421-7E08-2724D834C70A}"/>
              </a:ext>
            </a:extLst>
          </p:cNvPr>
          <p:cNvSpPr/>
          <p:nvPr/>
        </p:nvSpPr>
        <p:spPr>
          <a:xfrm>
            <a:off x="9774173" y="335184"/>
            <a:ext cx="120511" cy="12051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32C16E28-EC55-9C3F-5204-2A0F1B4893D6}"/>
              </a:ext>
            </a:extLst>
          </p:cNvPr>
          <p:cNvSpPr/>
          <p:nvPr/>
        </p:nvSpPr>
        <p:spPr>
          <a:xfrm>
            <a:off x="9239717" y="342537"/>
            <a:ext cx="120511" cy="120511"/>
          </a:xfrm>
          <a:prstGeom prst="ellipse">
            <a:avLst/>
          </a:prstGeom>
          <a:solidFill>
            <a:srgbClr val="92D050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10" name="Text Box 6">
            <a:extLst>
              <a:ext uri="{FF2B5EF4-FFF2-40B4-BE49-F238E27FC236}">
                <a16:creationId xmlns:a16="http://schemas.microsoft.com/office/drawing/2014/main" id="{B22E4DE9-5C25-A571-9A43-6389FADD06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225" y="166966"/>
            <a:ext cx="804179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 i="1" dirty="0">
                <a:solidFill>
                  <a:schemeClr val="bg1"/>
                </a:solidFill>
                <a:latin typeface="Raleway" pitchFamily="2" charset="0"/>
                <a:cs typeface="Times New Roman" pitchFamily="18" charset="0"/>
              </a:rPr>
              <a:t>TP de paléontologie des invertébrés/TP de micropaléontologie</a:t>
            </a:r>
          </a:p>
        </p:txBody>
      </p:sp>
      <p:pic>
        <p:nvPicPr>
          <p:cNvPr id="11" name="Image 10" descr="Une image contenant art, graphisme, Graphique, Caractère coloré&#10;&#10;Description générée automatiquement">
            <a:extLst>
              <a:ext uri="{FF2B5EF4-FFF2-40B4-BE49-F238E27FC236}">
                <a16:creationId xmlns:a16="http://schemas.microsoft.com/office/drawing/2014/main" id="{D26C1CE5-2DDE-4473-619A-DD5B7CD84A3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14"/>
          <a:stretch/>
        </p:blipFill>
        <p:spPr>
          <a:xfrm>
            <a:off x="3653" y="20109"/>
            <a:ext cx="536573" cy="688583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C02FA1AC-F24D-5C5D-EF0E-22BA8C0F159B}"/>
              </a:ext>
            </a:extLst>
          </p:cNvPr>
          <p:cNvSpPr txBox="1"/>
          <p:nvPr/>
        </p:nvSpPr>
        <p:spPr>
          <a:xfrm>
            <a:off x="-52097" y="160378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n w="3175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9A1FE68-A431-09C0-D53F-EEFC1E1167F7}"/>
              </a:ext>
            </a:extLst>
          </p:cNvPr>
          <p:cNvSpPr txBox="1"/>
          <p:nvPr/>
        </p:nvSpPr>
        <p:spPr>
          <a:xfrm>
            <a:off x="1747610" y="692696"/>
            <a:ext cx="86967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Ressource de base : fossile en 3D sur </a:t>
            </a:r>
            <a:r>
              <a:rPr lang="fr-FR" sz="2000" dirty="0" err="1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Sketchfab</a:t>
            </a:r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0969D8F-0F37-6334-D848-E3B90D15DDE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62667"/>
          <a:stretch/>
        </p:blipFill>
        <p:spPr>
          <a:xfrm>
            <a:off x="577806" y="4541797"/>
            <a:ext cx="2420608" cy="13676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sx="1000" sy="1000" algn="tl" rotWithShape="0">
              <a:srgbClr val="000000">
                <a:alpha val="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752874EB-96A1-F836-1A22-D26886D3C9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44700" y="4466089"/>
            <a:ext cx="2448367" cy="13676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sx="1000" sy="1000" algn="tl" rotWithShape="0">
              <a:srgbClr val="000000">
                <a:alpha val="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1577D641-5C1E-3AAC-9A51-2C3EA993E7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8717" y="5149925"/>
            <a:ext cx="2505680" cy="13961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sx="1000" sy="1000" algn="tl" rotWithShape="0">
              <a:srgbClr val="000000">
                <a:alpha val="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A0CCA039-2BBA-5878-A93E-03890F09D3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7806" y="1271355"/>
            <a:ext cx="5171569" cy="26353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" name="Demo_sketchfab">
            <a:hlinkClick r:id="" action="ppaction://media"/>
            <a:extLst>
              <a:ext uri="{FF2B5EF4-FFF2-40B4-BE49-F238E27FC236}">
                <a16:creationId xmlns:a16="http://schemas.microsoft.com/office/drawing/2014/main" id="{850A33AA-DC76-7588-8B39-AF8DD50CA0C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736462" y="1253980"/>
            <a:ext cx="4816475" cy="2709267"/>
          </a:xfrm>
          <a:prstGeom prst="roundRect">
            <a:avLst>
              <a:gd name="adj" fmla="val 5439"/>
            </a:avLst>
          </a:prstGeom>
          <a:ln>
            <a:noFill/>
          </a:ln>
          <a:effectLst>
            <a:innerShdw blurRad="114300" dist="50800">
              <a:srgbClr val="000000">
                <a:alpha val="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1244149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084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>
            <a:extLst>
              <a:ext uri="{FF2B5EF4-FFF2-40B4-BE49-F238E27FC236}">
                <a16:creationId xmlns:a16="http://schemas.microsoft.com/office/drawing/2014/main" id="{574F3D70-6C58-5418-B343-F56E217D6911}"/>
              </a:ext>
            </a:extLst>
          </p:cNvPr>
          <p:cNvSpPr/>
          <p:nvPr/>
        </p:nvSpPr>
        <p:spPr>
          <a:xfrm>
            <a:off x="10575857" y="327831"/>
            <a:ext cx="120511" cy="12051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D4481C0D-D358-D248-AD38-222EFB8A3ED5}"/>
              </a:ext>
            </a:extLst>
          </p:cNvPr>
          <p:cNvSpPr/>
          <p:nvPr/>
        </p:nvSpPr>
        <p:spPr>
          <a:xfrm>
            <a:off x="10843085" y="320478"/>
            <a:ext cx="120511" cy="12051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396C93DF-DC06-A9F9-362D-194B255C8430}"/>
              </a:ext>
            </a:extLst>
          </p:cNvPr>
          <p:cNvSpPr/>
          <p:nvPr/>
        </p:nvSpPr>
        <p:spPr>
          <a:xfrm>
            <a:off x="11110313" y="320478"/>
            <a:ext cx="120511" cy="12051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175DFDAF-79C4-440A-FD2F-ED7A60DEF77C}"/>
              </a:ext>
            </a:extLst>
          </p:cNvPr>
          <p:cNvSpPr/>
          <p:nvPr/>
        </p:nvSpPr>
        <p:spPr>
          <a:xfrm>
            <a:off x="10041401" y="335184"/>
            <a:ext cx="120511" cy="12051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FA4180BC-9B80-CB96-7F53-B1701F6F882B}"/>
              </a:ext>
            </a:extLst>
          </p:cNvPr>
          <p:cNvSpPr/>
          <p:nvPr/>
        </p:nvSpPr>
        <p:spPr>
          <a:xfrm>
            <a:off x="10308629" y="327831"/>
            <a:ext cx="120511" cy="12051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D2A08B3E-B934-C86D-0AFF-EE6ABCA2C7E7}"/>
              </a:ext>
            </a:extLst>
          </p:cNvPr>
          <p:cNvSpPr/>
          <p:nvPr/>
        </p:nvSpPr>
        <p:spPr>
          <a:xfrm>
            <a:off x="9506945" y="342537"/>
            <a:ext cx="120511" cy="120511"/>
          </a:xfrm>
          <a:prstGeom prst="ellipse">
            <a:avLst/>
          </a:prstGeom>
          <a:solidFill>
            <a:srgbClr val="92D050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8BF1CED-720C-2421-7E08-2724D834C70A}"/>
              </a:ext>
            </a:extLst>
          </p:cNvPr>
          <p:cNvSpPr/>
          <p:nvPr/>
        </p:nvSpPr>
        <p:spPr>
          <a:xfrm>
            <a:off x="9774173" y="335184"/>
            <a:ext cx="120511" cy="12051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32C16E28-EC55-9C3F-5204-2A0F1B4893D6}"/>
              </a:ext>
            </a:extLst>
          </p:cNvPr>
          <p:cNvSpPr/>
          <p:nvPr/>
        </p:nvSpPr>
        <p:spPr>
          <a:xfrm>
            <a:off x="9239717" y="342537"/>
            <a:ext cx="120511" cy="120511"/>
          </a:xfrm>
          <a:prstGeom prst="ellipse">
            <a:avLst/>
          </a:prstGeom>
          <a:solidFill>
            <a:srgbClr val="92D050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10" name="Text Box 6">
            <a:extLst>
              <a:ext uri="{FF2B5EF4-FFF2-40B4-BE49-F238E27FC236}">
                <a16:creationId xmlns:a16="http://schemas.microsoft.com/office/drawing/2014/main" id="{B22E4DE9-5C25-A571-9A43-6389FADD06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225" y="166966"/>
            <a:ext cx="804179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 i="1" dirty="0">
                <a:solidFill>
                  <a:schemeClr val="bg1"/>
                </a:solidFill>
                <a:latin typeface="Raleway" pitchFamily="2" charset="0"/>
                <a:cs typeface="Times New Roman" pitchFamily="18" charset="0"/>
              </a:rPr>
              <a:t>TP de paléontologie des invertébrés/TP de micropaléontologie</a:t>
            </a:r>
          </a:p>
        </p:txBody>
      </p:sp>
      <p:pic>
        <p:nvPicPr>
          <p:cNvPr id="11" name="Image 10" descr="Une image contenant art, graphisme, Graphique, Caractère coloré&#10;&#10;Description générée automatiquement">
            <a:extLst>
              <a:ext uri="{FF2B5EF4-FFF2-40B4-BE49-F238E27FC236}">
                <a16:creationId xmlns:a16="http://schemas.microsoft.com/office/drawing/2014/main" id="{D26C1CE5-2DDE-4473-619A-DD5B7CD84A3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14"/>
          <a:stretch/>
        </p:blipFill>
        <p:spPr>
          <a:xfrm>
            <a:off x="3653" y="20109"/>
            <a:ext cx="536573" cy="688583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C02FA1AC-F24D-5C5D-EF0E-22BA8C0F159B}"/>
              </a:ext>
            </a:extLst>
          </p:cNvPr>
          <p:cNvSpPr txBox="1"/>
          <p:nvPr/>
        </p:nvSpPr>
        <p:spPr>
          <a:xfrm>
            <a:off x="-52097" y="160378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n w="3175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9A1FE68-A431-09C0-D53F-EEFC1E1167F7}"/>
              </a:ext>
            </a:extLst>
          </p:cNvPr>
          <p:cNvSpPr txBox="1"/>
          <p:nvPr/>
        </p:nvSpPr>
        <p:spPr>
          <a:xfrm>
            <a:off x="1747610" y="692696"/>
            <a:ext cx="86967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Modèle pédagogique</a:t>
            </a:r>
          </a:p>
        </p:txBody>
      </p:sp>
      <p:pic>
        <p:nvPicPr>
          <p:cNvPr id="8" name="Image 7" descr="Une image contenant texte, capture d’écran, Police, conception&#10;&#10;Description générée automatiquement">
            <a:extLst>
              <a:ext uri="{FF2B5EF4-FFF2-40B4-BE49-F238E27FC236}">
                <a16:creationId xmlns:a16="http://schemas.microsoft.com/office/drawing/2014/main" id="{79235514-544B-28FE-7B7C-01E05CA064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943" y="885824"/>
            <a:ext cx="1570261" cy="580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6943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>
            <a:extLst>
              <a:ext uri="{FF2B5EF4-FFF2-40B4-BE49-F238E27FC236}">
                <a16:creationId xmlns:a16="http://schemas.microsoft.com/office/drawing/2014/main" id="{574F3D70-6C58-5418-B343-F56E217D6911}"/>
              </a:ext>
            </a:extLst>
          </p:cNvPr>
          <p:cNvSpPr/>
          <p:nvPr/>
        </p:nvSpPr>
        <p:spPr>
          <a:xfrm>
            <a:off x="10575857" y="327831"/>
            <a:ext cx="120511" cy="12051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D4481C0D-D358-D248-AD38-222EFB8A3ED5}"/>
              </a:ext>
            </a:extLst>
          </p:cNvPr>
          <p:cNvSpPr/>
          <p:nvPr/>
        </p:nvSpPr>
        <p:spPr>
          <a:xfrm>
            <a:off x="10843085" y="320478"/>
            <a:ext cx="120511" cy="12051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396C93DF-DC06-A9F9-362D-194B255C8430}"/>
              </a:ext>
            </a:extLst>
          </p:cNvPr>
          <p:cNvSpPr/>
          <p:nvPr/>
        </p:nvSpPr>
        <p:spPr>
          <a:xfrm>
            <a:off x="11110313" y="320478"/>
            <a:ext cx="120511" cy="12051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175DFDAF-79C4-440A-FD2F-ED7A60DEF77C}"/>
              </a:ext>
            </a:extLst>
          </p:cNvPr>
          <p:cNvSpPr/>
          <p:nvPr/>
        </p:nvSpPr>
        <p:spPr>
          <a:xfrm>
            <a:off x="10041401" y="335184"/>
            <a:ext cx="120511" cy="12051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FA4180BC-9B80-CB96-7F53-B1701F6F882B}"/>
              </a:ext>
            </a:extLst>
          </p:cNvPr>
          <p:cNvSpPr/>
          <p:nvPr/>
        </p:nvSpPr>
        <p:spPr>
          <a:xfrm>
            <a:off x="10308629" y="327831"/>
            <a:ext cx="120511" cy="12051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D2A08B3E-B934-C86D-0AFF-EE6ABCA2C7E7}"/>
              </a:ext>
            </a:extLst>
          </p:cNvPr>
          <p:cNvSpPr/>
          <p:nvPr/>
        </p:nvSpPr>
        <p:spPr>
          <a:xfrm>
            <a:off x="9506945" y="342537"/>
            <a:ext cx="120511" cy="120511"/>
          </a:xfrm>
          <a:prstGeom prst="ellipse">
            <a:avLst/>
          </a:prstGeom>
          <a:solidFill>
            <a:srgbClr val="92D050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8BF1CED-720C-2421-7E08-2724D834C70A}"/>
              </a:ext>
            </a:extLst>
          </p:cNvPr>
          <p:cNvSpPr/>
          <p:nvPr/>
        </p:nvSpPr>
        <p:spPr>
          <a:xfrm>
            <a:off x="9774173" y="335184"/>
            <a:ext cx="120511" cy="120511"/>
          </a:xfrm>
          <a:prstGeom prst="ellipse">
            <a:avLst/>
          </a:prstGeom>
          <a:solidFill>
            <a:srgbClr val="92D050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32C16E28-EC55-9C3F-5204-2A0F1B4893D6}"/>
              </a:ext>
            </a:extLst>
          </p:cNvPr>
          <p:cNvSpPr/>
          <p:nvPr/>
        </p:nvSpPr>
        <p:spPr>
          <a:xfrm>
            <a:off x="9239717" y="342537"/>
            <a:ext cx="120511" cy="120511"/>
          </a:xfrm>
          <a:prstGeom prst="ellipse">
            <a:avLst/>
          </a:prstGeom>
          <a:solidFill>
            <a:srgbClr val="92D050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10" name="Text Box 6">
            <a:extLst>
              <a:ext uri="{FF2B5EF4-FFF2-40B4-BE49-F238E27FC236}">
                <a16:creationId xmlns:a16="http://schemas.microsoft.com/office/drawing/2014/main" id="{B22E4DE9-5C25-A571-9A43-6389FADD06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225" y="166966"/>
            <a:ext cx="804179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 i="1" dirty="0">
                <a:solidFill>
                  <a:schemeClr val="bg1"/>
                </a:solidFill>
                <a:latin typeface="Raleway" pitchFamily="2" charset="0"/>
                <a:cs typeface="Times New Roman" pitchFamily="18" charset="0"/>
              </a:rPr>
              <a:t>TP de paléontologie des invertébrés/TP de micropaléontologie</a:t>
            </a:r>
          </a:p>
        </p:txBody>
      </p:sp>
      <p:pic>
        <p:nvPicPr>
          <p:cNvPr id="11" name="Image 10" descr="Une image contenant art, graphisme, Graphique, Caractère coloré&#10;&#10;Description générée automatiquement">
            <a:extLst>
              <a:ext uri="{FF2B5EF4-FFF2-40B4-BE49-F238E27FC236}">
                <a16:creationId xmlns:a16="http://schemas.microsoft.com/office/drawing/2014/main" id="{D26C1CE5-2DDE-4473-619A-DD5B7CD84A3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14"/>
          <a:stretch/>
        </p:blipFill>
        <p:spPr>
          <a:xfrm>
            <a:off x="3653" y="20109"/>
            <a:ext cx="536573" cy="688583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C02FA1AC-F24D-5C5D-EF0E-22BA8C0F159B}"/>
              </a:ext>
            </a:extLst>
          </p:cNvPr>
          <p:cNvSpPr txBox="1"/>
          <p:nvPr/>
        </p:nvSpPr>
        <p:spPr>
          <a:xfrm>
            <a:off x="-52097" y="160378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n w="3175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9A1FE68-A431-09C0-D53F-EEFC1E1167F7}"/>
              </a:ext>
            </a:extLst>
          </p:cNvPr>
          <p:cNvSpPr txBox="1"/>
          <p:nvPr/>
        </p:nvSpPr>
        <p:spPr>
          <a:xfrm>
            <a:off x="1747610" y="692696"/>
            <a:ext cx="86967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Modèle pédagogique</a:t>
            </a:r>
          </a:p>
        </p:txBody>
      </p:sp>
      <p:pic>
        <p:nvPicPr>
          <p:cNvPr id="8" name="Image 7" descr="Une image contenant texte, capture d’écran, Police, conception&#10;&#10;Description générée automatiquement">
            <a:extLst>
              <a:ext uri="{FF2B5EF4-FFF2-40B4-BE49-F238E27FC236}">
                <a16:creationId xmlns:a16="http://schemas.microsoft.com/office/drawing/2014/main" id="{79235514-544B-28FE-7B7C-01E05CA064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943" y="885824"/>
            <a:ext cx="1570261" cy="580520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2907B40-376C-2D80-FF39-ECBE8DF4D6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4225" y="1825247"/>
            <a:ext cx="6571887" cy="36932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sx="1000" sy="1000" algn="tl" rotWithShape="0">
              <a:srgbClr val="000000">
                <a:alpha val="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68B5E25-176B-0696-7652-C41E114D9415}"/>
              </a:ext>
            </a:extLst>
          </p:cNvPr>
          <p:cNvSpPr/>
          <p:nvPr/>
        </p:nvSpPr>
        <p:spPr>
          <a:xfrm>
            <a:off x="595975" y="811430"/>
            <a:ext cx="1747175" cy="1341220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3122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>
            <a:extLst>
              <a:ext uri="{FF2B5EF4-FFF2-40B4-BE49-F238E27FC236}">
                <a16:creationId xmlns:a16="http://schemas.microsoft.com/office/drawing/2014/main" id="{574F3D70-6C58-5418-B343-F56E217D6911}"/>
              </a:ext>
            </a:extLst>
          </p:cNvPr>
          <p:cNvSpPr/>
          <p:nvPr/>
        </p:nvSpPr>
        <p:spPr>
          <a:xfrm>
            <a:off x="10575857" y="327831"/>
            <a:ext cx="120511" cy="12051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D4481C0D-D358-D248-AD38-222EFB8A3ED5}"/>
              </a:ext>
            </a:extLst>
          </p:cNvPr>
          <p:cNvSpPr/>
          <p:nvPr/>
        </p:nvSpPr>
        <p:spPr>
          <a:xfrm>
            <a:off x="10843085" y="320478"/>
            <a:ext cx="120511" cy="12051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396C93DF-DC06-A9F9-362D-194B255C8430}"/>
              </a:ext>
            </a:extLst>
          </p:cNvPr>
          <p:cNvSpPr/>
          <p:nvPr/>
        </p:nvSpPr>
        <p:spPr>
          <a:xfrm>
            <a:off x="11110313" y="320478"/>
            <a:ext cx="120511" cy="12051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175DFDAF-79C4-440A-FD2F-ED7A60DEF77C}"/>
              </a:ext>
            </a:extLst>
          </p:cNvPr>
          <p:cNvSpPr/>
          <p:nvPr/>
        </p:nvSpPr>
        <p:spPr>
          <a:xfrm>
            <a:off x="10041401" y="335184"/>
            <a:ext cx="120511" cy="120511"/>
          </a:xfrm>
          <a:prstGeom prst="ellipse">
            <a:avLst/>
          </a:prstGeom>
          <a:solidFill>
            <a:srgbClr val="92D050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FA4180BC-9B80-CB96-7F53-B1701F6F882B}"/>
              </a:ext>
            </a:extLst>
          </p:cNvPr>
          <p:cNvSpPr/>
          <p:nvPr/>
        </p:nvSpPr>
        <p:spPr>
          <a:xfrm>
            <a:off x="10308629" y="327831"/>
            <a:ext cx="120511" cy="12051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D2A08B3E-B934-C86D-0AFF-EE6ABCA2C7E7}"/>
              </a:ext>
            </a:extLst>
          </p:cNvPr>
          <p:cNvSpPr/>
          <p:nvPr/>
        </p:nvSpPr>
        <p:spPr>
          <a:xfrm>
            <a:off x="9506945" y="342537"/>
            <a:ext cx="120511" cy="120511"/>
          </a:xfrm>
          <a:prstGeom prst="ellipse">
            <a:avLst/>
          </a:prstGeom>
          <a:solidFill>
            <a:srgbClr val="92D050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8BF1CED-720C-2421-7E08-2724D834C70A}"/>
              </a:ext>
            </a:extLst>
          </p:cNvPr>
          <p:cNvSpPr/>
          <p:nvPr/>
        </p:nvSpPr>
        <p:spPr>
          <a:xfrm>
            <a:off x="9774173" y="335184"/>
            <a:ext cx="120511" cy="120511"/>
          </a:xfrm>
          <a:prstGeom prst="ellipse">
            <a:avLst/>
          </a:prstGeom>
          <a:solidFill>
            <a:srgbClr val="92D050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32C16E28-EC55-9C3F-5204-2A0F1B4893D6}"/>
              </a:ext>
            </a:extLst>
          </p:cNvPr>
          <p:cNvSpPr/>
          <p:nvPr/>
        </p:nvSpPr>
        <p:spPr>
          <a:xfrm>
            <a:off x="9239717" y="342537"/>
            <a:ext cx="120511" cy="120511"/>
          </a:xfrm>
          <a:prstGeom prst="ellipse">
            <a:avLst/>
          </a:prstGeom>
          <a:solidFill>
            <a:srgbClr val="92D050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7700"/>
              </a:highlight>
            </a:endParaRPr>
          </a:p>
        </p:txBody>
      </p:sp>
      <p:sp>
        <p:nvSpPr>
          <p:cNvPr id="10" name="Text Box 6">
            <a:extLst>
              <a:ext uri="{FF2B5EF4-FFF2-40B4-BE49-F238E27FC236}">
                <a16:creationId xmlns:a16="http://schemas.microsoft.com/office/drawing/2014/main" id="{B22E4DE9-5C25-A571-9A43-6389FADD06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225" y="166966"/>
            <a:ext cx="804179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 i="1" dirty="0">
                <a:solidFill>
                  <a:schemeClr val="bg1"/>
                </a:solidFill>
                <a:latin typeface="Raleway" pitchFamily="2" charset="0"/>
                <a:cs typeface="Times New Roman" pitchFamily="18" charset="0"/>
              </a:rPr>
              <a:t>TP de paléontologie des invertébrés/TP de micropaléontologie</a:t>
            </a:r>
          </a:p>
        </p:txBody>
      </p:sp>
      <p:pic>
        <p:nvPicPr>
          <p:cNvPr id="11" name="Image 10" descr="Une image contenant art, graphisme, Graphique, Caractère coloré&#10;&#10;Description générée automatiquement">
            <a:extLst>
              <a:ext uri="{FF2B5EF4-FFF2-40B4-BE49-F238E27FC236}">
                <a16:creationId xmlns:a16="http://schemas.microsoft.com/office/drawing/2014/main" id="{D26C1CE5-2DDE-4473-619A-DD5B7CD84A3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14"/>
          <a:stretch/>
        </p:blipFill>
        <p:spPr>
          <a:xfrm>
            <a:off x="3653" y="20109"/>
            <a:ext cx="536573" cy="688583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C02FA1AC-F24D-5C5D-EF0E-22BA8C0F159B}"/>
              </a:ext>
            </a:extLst>
          </p:cNvPr>
          <p:cNvSpPr txBox="1"/>
          <p:nvPr/>
        </p:nvSpPr>
        <p:spPr>
          <a:xfrm>
            <a:off x="-52097" y="160378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n w="3175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9A1FE68-A431-09C0-D53F-EEFC1E1167F7}"/>
              </a:ext>
            </a:extLst>
          </p:cNvPr>
          <p:cNvSpPr txBox="1"/>
          <p:nvPr/>
        </p:nvSpPr>
        <p:spPr>
          <a:xfrm>
            <a:off x="1747610" y="692696"/>
            <a:ext cx="86967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Modèle pédagogique</a:t>
            </a:r>
          </a:p>
        </p:txBody>
      </p:sp>
      <p:pic>
        <p:nvPicPr>
          <p:cNvPr id="8" name="Image 7" descr="Une image contenant texte, capture d’écran, Police, conception&#10;&#10;Description générée automatiquement">
            <a:extLst>
              <a:ext uri="{FF2B5EF4-FFF2-40B4-BE49-F238E27FC236}">
                <a16:creationId xmlns:a16="http://schemas.microsoft.com/office/drawing/2014/main" id="{79235514-544B-28FE-7B7C-01E05CA064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943" y="885824"/>
            <a:ext cx="1570261" cy="580520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D88FB9A-C150-D934-E257-811A030360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1517" y="1218426"/>
            <a:ext cx="3157764" cy="23625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sx="1000" sy="1000" algn="tl" rotWithShape="0">
              <a:srgbClr val="000000">
                <a:alpha val="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0D8E60E-9B36-02C7-6887-16F586AF95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6753" y="1562401"/>
            <a:ext cx="1247233" cy="163874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A1536068-F9BF-56C7-481F-1FE87D4D5F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12068" y="3592527"/>
            <a:ext cx="1294179" cy="322057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5C28690-AEDE-EDAE-1ABF-8B281CDCAF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0" y="4033133"/>
            <a:ext cx="4088046" cy="22890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sx="1000" sy="1000" algn="tl" rotWithShape="0">
              <a:srgbClr val="000000">
                <a:alpha val="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DAF03A2-1494-93B8-2115-505DB0FF1640}"/>
              </a:ext>
            </a:extLst>
          </p:cNvPr>
          <p:cNvSpPr/>
          <p:nvPr/>
        </p:nvSpPr>
        <p:spPr>
          <a:xfrm>
            <a:off x="595975" y="2145134"/>
            <a:ext cx="1747175" cy="631404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752149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PROJECT_OPEN" val="0"/>
  <p:tag name="ARTICULATE_SLIDE_COUNT" val="4"/>
</p:tagLst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404</Words>
  <Application>Microsoft Office PowerPoint</Application>
  <PresentationFormat>Grand écran</PresentationFormat>
  <Paragraphs>67</Paragraphs>
  <Slides>16</Slides>
  <Notes>0</Notes>
  <HiddenSlides>0</HiddenSlides>
  <MMClips>2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4" baseType="lpstr">
      <vt:lpstr>Aptos</vt:lpstr>
      <vt:lpstr>Arial</vt:lpstr>
      <vt:lpstr>Calibri</vt:lpstr>
      <vt:lpstr>Calibri Light</vt:lpstr>
      <vt:lpstr>Inter</vt:lpstr>
      <vt:lpstr>Raleway</vt:lpstr>
      <vt:lpstr>Verdana</vt:lpstr>
      <vt:lpstr>Conception personnalisée</vt:lpstr>
      <vt:lpstr>Présentation PowerPoint</vt:lpstr>
      <vt:lpstr>Contributeur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CAPANO Manuela;amelie.guardiola@univ-amu.fr</dc:creator>
  <cp:lastModifiedBy>SUCHERAS Baptiste</cp:lastModifiedBy>
  <cp:revision>98</cp:revision>
  <dcterms:created xsi:type="dcterms:W3CDTF">2024-03-21T14:58:03Z</dcterms:created>
  <dcterms:modified xsi:type="dcterms:W3CDTF">2024-05-23T20:42:09Z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AA7F3ED2-C5A4-4F1C-92AC-2CD2C76E2B58</vt:lpwstr>
  </property>
  <property fmtid="{D5CDD505-2E9C-101B-9397-08002B2CF9AE}" pid="3" name="ArticulatePath">
    <vt:lpwstr>Présentation1</vt:lpwstr>
  </property>
</Properties>
</file>