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260" r:id="rId2"/>
    <p:sldId id="312" r:id="rId3"/>
    <p:sldId id="311" r:id="rId4"/>
    <p:sldId id="306" r:id="rId5"/>
    <p:sldId id="313" r:id="rId6"/>
    <p:sldId id="307" r:id="rId7"/>
    <p:sldId id="309" r:id="rId8"/>
    <p:sldId id="308" r:id="rId9"/>
    <p:sldId id="281" r:id="rId10"/>
    <p:sldId id="315" r:id="rId11"/>
    <p:sldId id="317" r:id="rId12"/>
    <p:sldId id="316" r:id="rId13"/>
    <p:sldId id="314" r:id="rId14"/>
    <p:sldId id="335" r:id="rId15"/>
    <p:sldId id="334" r:id="rId16"/>
    <p:sldId id="330" r:id="rId17"/>
    <p:sldId id="331" r:id="rId18"/>
    <p:sldId id="266" r:id="rId19"/>
    <p:sldId id="267" r:id="rId20"/>
    <p:sldId id="332" r:id="rId21"/>
    <p:sldId id="333" r:id="rId22"/>
    <p:sldId id="340" r:id="rId23"/>
    <p:sldId id="341" r:id="rId24"/>
    <p:sldId id="342" r:id="rId25"/>
    <p:sldId id="343" r:id="rId26"/>
    <p:sldId id="268" r:id="rId27"/>
    <p:sldId id="269" r:id="rId28"/>
    <p:sldId id="282" r:id="rId29"/>
    <p:sldId id="318" r:id="rId30"/>
    <p:sldId id="324" r:id="rId31"/>
    <p:sldId id="325" r:id="rId32"/>
    <p:sldId id="326" r:id="rId33"/>
    <p:sldId id="327" r:id="rId34"/>
    <p:sldId id="328" r:id="rId35"/>
    <p:sldId id="329" r:id="rId36"/>
    <p:sldId id="319" r:id="rId37"/>
    <p:sldId id="336" r:id="rId38"/>
    <p:sldId id="305" r:id="rId39"/>
    <p:sldId id="338" r:id="rId40"/>
    <p:sldId id="337" r:id="rId41"/>
    <p:sldId id="345" r:id="rId42"/>
    <p:sldId id="347" r:id="rId43"/>
    <p:sldId id="346" r:id="rId44"/>
    <p:sldId id="279" r:id="rId45"/>
    <p:sldId id="339" r:id="rId46"/>
    <p:sldId id="344" r:id="rId47"/>
  </p:sldIdLst>
  <p:sldSz cx="12192000" cy="6858000"/>
  <p:notesSz cx="6858000" cy="9144000"/>
  <p:custDataLst>
    <p:tags r:id="rId5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050"/>
    <a:srgbClr val="FF7700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5514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03/07/2024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03/07/2024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/>
              <a:t>Smith, J. K. (2020). Le Guide du Voyageur dans les Dimensions Parallèles. Éditions Imaginaires.</a:t>
            </a:r>
          </a:p>
          <a:p>
            <a:pPr lvl="0"/>
            <a:r>
              <a:rPr lang="fr-FR"/>
              <a:t>Brown, A. (2019). Les Secrets de l'Alchimie Moderne. Presses Mystiques.</a:t>
            </a:r>
          </a:p>
          <a:p>
            <a:pPr lvl="0"/>
            <a:r>
              <a:rPr lang="fr-FR"/>
              <a:t>Garcia, L. (2022). Exploration des Mondes Inconnus. Éditions Aventure.</a:t>
            </a:r>
          </a:p>
          <a:p>
            <a:pPr lvl="0"/>
            <a:r>
              <a:rPr lang="fr-FR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7189" y="566383"/>
            <a:ext cx="8097623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  <p:pic>
        <p:nvPicPr>
          <p:cNvPr id="12" name="Graphique 11" descr="Lien">
            <a:extLst>
              <a:ext uri="{FF2B5EF4-FFF2-40B4-BE49-F238E27FC236}">
                <a16:creationId xmlns:a16="http://schemas.microsoft.com/office/drawing/2014/main" id="{86A2640F-4F90-498D-BDF8-20B9D06C6B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7400" y="4486086"/>
            <a:ext cx="457200" cy="457200"/>
          </a:xfrm>
          <a:prstGeom prst="rect">
            <a:avLst/>
          </a:prstGeom>
        </p:spPr>
      </p:pic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11B793E9-A514-4F59-855C-E86E940486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7189" y="4964780"/>
            <a:ext cx="8097623" cy="76061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Site web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https://cipe.univ-amu.fr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7188" y="3004790"/>
            <a:ext cx="8097624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john.doe@example.com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emilie.dupont@fakemail.com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contact@fantasyemail.net</a:t>
            </a:r>
          </a:p>
        </p:txBody>
      </p:sp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6231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1197204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8943870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9565" y="421856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697273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818" y="4224168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157980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7031313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20341" y="4180859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59458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8606" y="5652569"/>
            <a:ext cx="7042265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01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03/07/2024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92" r:id="rId3"/>
    <p:sldLayoutId id="2147483693" r:id="rId4"/>
    <p:sldLayoutId id="2147483681" r:id="rId5"/>
    <p:sldLayoutId id="2147483694" r:id="rId6"/>
    <p:sldLayoutId id="2147483695" r:id="rId7"/>
    <p:sldLayoutId id="2147483678" r:id="rId8"/>
    <p:sldLayoutId id="2147483679" r:id="rId9"/>
    <p:sldLayoutId id="2147483663" r:id="rId10"/>
    <p:sldLayoutId id="2147483667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1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59AC7-7894-2DE3-08CB-AD2099DDD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1458311"/>
            <a:ext cx="8390901" cy="2779431"/>
          </a:xfrm>
        </p:spPr>
        <p:txBody>
          <a:bodyPr>
            <a:normAutofit fontScale="90000"/>
          </a:bodyPr>
          <a:lstStyle/>
          <a:p>
            <a:r>
              <a:rPr lang="fr-FR" dirty="0"/>
              <a:t>Du reporting avec Moodle</a:t>
            </a:r>
            <a:br>
              <a:rPr lang="fr-FR" dirty="0"/>
            </a:br>
            <a:br>
              <a:rPr lang="fr-FR" dirty="0"/>
            </a:br>
            <a:r>
              <a:rPr lang="fr-FR" dirty="0"/>
              <a:t>Aperçus de ce qui est faisable facilement</a:t>
            </a:r>
            <a:br>
              <a:rPr lang="fr-FR" dirty="0"/>
            </a:br>
            <a:r>
              <a:rPr lang="fr-FR" dirty="0"/>
              <a:t>Moodle 4.4 et 4.3 aussi…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C25629-B9C1-601B-88AD-7586B3345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4775616"/>
            <a:ext cx="8390901" cy="1325563"/>
          </a:xfrm>
        </p:spPr>
        <p:txBody>
          <a:bodyPr/>
          <a:lstStyle/>
          <a:p>
            <a:r>
              <a:rPr lang="fr-FR" dirty="0">
                <a:latin typeface="Raleway"/>
                <a:cs typeface="Arial"/>
              </a:rPr>
              <a:t>Luiggi Sansonetti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91329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dedication</a:t>
            </a:r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3523C24-C744-AAF3-3ED1-46A3271A5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70" y="2556290"/>
            <a:ext cx="11300371" cy="299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57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grade me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BBC253C-0EF6-6441-53A2-61729F271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549" y="2186841"/>
            <a:ext cx="3218163" cy="360575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9CDCD4-C7B8-702B-EEED-A409135F8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621" y="1954018"/>
            <a:ext cx="2638425" cy="3838575"/>
          </a:xfrm>
          <a:prstGeom prst="rect">
            <a:avLst/>
          </a:prstGeom>
        </p:spPr>
      </p:pic>
      <p:pic>
        <p:nvPicPr>
          <p:cNvPr id="1026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C5C7059B-3F6A-1124-6C55-0EDD8B8C4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43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93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point of </a:t>
            </a:r>
            <a:r>
              <a:rPr lang="fr-FR" dirty="0" err="1"/>
              <a:t>view</a:t>
            </a:r>
            <a:endParaRPr lang="fr-FR" dirty="0"/>
          </a:p>
        </p:txBody>
      </p:sp>
      <p:pic>
        <p:nvPicPr>
          <p:cNvPr id="3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8038A30A-E840-BE46-8A60-A8C3278E8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757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C4B7259-1CA0-8BF5-700C-101D1219C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27" y="1981081"/>
            <a:ext cx="5879721" cy="14678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877B29A-D793-430E-9B2E-AB1360ACD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1996814"/>
            <a:ext cx="5862410" cy="14017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FA85D4-436E-2EFD-759A-473A668E55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27" y="3757495"/>
            <a:ext cx="5879721" cy="16947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A06647-159F-89E3-6CAB-30C7CBDF8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999" y="3757495"/>
            <a:ext cx="5868000" cy="221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25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908E96-639E-42B8-DE9E-7C6CD9F44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Rapports</a:t>
            </a:r>
          </a:p>
        </p:txBody>
      </p:sp>
    </p:spTree>
    <p:extLst>
      <p:ext uri="{BB962C8B-B14F-4D97-AF65-F5344CB8AC3E}">
        <p14:creationId xmlns:p14="http://schemas.microsoft.com/office/powerpoint/2010/main" val="1243369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9FA2F-5B71-094C-D34F-F2935FBFE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assign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F885BD7-3DD2-EF76-1DDC-51C8DB5A87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075"/>
          <a:stretch/>
        </p:blipFill>
        <p:spPr>
          <a:xfrm>
            <a:off x="947737" y="1947084"/>
            <a:ext cx="10296526" cy="400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17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9FA2F-5B71-094C-D34F-F2935FBFE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assign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66EF09A-2A90-C017-14A6-D77816B54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662" y="1798824"/>
            <a:ext cx="9210675" cy="344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687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course manager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78BC74-842B-42F2-BD06-5DEB9ADB0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68" y="1719551"/>
            <a:ext cx="5148262" cy="455115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EC620D0-3CFC-526F-C855-D8064936A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7949" y="2415941"/>
            <a:ext cx="5179313" cy="3007584"/>
          </a:xfrm>
          <a:prstGeom prst="rect">
            <a:avLst/>
          </a:prstGeom>
        </p:spPr>
      </p:pic>
      <p:pic>
        <p:nvPicPr>
          <p:cNvPr id="10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685F92C8-B554-4A54-0617-CF81433A8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307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1080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course manager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EAE7B6-4D54-BEF9-F3E6-8F9AB4D8A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5" y="2092314"/>
            <a:ext cx="5486400" cy="18462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0FA2CD6-C526-3054-D73F-999D06016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4342632"/>
            <a:ext cx="4881563" cy="22311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1A3287F-2F65-F762-7578-74893D0B9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4025" y="2397762"/>
            <a:ext cx="6496049" cy="3617973"/>
          </a:xfrm>
          <a:prstGeom prst="rect">
            <a:avLst/>
          </a:prstGeom>
        </p:spPr>
      </p:pic>
      <p:pic>
        <p:nvPicPr>
          <p:cNvPr id="10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3C26C427-DB99-D072-EA23-9BA41ACF2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307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862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growth</a:t>
            </a:r>
            <a:endParaRPr lang="fr-FR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47CDE13-07CB-6367-A680-15431F816B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3F33459-BAB1-E343-7B8F-6FF897950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17" y="1877342"/>
            <a:ext cx="6327581" cy="48148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CF9FCDE-74BF-BEE5-086D-C488EFCDE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194" y="2543787"/>
            <a:ext cx="4443484" cy="379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70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growth</a:t>
            </a:r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CC9E958-B7C7-78A2-5769-04E7DD8E3422}"/>
              </a:ext>
            </a:extLst>
          </p:cNvPr>
          <p:cNvGrpSpPr/>
          <p:nvPr/>
        </p:nvGrpSpPr>
        <p:grpSpPr>
          <a:xfrm>
            <a:off x="115733" y="2687384"/>
            <a:ext cx="11960535" cy="3573940"/>
            <a:chOff x="138021" y="2687384"/>
            <a:chExt cx="11960535" cy="357394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07F5826-BB2E-A368-57D4-995C2F6EB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98866" y="2687384"/>
              <a:ext cx="6899690" cy="357394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D1C615E1-8B57-7101-B06A-924CB2E34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8021" y="2687384"/>
              <a:ext cx="5695645" cy="35739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1299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908E96-639E-42B8-DE9E-7C6CD9F44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</a:t>
            </a:r>
          </a:p>
        </p:txBody>
      </p:sp>
    </p:spTree>
    <p:extLst>
      <p:ext uri="{BB962C8B-B14F-4D97-AF65-F5344CB8AC3E}">
        <p14:creationId xmlns:p14="http://schemas.microsoft.com/office/powerpoint/2010/main" val="1804555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40573-0C91-ED11-E497-4BD86418F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module </a:t>
            </a:r>
            <a:r>
              <a:rPr lang="fr-FR" dirty="0" err="1"/>
              <a:t>completion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54F0595-0F46-9681-7DCA-6A2D9FFB9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" y="1938337"/>
            <a:ext cx="4095750" cy="25431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0669743-5271-82D0-8FF7-4E2902B2C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924" y="1938337"/>
            <a:ext cx="7191375" cy="4225347"/>
          </a:xfrm>
          <a:prstGeom prst="rect">
            <a:avLst/>
          </a:prstGeom>
        </p:spPr>
      </p:pic>
      <p:pic>
        <p:nvPicPr>
          <p:cNvPr id="8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F755A381-24D7-BE88-E302-3957C3135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307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607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740573-0C91-ED11-E497-4BD86418F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module </a:t>
            </a:r>
            <a:r>
              <a:rPr lang="fr-FR" dirty="0" err="1"/>
              <a:t>completion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6CC75A-4E49-C913-DFCF-2C9667C01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1892985"/>
            <a:ext cx="6253162" cy="369818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FDB8A6-96A6-F318-8C83-D07805017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175" y="4164541"/>
            <a:ext cx="6362700" cy="2474383"/>
          </a:xfrm>
          <a:prstGeom prst="rect">
            <a:avLst/>
          </a:prstGeom>
        </p:spPr>
      </p:pic>
      <p:pic>
        <p:nvPicPr>
          <p:cNvPr id="9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02B0886C-1854-A200-8103-2ACD7888A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307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6243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66943B-160F-E350-6D93-6538ACB0B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my</a:t>
            </a:r>
            <a:r>
              <a:rPr lang="fr-FR" dirty="0"/>
              <a:t> feedback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FD964F-6DB4-F372-FB7D-547356DD7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846" y="1993620"/>
            <a:ext cx="11374308" cy="4226205"/>
          </a:xfrm>
          <a:prstGeom prst="rect">
            <a:avLst/>
          </a:prstGeom>
        </p:spPr>
      </p:pic>
      <p:pic>
        <p:nvPicPr>
          <p:cNvPr id="5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828A7D3C-F598-4EBA-44E6-E7C54F642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18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386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66943B-160F-E350-6D93-6538ACB0B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my</a:t>
            </a:r>
            <a:r>
              <a:rPr lang="fr-FR" dirty="0"/>
              <a:t> feedback</a:t>
            </a:r>
          </a:p>
        </p:txBody>
      </p:sp>
      <p:pic>
        <p:nvPicPr>
          <p:cNvPr id="3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B424692B-26D9-6952-6DBD-D66CCE3B9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18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53A6343-8F59-EFBA-9945-F99D2CE34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6" y="2240794"/>
            <a:ext cx="11637648" cy="422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96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66943B-160F-E350-6D93-6538ACB0B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my</a:t>
            </a:r>
            <a:r>
              <a:rPr lang="fr-FR" dirty="0"/>
              <a:t> feedback</a:t>
            </a:r>
          </a:p>
        </p:txBody>
      </p:sp>
      <p:pic>
        <p:nvPicPr>
          <p:cNvPr id="3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B49972C9-B080-7B93-624C-8724E8005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18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E08025-97B4-A6D9-2D3A-635D03C74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5" y="1690688"/>
            <a:ext cx="7721056" cy="144450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FBAD031-26BF-16CD-4F34-CDE1949735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3270127"/>
            <a:ext cx="9439275" cy="18971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03D52A0-0412-339F-136B-E90FAAACDA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7475" y="4904208"/>
            <a:ext cx="5162550" cy="153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08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66943B-160F-E350-6D93-6538ACB0B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my</a:t>
            </a:r>
            <a:r>
              <a:rPr lang="fr-FR" dirty="0"/>
              <a:t> feedback</a:t>
            </a:r>
          </a:p>
        </p:txBody>
      </p:sp>
      <p:pic>
        <p:nvPicPr>
          <p:cNvPr id="3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CE090B0A-16D4-8A53-510B-3B124F430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18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F53D7E2-79BD-45D1-F9C2-3C0BF13D0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74" y="1825625"/>
            <a:ext cx="10810875" cy="452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603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overview</a:t>
            </a:r>
            <a:r>
              <a:rPr lang="fr-FR" dirty="0"/>
              <a:t> </a:t>
            </a:r>
            <a:r>
              <a:rPr lang="fr-FR" dirty="0" err="1"/>
              <a:t>statistics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DDB268E-718A-C874-75E0-5E717DB41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562" y="2039567"/>
            <a:ext cx="9718874" cy="419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115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6D84B4-3BAD-18D7-1274-6847F674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overview</a:t>
            </a:r>
            <a:r>
              <a:rPr lang="fr-FR" dirty="0"/>
              <a:t> </a:t>
            </a:r>
            <a:r>
              <a:rPr lang="fr-FR" dirty="0" err="1"/>
              <a:t>statistics</a:t>
            </a:r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00E19E85-2F06-4FA2-8E28-5C39522CB2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8374D2D-AE94-CE7A-12DA-88CF5E14C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655" y="1895594"/>
            <a:ext cx="10166685" cy="467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362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908E96-639E-42B8-DE9E-7C6CD9F44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Plugins locaux</a:t>
            </a:r>
          </a:p>
        </p:txBody>
      </p:sp>
    </p:spTree>
    <p:extLst>
      <p:ext uri="{BB962C8B-B14F-4D97-AF65-F5344CB8AC3E}">
        <p14:creationId xmlns:p14="http://schemas.microsoft.com/office/powerpoint/2010/main" val="37454668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learning</a:t>
            </a:r>
            <a:r>
              <a:rPr lang="fr-FR" dirty="0"/>
              <a:t> </a:t>
            </a:r>
            <a:r>
              <a:rPr lang="fr-FR" dirty="0" err="1"/>
              <a:t>analytics</a:t>
            </a:r>
            <a:endParaRPr lang="fr-FR" dirty="0"/>
          </a:p>
        </p:txBody>
      </p:sp>
      <p:pic>
        <p:nvPicPr>
          <p:cNvPr id="1026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C5C7059B-3F6A-1124-6C55-0EDD8B8C4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18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5FA989D-2421-6CCD-A733-B5C0204D5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100" y="1790276"/>
            <a:ext cx="9067800" cy="380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16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Checklist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19F0B7-A7A2-C6E7-A7E3-25D1A88DB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213" y="2175641"/>
            <a:ext cx="4508268" cy="416209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0ADF936-5C0B-1F0B-964D-E4FBAF852B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1291" y="2964292"/>
            <a:ext cx="4876911" cy="337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843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learning</a:t>
            </a:r>
            <a:r>
              <a:rPr lang="fr-FR" dirty="0"/>
              <a:t> </a:t>
            </a:r>
            <a:r>
              <a:rPr lang="fr-FR" dirty="0" err="1"/>
              <a:t>analytics</a:t>
            </a:r>
            <a:endParaRPr lang="fr-FR" dirty="0"/>
          </a:p>
        </p:txBody>
      </p:sp>
      <p:pic>
        <p:nvPicPr>
          <p:cNvPr id="1026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C5C7059B-3F6A-1124-6C55-0EDD8B8C4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18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040130E-8F75-51CD-8B8D-C7D7E70F8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344" y="2470226"/>
            <a:ext cx="5834226" cy="38059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9E3FFFE-57B5-2390-CCA0-F973DD2B5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30" y="2470225"/>
            <a:ext cx="5355802" cy="380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048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learning</a:t>
            </a:r>
            <a:r>
              <a:rPr lang="fr-FR" dirty="0"/>
              <a:t> </a:t>
            </a:r>
            <a:r>
              <a:rPr lang="fr-FR" dirty="0" err="1"/>
              <a:t>analytics</a:t>
            </a:r>
            <a:endParaRPr lang="fr-FR" dirty="0"/>
          </a:p>
        </p:txBody>
      </p:sp>
      <p:pic>
        <p:nvPicPr>
          <p:cNvPr id="1026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C5C7059B-3F6A-1124-6C55-0EDD8B8C4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18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B9152E5-E914-C847-F8E5-DEB914437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25" y="2074349"/>
            <a:ext cx="10496550" cy="41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144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learning</a:t>
            </a:r>
            <a:r>
              <a:rPr lang="fr-FR" dirty="0"/>
              <a:t> </a:t>
            </a:r>
            <a:r>
              <a:rPr lang="fr-FR" dirty="0" err="1"/>
              <a:t>analytics</a:t>
            </a:r>
            <a:endParaRPr lang="fr-FR" dirty="0"/>
          </a:p>
        </p:txBody>
      </p:sp>
      <p:pic>
        <p:nvPicPr>
          <p:cNvPr id="1026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C5C7059B-3F6A-1124-6C55-0EDD8B8C4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18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03E08A-2927-B065-8FC6-0BA706DC0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518" y="1610106"/>
            <a:ext cx="8462962" cy="488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681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learning</a:t>
            </a:r>
            <a:r>
              <a:rPr lang="fr-FR" dirty="0"/>
              <a:t> </a:t>
            </a:r>
            <a:r>
              <a:rPr lang="fr-FR" dirty="0" err="1"/>
              <a:t>analytics</a:t>
            </a:r>
            <a:endParaRPr lang="fr-FR" dirty="0"/>
          </a:p>
        </p:txBody>
      </p:sp>
      <p:pic>
        <p:nvPicPr>
          <p:cNvPr id="1026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C5C7059B-3F6A-1124-6C55-0EDD8B8C4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18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CA3BC43-72F3-506A-4ADF-AE1DF99B03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6307"/>
          <a:stretch/>
        </p:blipFill>
        <p:spPr>
          <a:xfrm>
            <a:off x="1142999" y="1518488"/>
            <a:ext cx="9344025" cy="124376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5FA069E-FD31-E1FE-0092-3E0B40626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757"/>
          <a:stretch/>
        </p:blipFill>
        <p:spPr>
          <a:xfrm>
            <a:off x="1142998" y="2844051"/>
            <a:ext cx="9344025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83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learning</a:t>
            </a:r>
            <a:r>
              <a:rPr lang="fr-FR" dirty="0"/>
              <a:t> </a:t>
            </a:r>
            <a:r>
              <a:rPr lang="fr-FR" dirty="0" err="1"/>
              <a:t>analytics</a:t>
            </a:r>
            <a:endParaRPr lang="fr-FR" dirty="0"/>
          </a:p>
        </p:txBody>
      </p:sp>
      <p:pic>
        <p:nvPicPr>
          <p:cNvPr id="1026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C5C7059B-3F6A-1124-6C55-0EDD8B8C4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18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0F1F34E-630C-F8D9-193A-C5ACD447D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12" y="1700662"/>
            <a:ext cx="10696575" cy="328341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8076480-F876-6706-E4A6-E3F335FEFB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6824" y="4538303"/>
            <a:ext cx="4829175" cy="217161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ABECA21-EF27-5309-C1BA-823125979F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9049" y="4427023"/>
            <a:ext cx="3962401" cy="228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534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learning</a:t>
            </a:r>
            <a:r>
              <a:rPr lang="fr-FR" dirty="0"/>
              <a:t> </a:t>
            </a:r>
            <a:r>
              <a:rPr lang="fr-FR" dirty="0" err="1"/>
              <a:t>analytics</a:t>
            </a:r>
            <a:endParaRPr lang="fr-FR" dirty="0"/>
          </a:p>
        </p:txBody>
      </p:sp>
      <p:pic>
        <p:nvPicPr>
          <p:cNvPr id="1026" name="Picture 2" descr="Enovation vous livre les nouveautés de Moodle LMS 4.3 en avant-première ! -  Enovation Solutions">
            <a:extLst>
              <a:ext uri="{FF2B5EF4-FFF2-40B4-BE49-F238E27FC236}">
                <a16:creationId xmlns:a16="http://schemas.microsoft.com/office/drawing/2014/main" id="{C5C7059B-3F6A-1124-6C55-0EDD8B8C4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7182" y="748786"/>
            <a:ext cx="553401" cy="55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2D992B7-5FB1-A623-2DA7-78BBF1311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1696897"/>
            <a:ext cx="10744200" cy="327856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9E49F5-2BD2-6B04-8882-79D96355E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25" y="5037474"/>
            <a:ext cx="4757738" cy="17382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8E8128C-B6C0-2176-DD3F-CE5BF43BB8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363" y="4868606"/>
            <a:ext cx="3852862" cy="190712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6038708-DCFF-88F5-9A03-EA13CC2D4A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1925" y="5185457"/>
            <a:ext cx="2757488" cy="144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553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908E96-639E-42B8-DE9E-7C6CD9F44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Éléments natifs</a:t>
            </a:r>
          </a:p>
        </p:txBody>
      </p:sp>
    </p:spTree>
    <p:extLst>
      <p:ext uri="{BB962C8B-B14F-4D97-AF65-F5344CB8AC3E}">
        <p14:creationId xmlns:p14="http://schemas.microsoft.com/office/powerpoint/2010/main" val="14587151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225ED0-DFD1-24DD-9D89-BEFFDD42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Achèvement de cours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90B54B-088A-15D4-F423-DDBDDAB94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2090737"/>
            <a:ext cx="7391400" cy="427672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8BBD8F3-B01D-76BA-6AB5-D4E63A84E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575" y="2481262"/>
            <a:ext cx="283845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667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225ED0-DFD1-24DD-9D89-BEFFDD42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Achèvement d’activités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3EAC78CB-DDD8-E542-E857-91DF54EF1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618" y="3798884"/>
            <a:ext cx="4357688" cy="247778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B00D0A8-3D8E-1629-61B3-8884D8A51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75" y="1968120"/>
            <a:ext cx="10177462" cy="14608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1D15C6-727A-8E9C-428A-DC57B78EA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1587" y="3708851"/>
            <a:ext cx="4658375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089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225ED0-DFD1-24DD-9D89-BEFFDD42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du cours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756E3A-85C0-7F9A-B762-EBE7528A9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499" y="1688269"/>
            <a:ext cx="9525000" cy="490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27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supervideo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7446DF9-BCF3-87F0-E744-A901217B4F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82" y="2393740"/>
            <a:ext cx="4917470" cy="27759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6617F64-AF9D-A039-9DC6-5021D59D0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226" y="1916272"/>
            <a:ext cx="7325092" cy="251345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2591B7D-FFE1-1C7D-F127-AA169CB93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8493" y="4547061"/>
            <a:ext cx="7362825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8513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225ED0-DFD1-24DD-9D89-BEFFDD42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Participation au cours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BB03A93-1820-1462-BFF0-22C847F51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148" y="1828925"/>
            <a:ext cx="8390902" cy="466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8240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F3CC4A-2AA5-160F-AB6F-6E3253FAD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Rapports personnalisés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BE5D69F-3A9C-F6EF-C6D1-25ED8A59A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1907344"/>
            <a:ext cx="5368513" cy="391243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659031B-B32E-26B5-0D5A-AC901E4BD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649" y="1907343"/>
            <a:ext cx="5578562" cy="391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66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F3CC4A-2AA5-160F-AB6F-6E3253FAD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Rapports personnalisés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CB8974B-1463-5C8A-381E-5BAB9A01C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" y="1818710"/>
            <a:ext cx="8753475" cy="275805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0BC28DA-4B00-3FCF-1A85-507F30ABD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496" y="4362450"/>
            <a:ext cx="7445151" cy="2241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367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F3CC4A-2AA5-160F-AB6F-6E3253FAD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Rapports personnalisés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830F454-DE61-A786-F433-238BD1DE6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81149"/>
            <a:ext cx="8107749" cy="284797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7D5EF88-EC71-65E9-4C16-6407C87C8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4066850"/>
            <a:ext cx="6548437" cy="26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563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B8D41A-9249-1C28-DCD3-ABC71948E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Sources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1A0729-B944-B3CF-82D5-C143C2E667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99" y="1543050"/>
            <a:ext cx="11160000" cy="519112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Liste des tâches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https://moodle.org/plugins/mod_checklist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https://moodle.org/plugins/block_checklist</a:t>
            </a:r>
          </a:p>
          <a:p>
            <a:r>
              <a:rPr lang="fr-FR" dirty="0">
                <a:solidFill>
                  <a:schemeClr val="bg1"/>
                </a:solidFill>
              </a:rPr>
              <a:t>Super </a:t>
            </a:r>
            <a:r>
              <a:rPr lang="fr-FR" dirty="0" err="1">
                <a:solidFill>
                  <a:schemeClr val="bg1"/>
                </a:solidFill>
              </a:rPr>
              <a:t>vieo</a:t>
            </a:r>
            <a:endParaRPr lang="fr-FR" dirty="0">
              <a:solidFill>
                <a:schemeClr val="bg1"/>
              </a:solidFill>
            </a:endParaRP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https://moodle.org/plugins/mod_supervideo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fr-FR" sz="1800" dirty="0" err="1">
                <a:solidFill>
                  <a:schemeClr val="bg1"/>
                </a:solidFill>
                <a:latin typeface="Inter"/>
              </a:rPr>
              <a:t>Completion</a:t>
            </a:r>
            <a:r>
              <a:rPr lang="fr-FR" sz="1800" dirty="0">
                <a:solidFill>
                  <a:schemeClr val="bg1"/>
                </a:solidFill>
                <a:latin typeface="Inter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Inter"/>
              </a:rPr>
              <a:t>progress</a:t>
            </a:r>
            <a:endParaRPr lang="fr-FR" sz="1800" dirty="0">
              <a:solidFill>
                <a:schemeClr val="bg1"/>
              </a:solidFill>
              <a:latin typeface="Inter"/>
            </a:endParaRP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https://moodle.org/plugins/block_completion_progress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fr-FR" sz="1800" dirty="0" err="1">
                <a:solidFill>
                  <a:schemeClr val="bg1"/>
                </a:solidFill>
                <a:latin typeface="Inter"/>
              </a:rPr>
              <a:t>Dedication</a:t>
            </a:r>
            <a:endParaRPr lang="fr-FR" sz="1800" dirty="0">
              <a:solidFill>
                <a:schemeClr val="bg1"/>
              </a:solidFill>
              <a:latin typeface="Inter"/>
            </a:endParaRP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https://moodle.org/plugins/block_dedication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fr-FR" sz="1800" dirty="0">
                <a:solidFill>
                  <a:schemeClr val="bg1"/>
                </a:solidFill>
                <a:latin typeface="Inter"/>
              </a:rPr>
              <a:t>Grade me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https://moodle.org/plugins/block_grade_me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fr-FR" sz="1800" dirty="0">
                <a:solidFill>
                  <a:schemeClr val="bg1"/>
                </a:solidFill>
                <a:latin typeface="Inter"/>
              </a:rPr>
              <a:t>Point of </a:t>
            </a:r>
            <a:r>
              <a:rPr lang="fr-FR" sz="1800" dirty="0" err="1">
                <a:solidFill>
                  <a:schemeClr val="bg1"/>
                </a:solidFill>
                <a:latin typeface="Inter"/>
              </a:rPr>
              <a:t>view</a:t>
            </a:r>
            <a:endParaRPr lang="fr-FR" sz="1800" dirty="0">
              <a:solidFill>
                <a:schemeClr val="bg1"/>
              </a:solidFill>
              <a:latin typeface="Inter"/>
            </a:endParaRP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https://moodle.org/plugins/block_point_view</a:t>
            </a:r>
          </a:p>
          <a:p>
            <a:pPr marL="457200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0993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B8D41A-9249-1C28-DCD3-ABC71948E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Sources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1A0729-B944-B3CF-82D5-C143C2E667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99" y="1543050"/>
            <a:ext cx="11160000" cy="5191125"/>
          </a:xfrm>
        </p:spPr>
        <p:txBody>
          <a:bodyPr vert="horz" lIns="91440" tIns="45720" rIns="91440" bIns="45720" rtlCol="0"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fr-FR" sz="1800" dirty="0" err="1">
                <a:solidFill>
                  <a:schemeClr val="bg1"/>
                </a:solidFill>
                <a:latin typeface="Inter"/>
              </a:rPr>
              <a:t>Assign</a:t>
            </a:r>
            <a:endParaRPr lang="fr-FR" sz="1800" dirty="0">
              <a:solidFill>
                <a:schemeClr val="bg1"/>
              </a:solidFill>
              <a:latin typeface="Inter"/>
            </a:endParaRP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https://moodle.org/plugins/report_assign</a:t>
            </a:r>
          </a:p>
          <a:p>
            <a:r>
              <a:rPr lang="fr-FR" dirty="0">
                <a:solidFill>
                  <a:schemeClr val="bg1"/>
                </a:solidFill>
              </a:rPr>
              <a:t>Course manager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https://moodle.org/plugins/report_coursemanager</a:t>
            </a:r>
          </a:p>
          <a:p>
            <a:r>
              <a:rPr lang="fr-FR" dirty="0" err="1">
                <a:solidFill>
                  <a:schemeClr val="bg1"/>
                </a:solidFill>
              </a:rPr>
              <a:t>Growth</a:t>
            </a:r>
            <a:endParaRPr lang="fr-FR" dirty="0">
              <a:solidFill>
                <a:schemeClr val="bg1"/>
              </a:solidFill>
            </a:endParaRP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https://moodle.org/plugins/report_growth</a:t>
            </a:r>
          </a:p>
          <a:p>
            <a:pPr marL="0" lvl="1" indent="0">
              <a:spcBef>
                <a:spcPts val="1000"/>
              </a:spcBef>
              <a:buNone/>
            </a:pPr>
            <a:r>
              <a:rPr lang="fr-FR" sz="1800" dirty="0">
                <a:solidFill>
                  <a:schemeClr val="bg1"/>
                </a:solidFill>
                <a:latin typeface="Inter"/>
              </a:rPr>
              <a:t>Module </a:t>
            </a:r>
            <a:r>
              <a:rPr lang="fr-FR" sz="1800" dirty="0" err="1">
                <a:solidFill>
                  <a:schemeClr val="bg1"/>
                </a:solidFill>
                <a:latin typeface="Inter"/>
              </a:rPr>
              <a:t>completion</a:t>
            </a:r>
            <a:endParaRPr lang="fr-FR" sz="1800" dirty="0">
              <a:solidFill>
                <a:schemeClr val="bg1"/>
              </a:solidFill>
              <a:latin typeface="Inter"/>
            </a:endParaRP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https://moodle.org/plugins/report_modulecompletion</a:t>
            </a:r>
            <a:endParaRPr lang="fr-FR" sz="1800" dirty="0">
              <a:solidFill>
                <a:schemeClr val="bg1"/>
              </a:solidFill>
              <a:latin typeface="Inter"/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fr-FR" sz="1800" dirty="0" err="1">
                <a:solidFill>
                  <a:schemeClr val="bg1"/>
                </a:solidFill>
                <a:latin typeface="Inter"/>
              </a:rPr>
              <a:t>My</a:t>
            </a:r>
            <a:r>
              <a:rPr lang="fr-FR" sz="1800" dirty="0">
                <a:solidFill>
                  <a:schemeClr val="bg1"/>
                </a:solidFill>
                <a:latin typeface="Inter"/>
              </a:rPr>
              <a:t> feedback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https://moodle.org/plugins/report_myfeedback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fr-FR" sz="1800" dirty="0" err="1">
                <a:solidFill>
                  <a:schemeClr val="bg1"/>
                </a:solidFill>
                <a:latin typeface="Inter"/>
              </a:rPr>
              <a:t>Overview</a:t>
            </a:r>
            <a:r>
              <a:rPr lang="fr-FR" sz="1800" dirty="0">
                <a:solidFill>
                  <a:schemeClr val="bg1"/>
                </a:solidFill>
                <a:latin typeface="Inter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Inter"/>
              </a:rPr>
              <a:t>statistics</a:t>
            </a:r>
            <a:endParaRPr lang="fr-FR" sz="1800" dirty="0">
              <a:solidFill>
                <a:schemeClr val="bg1"/>
              </a:solidFill>
              <a:latin typeface="Inter"/>
            </a:endParaRP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https://moodle.org/plugins/report_overviewstats</a:t>
            </a:r>
          </a:p>
          <a:p>
            <a:pPr marL="457200" lvl="1" indent="0">
              <a:buNone/>
            </a:pPr>
            <a:endParaRPr lang="fr-FR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1679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B8D41A-9249-1C28-DCD3-ABC71948E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Sources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1A0729-B944-B3CF-82D5-C143C2E667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99" y="1543050"/>
            <a:ext cx="11160000" cy="519112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Learning </a:t>
            </a:r>
            <a:r>
              <a:rPr lang="fr-FR" dirty="0" err="1">
                <a:solidFill>
                  <a:schemeClr val="bg1"/>
                </a:solidFill>
              </a:rPr>
              <a:t>analytics</a:t>
            </a:r>
            <a:endParaRPr lang="fr-FR" dirty="0">
              <a:solidFill>
                <a:schemeClr val="bg1"/>
              </a:solidFill>
            </a:endParaRP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https://moodle.org/plugins/logstore_lanalytics</a:t>
            </a:r>
          </a:p>
          <a:p>
            <a:pPr lvl="1"/>
            <a:r>
              <a:rPr lang="fr-FR" dirty="0">
                <a:solidFill>
                  <a:schemeClr val="bg1"/>
                </a:solidFill>
              </a:rPr>
              <a:t>https://moodle.org/plugins/local_learning_analytics</a:t>
            </a:r>
          </a:p>
        </p:txBody>
      </p:sp>
    </p:spTree>
    <p:extLst>
      <p:ext uri="{BB962C8B-B14F-4D97-AF65-F5344CB8AC3E}">
        <p14:creationId xmlns:p14="http://schemas.microsoft.com/office/powerpoint/2010/main" val="319466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908E96-639E-42B8-DE9E-7C6CD9F44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Blocs</a:t>
            </a:r>
          </a:p>
        </p:txBody>
      </p:sp>
    </p:spTree>
    <p:extLst>
      <p:ext uri="{BB962C8B-B14F-4D97-AF65-F5344CB8AC3E}">
        <p14:creationId xmlns:p14="http://schemas.microsoft.com/office/powerpoint/2010/main" val="1549553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checklist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473FBF9-4600-2CCF-3EE2-E3039DBFB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9312" y="2648740"/>
            <a:ext cx="3911059" cy="280464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58F57C0-B6A8-6A3C-19E3-4BB3B7516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8179" y="2406792"/>
            <a:ext cx="4414345" cy="164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32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completion</a:t>
            </a:r>
            <a:r>
              <a:rPr lang="fr-FR" dirty="0"/>
              <a:t> </a:t>
            </a:r>
            <a:r>
              <a:rPr lang="fr-FR" dirty="0" err="1"/>
              <a:t>progress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A24A8D9-CBAD-DFB9-B56F-2E41D2779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548" y="2156263"/>
            <a:ext cx="3296123" cy="162746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D208C4-C84B-F4F5-4515-C7F3D6229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941" y="1922266"/>
            <a:ext cx="7147511" cy="209545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2A1B741-EE45-03B5-90C5-5D0F7642A7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3103" y="4251718"/>
            <a:ext cx="3295507" cy="24447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84AC620-AF59-1B34-CF99-858E9CD7B5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899" y="4251718"/>
            <a:ext cx="29051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508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166CE4-999E-97CD-605C-3601A2E94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dedication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2252EB-E267-3E45-3747-0CB5E2670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44" y="2066641"/>
            <a:ext cx="3224893" cy="25841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EF1B155-3538-CF2A-4885-1E7ECE48D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557" y="2995448"/>
            <a:ext cx="5658388" cy="331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43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0E6129-15DD-34C8-AC1E-C4AF86B82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dedication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4745F3-389B-CDD3-B434-9023BA80A5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F20A9F-B71F-2405-E6B3-6B203D538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444" y="2226381"/>
            <a:ext cx="6346544" cy="192195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B1CFC0C-83E4-718F-6E6B-14178A20B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177" y="3320513"/>
            <a:ext cx="7002819" cy="318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428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</TotalTime>
  <Words>298</Words>
  <Application>Microsoft Office PowerPoint</Application>
  <PresentationFormat>Grand écran</PresentationFormat>
  <Paragraphs>75</Paragraphs>
  <Slides>46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54" baseType="lpstr">
      <vt:lpstr>Aptos</vt:lpstr>
      <vt:lpstr>Arial</vt:lpstr>
      <vt:lpstr>Calibri</vt:lpstr>
      <vt:lpstr>Calibri Light</vt:lpstr>
      <vt:lpstr>Inter</vt:lpstr>
      <vt:lpstr>Raleway</vt:lpstr>
      <vt:lpstr>Verdana</vt:lpstr>
      <vt:lpstr>Conception personnalisée</vt:lpstr>
      <vt:lpstr>Du reporting avec Moodle  Aperçus de ce qui est faisable facilement Moodle 4.4 et 4.3 aussi…</vt:lpstr>
      <vt:lpstr>Activités</vt:lpstr>
      <vt:lpstr>Checklist</vt:lpstr>
      <vt:lpstr>supervideo</vt:lpstr>
      <vt:lpstr>Blocs</vt:lpstr>
      <vt:lpstr>checklist</vt:lpstr>
      <vt:lpstr>completion progress</vt:lpstr>
      <vt:lpstr>dedication</vt:lpstr>
      <vt:lpstr>dedication</vt:lpstr>
      <vt:lpstr>dedication</vt:lpstr>
      <vt:lpstr>grade me</vt:lpstr>
      <vt:lpstr>point of view</vt:lpstr>
      <vt:lpstr>Rapports</vt:lpstr>
      <vt:lpstr>assign</vt:lpstr>
      <vt:lpstr>assign</vt:lpstr>
      <vt:lpstr>course manager</vt:lpstr>
      <vt:lpstr>course manager</vt:lpstr>
      <vt:lpstr>growth</vt:lpstr>
      <vt:lpstr>growth</vt:lpstr>
      <vt:lpstr>module completion</vt:lpstr>
      <vt:lpstr>module completion</vt:lpstr>
      <vt:lpstr>my feedback</vt:lpstr>
      <vt:lpstr>my feedback</vt:lpstr>
      <vt:lpstr>my feedback</vt:lpstr>
      <vt:lpstr>my feedback</vt:lpstr>
      <vt:lpstr>overview statistics</vt:lpstr>
      <vt:lpstr>overview statistics</vt:lpstr>
      <vt:lpstr>Plugins locaux</vt:lpstr>
      <vt:lpstr>learning analytics</vt:lpstr>
      <vt:lpstr>learning analytics</vt:lpstr>
      <vt:lpstr>learning analytics</vt:lpstr>
      <vt:lpstr>learning analytics</vt:lpstr>
      <vt:lpstr>learning analytics</vt:lpstr>
      <vt:lpstr>learning analytics</vt:lpstr>
      <vt:lpstr>learning analytics</vt:lpstr>
      <vt:lpstr>Éléments natifs</vt:lpstr>
      <vt:lpstr>Achèvement de cours</vt:lpstr>
      <vt:lpstr>Achèvement d’activités</vt:lpstr>
      <vt:lpstr>Activités du cours</vt:lpstr>
      <vt:lpstr>Participation au cours</vt:lpstr>
      <vt:lpstr>Rapports personnalisés</vt:lpstr>
      <vt:lpstr>Rapports personnalisés</vt:lpstr>
      <vt:lpstr>Rapports personnalisés</vt:lpstr>
      <vt:lpstr>Sources</vt:lpstr>
      <vt:lpstr>Sources</vt:lpstr>
      <vt:lpstr>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CAPANO Manuela;amelie.guardiola@univ-amu.fr</dc:creator>
  <cp:lastModifiedBy>Luiggi Sansonetti</cp:lastModifiedBy>
  <cp:revision>50</cp:revision>
  <dcterms:created xsi:type="dcterms:W3CDTF">2024-03-21T14:58:03Z</dcterms:created>
  <dcterms:modified xsi:type="dcterms:W3CDTF">2024-07-03T16:04:43Z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