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0" r:id="rId2"/>
    <p:sldId id="300" r:id="rId3"/>
    <p:sldId id="263" r:id="rId4"/>
    <p:sldId id="286" r:id="rId5"/>
    <p:sldId id="277" r:id="rId6"/>
    <p:sldId id="279" r:id="rId7"/>
    <p:sldId id="281" r:id="rId8"/>
    <p:sldId id="283" r:id="rId9"/>
    <p:sldId id="288" r:id="rId10"/>
    <p:sldId id="291" r:id="rId11"/>
    <p:sldId id="290" r:id="rId12"/>
    <p:sldId id="289" r:id="rId13"/>
    <p:sldId id="292" r:id="rId14"/>
    <p:sldId id="293" r:id="rId15"/>
    <p:sldId id="295" r:id="rId16"/>
    <p:sldId id="296" r:id="rId17"/>
    <p:sldId id="298" r:id="rId18"/>
    <p:sldId id="297" r:id="rId19"/>
    <p:sldId id="294" r:id="rId20"/>
    <p:sldId id="273" r:id="rId21"/>
  </p:sldIdLst>
  <p:sldSz cx="12192000" cy="6858000"/>
  <p:notesSz cx="6858000" cy="9144000"/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050"/>
    <a:srgbClr val="FF770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5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Lorem ipsum Le parc </a:t>
            </a:r>
            <a:r>
              <a:rPr lang="fr-FR" dirty="0" err="1"/>
              <a:t>pharo</a:t>
            </a:r>
            <a:r>
              <a:rPr lang="fr-FR" dirty="0"/>
              <a:t>, Sculptures </a:t>
            </a:r>
            <a:r>
              <a:rPr lang="fr-FR" dirty="0" err="1"/>
              <a:t>bernard</a:t>
            </a:r>
            <a:r>
              <a:rPr lang="fr-FR" dirty="0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 dirty="0"/>
              <a:t>Smith, J. K. (2020). Le Guide du Voyageur dans les Dimensions Parallèles. Éditions Imaginaires.</a:t>
            </a:r>
          </a:p>
          <a:p>
            <a:pPr lvl="0"/>
            <a:r>
              <a:rPr lang="fr-FR" dirty="0"/>
              <a:t>Brown, A. (2019). Les Secrets de l'Alchimie Moderne. Presses Mystiques.</a:t>
            </a:r>
          </a:p>
          <a:p>
            <a:pPr lvl="0"/>
            <a:r>
              <a:rPr lang="fr-FR" dirty="0"/>
              <a:t>Garcia, L. (2022). Exploration des Mondes Inconnus. Éditions Aventure.</a:t>
            </a:r>
          </a:p>
          <a:p>
            <a:pPr lvl="0"/>
            <a:r>
              <a:rPr lang="fr-FR" dirty="0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Retrouvez-nous sur le forum du cours !</a:t>
            </a:r>
          </a:p>
        </p:txBody>
      </p:sp>
      <p:pic>
        <p:nvPicPr>
          <p:cNvPr id="11" name="Graphique 10" descr="Courrier">
            <a:extLst>
              <a:ext uri="{FF2B5EF4-FFF2-40B4-BE49-F238E27FC236}">
                <a16:creationId xmlns:a16="http://schemas.microsoft.com/office/drawing/2014/main" id="{6BE65EF2-66C2-4D1C-809D-4CE949EC22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  <p:pic>
        <p:nvPicPr>
          <p:cNvPr id="12" name="Graphique 11" descr="Lien">
            <a:extLst>
              <a:ext uri="{FF2B5EF4-FFF2-40B4-BE49-F238E27FC236}">
                <a16:creationId xmlns:a16="http://schemas.microsoft.com/office/drawing/2014/main" id="{86A2640F-4F90-498D-BDF8-20B9D06C6B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67400" y="4486086"/>
            <a:ext cx="457200" cy="45720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1B793E9-A514-4F59-855C-E86E94048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189" y="4964780"/>
            <a:ext cx="8097623" cy="760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Site web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https://cipe.univ-amu.fr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E5FDC9-B751-4247-BAC1-AB75F4C98D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188" y="3004790"/>
            <a:ext cx="8097624" cy="1422737"/>
          </a:xfrm>
        </p:spPr>
        <p:txBody>
          <a:bodyPr>
            <a:noAutofit/>
          </a:bodyPr>
          <a:lstStyle>
            <a:lvl1pPr marL="0" indent="0" algn="ctr">
              <a:buNone/>
              <a:defRPr lang="fr-FR" sz="1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Contacts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john.doe@example.com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emilie.dupont@fakemail.com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Inter"/>
              </a:rPr>
              <a:t>contact@fantasyemail.net</a:t>
            </a:r>
          </a:p>
        </p:txBody>
      </p:sp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231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1197204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8943870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565" y="421856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697273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818" y="4224168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157980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7031313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0341" y="4180859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5945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606" y="5652569"/>
            <a:ext cx="7042265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 dirty="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dirty="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 dirty="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dirty="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02/07/2024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78" r:id="rId8"/>
    <p:sldLayoutId id="2147483679" r:id="rId9"/>
    <p:sldLayoutId id="2147483663" r:id="rId10"/>
    <p:sldLayoutId id="214748366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59AC7-7894-2DE3-08CB-AD2099DD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6" y="2103580"/>
            <a:ext cx="8390901" cy="1325563"/>
          </a:xfrm>
        </p:spPr>
        <p:txBody>
          <a:bodyPr>
            <a:normAutofit/>
          </a:bodyPr>
          <a:lstStyle/>
          <a:p>
            <a:r>
              <a:rPr lang="fr-FR" b="1" dirty="0"/>
              <a:t>Point de vue : Réactions et pistes de </a:t>
            </a:r>
            <a:r>
              <a:rPr lang="fr-FR" b="1" dirty="0" smtClean="0"/>
              <a:t>difficulté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25629-B9C1-601B-88AD-7586B3345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6" y="4008871"/>
            <a:ext cx="8390901" cy="1325563"/>
          </a:xfrm>
        </p:spPr>
        <p:txBody>
          <a:bodyPr/>
          <a:lstStyle/>
          <a:p>
            <a:r>
              <a:rPr lang="fr-FR" dirty="0" smtClean="0"/>
              <a:t>Un bloc pour enrichir les interactions</a:t>
            </a:r>
            <a:br>
              <a:rPr lang="fr-FR" dirty="0" smtClean="0"/>
            </a:br>
            <a:r>
              <a:rPr lang="fr-FR" dirty="0" smtClean="0"/>
              <a:t>entre étudiants et enseignants</a:t>
            </a:r>
            <a:br>
              <a:rPr lang="fr-FR" dirty="0" smtClean="0"/>
            </a:br>
            <a:r>
              <a:rPr lang="fr-FR" dirty="0" smtClean="0"/>
              <a:t>en quelques clics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4392655" cy="2357438"/>
          </a:xfrm>
        </p:spPr>
        <p:txBody>
          <a:bodyPr/>
          <a:lstStyle/>
          <a:p>
            <a:r>
              <a:rPr lang="fr-FR" dirty="0" smtClean="0"/>
              <a:t>• Voir la difficulté d’une activité et réagir selon son ressenti</a:t>
            </a:r>
          </a:p>
          <a:p>
            <a:r>
              <a:rPr lang="fr-FR" dirty="0" smtClean="0"/>
              <a:t>    - sur la page de cours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Pour les étudiants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924194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pic>
        <p:nvPicPr>
          <p:cNvPr id="6" name="Image 5"/>
          <p:cNvPicPr preferRelativeResize="0">
            <a:picLocks/>
          </p:cNvPicPr>
          <p:nvPr/>
        </p:nvPicPr>
        <p:blipFill rotWithShape="1">
          <a:blip r:embed="rId2"/>
          <a:srcRect t="1448" b="-1"/>
          <a:stretch/>
        </p:blipFill>
        <p:spPr>
          <a:xfrm>
            <a:off x="2314575" y="4164933"/>
            <a:ext cx="7562850" cy="872999"/>
          </a:xfrm>
          <a:prstGeom prst="rect">
            <a:avLst/>
          </a:prstGeom>
        </p:spPr>
      </p:pic>
      <p:sp>
        <p:nvSpPr>
          <p:cNvPr id="9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4392655" cy="2357438"/>
          </a:xfrm>
        </p:spPr>
        <p:txBody>
          <a:bodyPr/>
          <a:lstStyle/>
          <a:p>
            <a:r>
              <a:rPr lang="fr-FR" dirty="0" smtClean="0"/>
              <a:t>• Voir la difficulté d’une activité et réagir selon son ressenti</a:t>
            </a:r>
          </a:p>
          <a:p>
            <a:r>
              <a:rPr lang="fr-FR" dirty="0" smtClean="0"/>
              <a:t>    - sur la page de cours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Pour les étudiants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924194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4447"/>
          <a:stretch/>
        </p:blipFill>
        <p:spPr>
          <a:xfrm>
            <a:off x="2309813" y="4172988"/>
            <a:ext cx="7572375" cy="873736"/>
          </a:xfrm>
          <a:prstGeom prst="rect">
            <a:avLst/>
          </a:prstGeom>
        </p:spPr>
      </p:pic>
      <p:sp>
        <p:nvSpPr>
          <p:cNvPr id="9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4392655" cy="2357438"/>
          </a:xfrm>
        </p:spPr>
        <p:txBody>
          <a:bodyPr/>
          <a:lstStyle/>
          <a:p>
            <a:r>
              <a:rPr lang="fr-FR" dirty="0" smtClean="0"/>
              <a:t>• Voir la difficulté d’une activité et réagir selon son ressenti</a:t>
            </a:r>
          </a:p>
          <a:p>
            <a:r>
              <a:rPr lang="fr-FR" dirty="0" smtClean="0"/>
              <a:t>    - sur la page de cours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Pour les étudiants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924194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05" y="4322619"/>
            <a:ext cx="7553713" cy="715314"/>
          </a:xfrm>
          <a:prstGeom prst="rect">
            <a:avLst/>
          </a:prstGeom>
        </p:spPr>
      </p:pic>
      <p:sp>
        <p:nvSpPr>
          <p:cNvPr id="9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4625411" cy="2357438"/>
          </a:xfrm>
        </p:spPr>
        <p:txBody>
          <a:bodyPr/>
          <a:lstStyle/>
          <a:p>
            <a:r>
              <a:rPr lang="fr-FR" dirty="0" smtClean="0"/>
              <a:t>• Voir la difficulté d’une activité et réagir selon son ressenti</a:t>
            </a:r>
          </a:p>
          <a:p>
            <a:r>
              <a:rPr lang="fr-FR" dirty="0" smtClean="0"/>
              <a:t>    - sur la page de cours</a:t>
            </a:r>
          </a:p>
          <a:p>
            <a:r>
              <a:rPr lang="fr-FR" dirty="0"/>
              <a:t> </a:t>
            </a:r>
            <a:r>
              <a:rPr lang="fr-FR" dirty="0" smtClean="0"/>
              <a:t>   - ou directement sur la page de l’activité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Pour les étudiants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924194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38" y="4338401"/>
            <a:ext cx="6929524" cy="1627005"/>
          </a:xfrm>
          <a:prstGeom prst="rect">
            <a:avLst/>
          </a:prstGeom>
        </p:spPr>
      </p:pic>
      <p:sp>
        <p:nvSpPr>
          <p:cNvPr id="7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9134157" cy="2947222"/>
          </a:xfrm>
        </p:spPr>
        <p:txBody>
          <a:bodyPr/>
          <a:lstStyle/>
          <a:p>
            <a:r>
              <a:rPr lang="fr-FR" dirty="0" smtClean="0"/>
              <a:t>• Bloc dans un cours</a:t>
            </a:r>
          </a:p>
          <a:p>
            <a:r>
              <a:rPr lang="fr-FR" dirty="0"/>
              <a:t> </a:t>
            </a:r>
            <a:r>
              <a:rPr lang="fr-FR" dirty="0" smtClean="0"/>
              <a:t>   - Non visible pour les étudiants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60474" y="1889126"/>
            <a:ext cx="4716377" cy="542990"/>
          </a:xfrm>
        </p:spPr>
        <p:txBody>
          <a:bodyPr>
            <a:normAutofit/>
          </a:bodyPr>
          <a:lstStyle/>
          <a:p>
            <a:r>
              <a:rPr lang="fr-FR" dirty="0" smtClean="0"/>
              <a:t>Pour les enseignants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716376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70" y="2621193"/>
            <a:ext cx="29527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9134157" cy="2947222"/>
          </a:xfrm>
        </p:spPr>
        <p:txBody>
          <a:bodyPr/>
          <a:lstStyle/>
          <a:p>
            <a:r>
              <a:rPr lang="fr-FR" dirty="0" smtClean="0"/>
              <a:t>• Bloc dans un cours</a:t>
            </a:r>
          </a:p>
          <a:p>
            <a:r>
              <a:rPr lang="fr-FR" dirty="0"/>
              <a:t> </a:t>
            </a:r>
            <a:r>
              <a:rPr lang="fr-FR" dirty="0" smtClean="0"/>
              <a:t>   - Non visible pour les étudiants</a:t>
            </a:r>
          </a:p>
          <a:p>
            <a:r>
              <a:rPr lang="fr-FR" dirty="0" smtClean="0"/>
              <a:t>• Accès rapide au détail des réactions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60474" y="1889126"/>
            <a:ext cx="4716377" cy="542990"/>
          </a:xfrm>
        </p:spPr>
        <p:txBody>
          <a:bodyPr>
            <a:normAutofit/>
          </a:bodyPr>
          <a:lstStyle/>
          <a:p>
            <a:r>
              <a:rPr lang="fr-FR" dirty="0" smtClean="0"/>
              <a:t>Pour les enseignants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716376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845" y="2621193"/>
            <a:ext cx="29622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9134157" cy="2947222"/>
          </a:xfrm>
        </p:spPr>
        <p:txBody>
          <a:bodyPr/>
          <a:lstStyle/>
          <a:p>
            <a:r>
              <a:rPr lang="fr-FR" dirty="0" smtClean="0"/>
              <a:t>• Bloc dans un cours</a:t>
            </a:r>
          </a:p>
          <a:p>
            <a:r>
              <a:rPr lang="fr-FR" dirty="0"/>
              <a:t> </a:t>
            </a:r>
            <a:r>
              <a:rPr lang="fr-FR" dirty="0" smtClean="0"/>
              <a:t>   - Non visible pour les étudiants</a:t>
            </a:r>
          </a:p>
          <a:p>
            <a:r>
              <a:rPr lang="fr-FR" dirty="0" smtClean="0"/>
              <a:t>• Accès rapide au détail des réactions</a:t>
            </a:r>
          </a:p>
          <a:p>
            <a:r>
              <a:rPr lang="fr-FR" dirty="0" smtClean="0"/>
              <a:t>• Hautement personnalisable</a:t>
            </a:r>
          </a:p>
          <a:p>
            <a:r>
              <a:rPr lang="fr-FR" dirty="0"/>
              <a:t> </a:t>
            </a:r>
            <a:r>
              <a:rPr lang="fr-FR" dirty="0" smtClean="0"/>
              <a:t>   - Pour ajuster la difficulté annoncée des activités (évidemment)</a:t>
            </a:r>
          </a:p>
          <a:p>
            <a:r>
              <a:rPr lang="fr-FR" dirty="0"/>
              <a:t> </a:t>
            </a:r>
            <a:r>
              <a:rPr lang="fr-FR" dirty="0" smtClean="0"/>
              <a:t>   - Pour activer / désactiver les réactions sur chaque activité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60474" y="1889126"/>
            <a:ext cx="4716377" cy="542990"/>
          </a:xfrm>
        </p:spPr>
        <p:txBody>
          <a:bodyPr>
            <a:normAutofit/>
          </a:bodyPr>
          <a:lstStyle/>
          <a:p>
            <a:r>
              <a:rPr lang="fr-FR" dirty="0" smtClean="0"/>
              <a:t>Pour les enseignants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716376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61116"/>
            <a:ext cx="5520690" cy="205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9134157" cy="2947222"/>
          </a:xfrm>
        </p:spPr>
        <p:txBody>
          <a:bodyPr/>
          <a:lstStyle/>
          <a:p>
            <a:r>
              <a:rPr lang="fr-FR" dirty="0" smtClean="0"/>
              <a:t>• Bloc dans un cours</a:t>
            </a:r>
          </a:p>
          <a:p>
            <a:r>
              <a:rPr lang="fr-FR" dirty="0"/>
              <a:t> </a:t>
            </a:r>
            <a:r>
              <a:rPr lang="fr-FR" dirty="0" smtClean="0"/>
              <a:t>   - Non visible pour les étudiants</a:t>
            </a:r>
          </a:p>
          <a:p>
            <a:r>
              <a:rPr lang="fr-FR" dirty="0" smtClean="0"/>
              <a:t>• Accès rapide au détail des réactions</a:t>
            </a:r>
          </a:p>
          <a:p>
            <a:r>
              <a:rPr lang="fr-FR" dirty="0" smtClean="0"/>
              <a:t>• Hautement personnalisable</a:t>
            </a:r>
          </a:p>
          <a:p>
            <a:r>
              <a:rPr lang="fr-FR" dirty="0"/>
              <a:t> </a:t>
            </a:r>
            <a:r>
              <a:rPr lang="fr-FR" dirty="0" smtClean="0"/>
              <a:t>   - Pour ajuster la difficulté annoncée des activités (évidemment)</a:t>
            </a:r>
          </a:p>
          <a:p>
            <a:r>
              <a:rPr lang="fr-FR" dirty="0"/>
              <a:t> </a:t>
            </a:r>
            <a:r>
              <a:rPr lang="fr-FR" dirty="0" smtClean="0"/>
              <a:t>   - Pour activer / désactiver les réactions sur chaque activité</a:t>
            </a:r>
          </a:p>
          <a:p>
            <a:r>
              <a:rPr lang="fr-FR" dirty="0"/>
              <a:t> </a:t>
            </a:r>
            <a:r>
              <a:rPr lang="fr-FR" dirty="0" smtClean="0"/>
              <a:t>         - Y compris depuis la page d’une activité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60474" y="1889126"/>
            <a:ext cx="4716377" cy="542990"/>
          </a:xfrm>
        </p:spPr>
        <p:txBody>
          <a:bodyPr>
            <a:normAutofit/>
          </a:bodyPr>
          <a:lstStyle/>
          <a:p>
            <a:r>
              <a:rPr lang="fr-FR" dirty="0" smtClean="0"/>
              <a:t>Pour les enseignants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716376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43" y="2432116"/>
            <a:ext cx="7462057" cy="27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9134157" cy="3196604"/>
          </a:xfrm>
        </p:spPr>
        <p:txBody>
          <a:bodyPr>
            <a:normAutofit/>
          </a:bodyPr>
          <a:lstStyle/>
          <a:p>
            <a:r>
              <a:rPr lang="fr-FR" dirty="0" smtClean="0"/>
              <a:t>• Bloc dans un cours</a:t>
            </a:r>
          </a:p>
          <a:p>
            <a:r>
              <a:rPr lang="fr-FR" dirty="0"/>
              <a:t> </a:t>
            </a:r>
            <a:r>
              <a:rPr lang="fr-FR" dirty="0" smtClean="0"/>
              <a:t>   - Non visible pour les étudiants</a:t>
            </a:r>
          </a:p>
          <a:p>
            <a:r>
              <a:rPr lang="fr-FR" dirty="0" smtClean="0"/>
              <a:t>• Accès rapide au détail des réactions</a:t>
            </a:r>
          </a:p>
          <a:p>
            <a:r>
              <a:rPr lang="fr-FR" dirty="0" smtClean="0"/>
              <a:t>• Hautement personnalisable</a:t>
            </a:r>
          </a:p>
          <a:p>
            <a:r>
              <a:rPr lang="fr-FR" dirty="0"/>
              <a:t> </a:t>
            </a:r>
            <a:r>
              <a:rPr lang="fr-FR" dirty="0" smtClean="0"/>
              <a:t>   - Pour ajuster la difficulté annoncée des activités (évidemment)</a:t>
            </a:r>
          </a:p>
          <a:p>
            <a:r>
              <a:rPr lang="fr-FR" dirty="0"/>
              <a:t> </a:t>
            </a:r>
            <a:r>
              <a:rPr lang="fr-FR" dirty="0" smtClean="0"/>
              <a:t>   - Pour activer / désactiver les réactions sur chaque activité</a:t>
            </a:r>
            <a:endParaRPr lang="fr-FR" dirty="0"/>
          </a:p>
          <a:p>
            <a:r>
              <a:rPr lang="fr-FR" dirty="0"/>
              <a:t>          - Y compris depuis la page d’une activité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- Pour changer les </a:t>
            </a:r>
            <a:r>
              <a:rPr lang="fr-FR" dirty="0" err="1" smtClean="0"/>
              <a:t>emoji</a:t>
            </a:r>
            <a:r>
              <a:rPr lang="fr-FR" dirty="0" smtClean="0"/>
              <a:t> de réaction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60474" y="1889126"/>
            <a:ext cx="4716377" cy="542990"/>
          </a:xfrm>
        </p:spPr>
        <p:txBody>
          <a:bodyPr>
            <a:normAutofit/>
          </a:bodyPr>
          <a:lstStyle/>
          <a:p>
            <a:r>
              <a:rPr lang="fr-FR" dirty="0" smtClean="0"/>
              <a:t>Pour les enseignants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716376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33" y="783388"/>
            <a:ext cx="5369502" cy="35702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47214" y="1762830"/>
            <a:ext cx="4089862" cy="6256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47214" y="1806439"/>
            <a:ext cx="3998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Zone de dépôt de fichiers d’images pour les réactions, masquée pour tenir dans la diapo </a:t>
            </a:r>
            <a:r>
              <a:rPr lang="fr-F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1980000"/>
            <a:ext cx="9134157" cy="3755782"/>
          </a:xfrm>
        </p:spPr>
        <p:txBody>
          <a:bodyPr/>
          <a:lstStyle/>
          <a:p>
            <a:r>
              <a:rPr lang="fr-FR" dirty="0" smtClean="0"/>
              <a:t>• Plugin présent sur le Moodle Store :</a:t>
            </a:r>
            <a:br>
              <a:rPr lang="fr-FR" dirty="0" smtClean="0"/>
            </a:br>
            <a:r>
              <a:rPr lang="fr-FR" dirty="0" smtClean="0"/>
              <a:t>   https</a:t>
            </a:r>
            <a:r>
              <a:rPr lang="fr-FR" dirty="0"/>
              <a:t>://</a:t>
            </a:r>
            <a:r>
              <a:rPr lang="fr-FR" dirty="0" smtClean="0"/>
              <a:t>moodle.org/plugins/block_point_view</a:t>
            </a:r>
            <a:endParaRPr lang="fr-FR" dirty="0"/>
          </a:p>
          <a:p>
            <a:r>
              <a:rPr lang="fr-FR" dirty="0"/>
              <a:t>• Maintenu (par moi, et plus largement par le projet </a:t>
            </a:r>
            <a:r>
              <a:rPr lang="fr-FR" dirty="0" err="1"/>
              <a:t>Caseine</a:t>
            </a:r>
            <a:r>
              <a:rPr lang="fr-FR" dirty="0"/>
              <a:t>, soutenu par de</a:t>
            </a:r>
            <a:br>
              <a:rPr lang="fr-FR" dirty="0"/>
            </a:br>
            <a:r>
              <a:rPr lang="fr-FR" dirty="0"/>
              <a:t>   nombreuses universités) </a:t>
            </a:r>
            <a:r>
              <a:rPr lang="fr-FR" dirty="0">
                <a:sym typeface="Wingdings" panose="05000000000000000000" pitchFamily="2" charset="2"/>
              </a:rPr>
              <a:t> pérennité </a:t>
            </a:r>
            <a:r>
              <a:rPr lang="fr-FR" dirty="0" smtClean="0">
                <a:sym typeface="Wingdings" panose="05000000000000000000" pitchFamily="2" charset="2"/>
              </a:rPr>
              <a:t>assurée</a:t>
            </a:r>
            <a:endParaRPr lang="fr-FR" dirty="0" smtClean="0"/>
          </a:p>
          <a:p>
            <a:r>
              <a:rPr lang="fr-FR" dirty="0" smtClean="0"/>
              <a:t>• Compatible de Moodle 3.3 à 4.3 (and </a:t>
            </a:r>
            <a:r>
              <a:rPr lang="fr-FR" dirty="0" err="1" smtClean="0"/>
              <a:t>counting</a:t>
            </a:r>
            <a:r>
              <a:rPr lang="fr-FR" dirty="0" smtClean="0"/>
              <a:t>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• Compatible avec les formats de cours et thèmes les plus utilisés :</a:t>
            </a: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 - Thèmes : </a:t>
            </a:r>
            <a:r>
              <a:rPr lang="fr-FR" dirty="0" err="1" smtClean="0">
                <a:sym typeface="Wingdings" panose="05000000000000000000" pitchFamily="2" charset="2"/>
              </a:rPr>
              <a:t>Classic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Boost</a:t>
            </a:r>
            <a:r>
              <a:rPr lang="fr-FR" dirty="0" smtClean="0">
                <a:sym typeface="Wingdings" panose="05000000000000000000" pitchFamily="2" charset="2"/>
              </a:rPr>
              <a:t>, Adaptable *</a:t>
            </a: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  - Formats : Thématique (et autres formats standards), Tuiles *</a:t>
            </a: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 * listes non exhaustives</a:t>
            </a:r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260474" y="1047428"/>
            <a:ext cx="5115387" cy="759011"/>
          </a:xfrm>
        </p:spPr>
        <p:txBody>
          <a:bodyPr/>
          <a:lstStyle/>
          <a:p>
            <a:r>
              <a:rPr lang="fr-FR" dirty="0" smtClean="0"/>
              <a:t>Détails 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3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169A2-00A9-408F-AA0B-78BDBE13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Contributeurs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94769A-0154-4762-95CA-C651F4719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9744" y="2891617"/>
            <a:ext cx="4444769" cy="498850"/>
          </a:xfrm>
        </p:spPr>
        <p:txBody>
          <a:bodyPr/>
          <a:lstStyle/>
          <a:p>
            <a:pPr algn="ctr"/>
            <a:r>
              <a:rPr lang="fr-FR" dirty="0" smtClean="0"/>
              <a:t>Université Grenoble Alpes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85063B-8C16-49C1-AFA5-10498E0DA2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84172" y="4203686"/>
            <a:ext cx="2223656" cy="498850"/>
          </a:xfrm>
        </p:spPr>
        <p:txBody>
          <a:bodyPr>
            <a:normAutofit/>
          </a:bodyPr>
          <a:lstStyle/>
          <a:p>
            <a:r>
              <a:rPr lang="fr-FR" dirty="0" smtClean="0"/>
              <a:t>Astor BIZARD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667" y="2078398"/>
            <a:ext cx="2125288" cy="21252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14" y="3423283"/>
            <a:ext cx="1059230" cy="649308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4094769A-0154-4762-95CA-C651F4719DE6}"/>
              </a:ext>
            </a:extLst>
          </p:cNvPr>
          <p:cNvSpPr txBox="1">
            <a:spLocks/>
          </p:cNvSpPr>
          <p:nvPr/>
        </p:nvSpPr>
        <p:spPr>
          <a:xfrm>
            <a:off x="7224451" y="2891617"/>
            <a:ext cx="4967550" cy="49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Développeur de plugins Moodle</a:t>
            </a:r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4094769A-0154-4762-95CA-C651F4719DE6}"/>
              </a:ext>
            </a:extLst>
          </p:cNvPr>
          <p:cNvSpPr txBox="1">
            <a:spLocks/>
          </p:cNvSpPr>
          <p:nvPr/>
        </p:nvSpPr>
        <p:spPr>
          <a:xfrm>
            <a:off x="7477355" y="3582800"/>
            <a:ext cx="4279553" cy="1119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15 plugins sur le Moodle Store,</a:t>
            </a:r>
          </a:p>
          <a:p>
            <a:pPr algn="ctr"/>
            <a:r>
              <a:rPr lang="fr-FR" dirty="0" smtClean="0"/>
              <a:t>plus un paquet en local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1" y="4335430"/>
            <a:ext cx="782842" cy="1285549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094769A-0154-4762-95CA-C651F4719DE6}"/>
              </a:ext>
            </a:extLst>
          </p:cNvPr>
          <p:cNvSpPr txBox="1">
            <a:spLocks/>
          </p:cNvSpPr>
          <p:nvPr/>
        </p:nvSpPr>
        <p:spPr>
          <a:xfrm>
            <a:off x="1392726" y="4899224"/>
            <a:ext cx="3521019" cy="49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kern="1200" dirty="0">
                <a:solidFill>
                  <a:schemeClr val="bg1"/>
                </a:solidFill>
                <a:latin typeface="Raleway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moodle.caseine.org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4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D57F0D-60E1-417F-A733-9CD761AF4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https://</a:t>
            </a:r>
            <a:r>
              <a:rPr lang="fr-FR" dirty="0" smtClean="0">
                <a:solidFill>
                  <a:schemeClr val="bg1"/>
                </a:solidFill>
              </a:rPr>
              <a:t>moodle.org/plugins/block_point_view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https</a:t>
            </a:r>
            <a:r>
              <a:rPr lang="fr-FR" dirty="0">
                <a:solidFill>
                  <a:schemeClr val="bg1"/>
                </a:solidFill>
              </a:rPr>
              <a:t>://moodle.caseine.org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72EF92-7514-4573-A55B-1A3E8A926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astor.bizard@grenoble-inp.fr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39" y="5978977"/>
            <a:ext cx="2391295" cy="837458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2047189" y="1098397"/>
            <a:ext cx="8097623" cy="775685"/>
          </a:xfrm>
        </p:spPr>
        <p:txBody>
          <a:bodyPr/>
          <a:lstStyle/>
          <a:p>
            <a:r>
              <a:rPr lang="fr-FR" dirty="0" smtClean="0"/>
              <a:t>Des questions ?</a:t>
            </a:r>
            <a:endParaRPr lang="fr-FR" dirty="0"/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838" y="2237173"/>
            <a:ext cx="9869963" cy="3515233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fr-FR" sz="2800" dirty="0" smtClean="0">
                <a:solidFill>
                  <a:srgbClr val="0D4050"/>
                </a:solidFill>
                <a:latin typeface="Raleway"/>
                <a:ea typeface="+mn-ea"/>
              </a:rPr>
              <a:t>• Motivation</a:t>
            </a:r>
          </a:p>
          <a:p>
            <a:pPr lvl="0">
              <a:lnSpc>
                <a:spcPct val="200000"/>
              </a:lnSpc>
            </a:pPr>
            <a:r>
              <a:rPr lang="fr-FR" sz="2800" dirty="0" smtClean="0">
                <a:solidFill>
                  <a:srgbClr val="0D4050"/>
                </a:solidFill>
                <a:latin typeface="Raleway"/>
                <a:ea typeface="+mn-ea"/>
              </a:rPr>
              <a:t>• Fonctionnalités du plugin</a:t>
            </a:r>
          </a:p>
          <a:p>
            <a:pPr lvl="0">
              <a:lnSpc>
                <a:spcPct val="200000"/>
              </a:lnSpc>
            </a:pPr>
            <a:r>
              <a:rPr lang="fr-FR" sz="2800" dirty="0" smtClean="0">
                <a:solidFill>
                  <a:srgbClr val="0D4050"/>
                </a:solidFill>
                <a:latin typeface="Raleway"/>
                <a:ea typeface="+mn-ea"/>
              </a:rPr>
              <a:t>• Discussion</a:t>
            </a:r>
            <a:endParaRPr lang="fr-FR" sz="2800" dirty="0">
              <a:solidFill>
                <a:srgbClr val="0D4050"/>
              </a:solidFill>
              <a:latin typeface="Raleway"/>
              <a:ea typeface="+mn-ea"/>
            </a:endParaRPr>
          </a:p>
          <a:p>
            <a:endParaRPr lang="fr-FR" dirty="0" smtClean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2838" y="1076003"/>
            <a:ext cx="3754438" cy="759011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838" y="2237174"/>
            <a:ext cx="9869963" cy="2357438"/>
          </a:xfrm>
        </p:spPr>
        <p:txBody>
          <a:bodyPr/>
          <a:lstStyle/>
          <a:p>
            <a:r>
              <a:rPr lang="fr-FR" dirty="0" smtClean="0"/>
              <a:t>Enrichir les interactions entre étudiants et enseignants</a:t>
            </a:r>
          </a:p>
          <a:p>
            <a:endParaRPr lang="fr-FR" dirty="0" smtClean="0"/>
          </a:p>
          <a:p>
            <a:r>
              <a:rPr lang="fr-FR" dirty="0" smtClean="0"/>
              <a:t>Offrir un moyen </a:t>
            </a:r>
            <a:r>
              <a:rPr lang="fr-FR" b="1" dirty="0" smtClean="0"/>
              <a:t>rapide et intuitif</a:t>
            </a:r>
            <a:r>
              <a:rPr lang="fr-FR" dirty="0" smtClean="0"/>
              <a:t> d’exprimer</a:t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b="1" dirty="0" smtClean="0"/>
              <a:t>ressenti du niveau de difficulté</a:t>
            </a:r>
            <a:r>
              <a:rPr lang="fr-FR" dirty="0" smtClean="0"/>
              <a:t> des</a:t>
            </a:r>
            <a:br>
              <a:rPr lang="fr-FR" dirty="0" smtClean="0"/>
            </a:br>
            <a:r>
              <a:rPr lang="fr-FR" dirty="0" smtClean="0"/>
              <a:t>différents éléments du cours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2838" y="1076003"/>
            <a:ext cx="3754438" cy="759011"/>
          </a:xfrm>
        </p:spPr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12351"/>
          <a:stretch/>
        </p:blipFill>
        <p:spPr>
          <a:xfrm>
            <a:off x="6630630" y="2800938"/>
            <a:ext cx="5487480" cy="29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839" y="2237174"/>
            <a:ext cx="5140020" cy="2357438"/>
          </a:xfrm>
        </p:spPr>
        <p:txBody>
          <a:bodyPr/>
          <a:lstStyle/>
          <a:p>
            <a:r>
              <a:rPr lang="fr-FR" dirty="0"/>
              <a:t>• Pour les étudiants :</a:t>
            </a:r>
          </a:p>
          <a:p>
            <a:r>
              <a:rPr lang="fr-FR" dirty="0"/>
              <a:t>    - </a:t>
            </a:r>
            <a:r>
              <a:rPr lang="fr-FR" dirty="0" smtClean="0"/>
              <a:t>Adapter </a:t>
            </a:r>
            <a:r>
              <a:rPr lang="fr-FR" dirty="0"/>
              <a:t>son rythme d’apprentissage</a:t>
            </a:r>
          </a:p>
          <a:p>
            <a:r>
              <a:rPr lang="fr-FR" dirty="0"/>
              <a:t>    - </a:t>
            </a:r>
            <a:r>
              <a:rPr lang="fr-FR" dirty="0" smtClean="0"/>
              <a:t>Réduire </a:t>
            </a:r>
            <a:r>
              <a:rPr lang="fr-FR" dirty="0"/>
              <a:t>la frustration sur les </a:t>
            </a:r>
            <a:r>
              <a:rPr lang="fr-FR" dirty="0" smtClean="0"/>
              <a:t>exercices</a:t>
            </a:r>
            <a:br>
              <a:rPr lang="fr-FR" dirty="0" smtClean="0"/>
            </a:br>
            <a:r>
              <a:rPr lang="fr-FR" dirty="0" smtClean="0"/>
              <a:t>      difficiles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2838" y="1076003"/>
            <a:ext cx="3754438" cy="759011"/>
          </a:xfrm>
        </p:spPr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7" y="805642"/>
            <a:ext cx="4023361" cy="5175425"/>
          </a:xfrm>
          <a:prstGeom prst="rect">
            <a:avLst/>
          </a:prstGeom>
        </p:spPr>
      </p:pic>
      <p:sp>
        <p:nvSpPr>
          <p:cNvPr id="6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839" y="2237173"/>
            <a:ext cx="5140020" cy="3082971"/>
          </a:xfrm>
        </p:spPr>
        <p:txBody>
          <a:bodyPr/>
          <a:lstStyle/>
          <a:p>
            <a:r>
              <a:rPr lang="fr-FR" dirty="0"/>
              <a:t>• Pour les étudiants :</a:t>
            </a:r>
          </a:p>
          <a:p>
            <a:r>
              <a:rPr lang="fr-FR" dirty="0"/>
              <a:t>    - </a:t>
            </a:r>
            <a:r>
              <a:rPr lang="fr-FR" dirty="0" smtClean="0"/>
              <a:t>Adapter </a:t>
            </a:r>
            <a:r>
              <a:rPr lang="fr-FR" dirty="0"/>
              <a:t>son rythme d’apprentissage</a:t>
            </a:r>
          </a:p>
          <a:p>
            <a:r>
              <a:rPr lang="fr-FR" dirty="0"/>
              <a:t>    - </a:t>
            </a:r>
            <a:r>
              <a:rPr lang="fr-FR" dirty="0" smtClean="0"/>
              <a:t>Réduire </a:t>
            </a:r>
            <a:r>
              <a:rPr lang="fr-FR" dirty="0"/>
              <a:t>la frustration sur les </a:t>
            </a:r>
            <a:r>
              <a:rPr lang="fr-FR" dirty="0" smtClean="0"/>
              <a:t>exercices</a:t>
            </a:r>
            <a:br>
              <a:rPr lang="fr-FR" dirty="0" smtClean="0"/>
            </a:br>
            <a:r>
              <a:rPr lang="fr-FR" dirty="0" smtClean="0"/>
              <a:t>      difficiles</a:t>
            </a:r>
          </a:p>
          <a:p>
            <a:endParaRPr lang="fr-FR" dirty="0"/>
          </a:p>
          <a:p>
            <a:r>
              <a:rPr lang="fr-FR" dirty="0" smtClean="0"/>
              <a:t>    - Exprimer son ressenti</a:t>
            </a:r>
          </a:p>
          <a:p>
            <a:r>
              <a:rPr lang="fr-FR" dirty="0"/>
              <a:t> </a:t>
            </a:r>
            <a:r>
              <a:rPr lang="fr-FR" dirty="0" smtClean="0"/>
              <a:t>   - </a:t>
            </a:r>
            <a:r>
              <a:rPr lang="fr-FR" dirty="0"/>
              <a:t>V</a:t>
            </a:r>
            <a:r>
              <a:rPr lang="fr-FR" dirty="0" smtClean="0"/>
              <a:t>oir le ressenti des autres étudiants</a:t>
            </a:r>
          </a:p>
          <a:p>
            <a:r>
              <a:rPr lang="fr-FR" dirty="0"/>
              <a:t> </a:t>
            </a:r>
            <a:r>
              <a:rPr lang="fr-FR" dirty="0" smtClean="0"/>
              <a:t>     (optionnel)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2838" y="1076003"/>
            <a:ext cx="3754438" cy="759011"/>
          </a:xfrm>
        </p:spPr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29" y="3257823"/>
            <a:ext cx="6279441" cy="7663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79" y="4004984"/>
            <a:ext cx="6232521" cy="7507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291" y="4794691"/>
            <a:ext cx="6193421" cy="7507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961" y="5154956"/>
            <a:ext cx="4677208" cy="780905"/>
          </a:xfrm>
          <a:prstGeom prst="rect">
            <a:avLst/>
          </a:prstGeom>
        </p:spPr>
      </p:pic>
      <p:sp>
        <p:nvSpPr>
          <p:cNvPr id="8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952" y="2244648"/>
            <a:ext cx="4203324" cy="2357438"/>
          </a:xfrm>
        </p:spPr>
        <p:txBody>
          <a:bodyPr/>
          <a:lstStyle/>
          <a:p>
            <a:r>
              <a:rPr lang="fr-FR" dirty="0"/>
              <a:t>• Pour les enseignants :</a:t>
            </a:r>
          </a:p>
          <a:p>
            <a:r>
              <a:rPr lang="fr-FR" dirty="0"/>
              <a:t>    - </a:t>
            </a:r>
            <a:r>
              <a:rPr lang="fr-FR" dirty="0" smtClean="0"/>
              <a:t>Pouvoir </a:t>
            </a:r>
            <a:r>
              <a:rPr lang="fr-FR" dirty="0"/>
              <a:t>ajuster entre </a:t>
            </a:r>
            <a:r>
              <a:rPr lang="fr-FR" dirty="0" smtClean="0"/>
              <a:t>difficulté</a:t>
            </a:r>
            <a:br>
              <a:rPr lang="fr-FR" dirty="0" smtClean="0"/>
            </a:br>
            <a:r>
              <a:rPr lang="fr-FR" dirty="0" smtClean="0"/>
              <a:t>      initialement </a:t>
            </a:r>
            <a:r>
              <a:rPr lang="fr-FR" dirty="0"/>
              <a:t>souhaitée </a:t>
            </a:r>
            <a:r>
              <a:rPr lang="fr-FR" dirty="0" smtClean="0"/>
              <a:t>et</a:t>
            </a:r>
            <a:br>
              <a:rPr lang="fr-FR" dirty="0" smtClean="0"/>
            </a:br>
            <a:r>
              <a:rPr lang="fr-FR" dirty="0" smtClean="0"/>
              <a:t>      difficulté </a:t>
            </a:r>
            <a:r>
              <a:rPr lang="fr-FR" dirty="0"/>
              <a:t>réelle</a:t>
            </a:r>
            <a:r>
              <a:rPr lang="fr-FR" dirty="0" smtClean="0"/>
              <a:t>, ressentie par</a:t>
            </a:r>
            <a:br>
              <a:rPr lang="fr-FR" dirty="0" smtClean="0"/>
            </a:br>
            <a:r>
              <a:rPr lang="fr-FR" dirty="0" smtClean="0"/>
              <a:t>      les </a:t>
            </a:r>
            <a:r>
              <a:rPr lang="fr-FR" dirty="0"/>
              <a:t>étudiants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2838" y="1076003"/>
            <a:ext cx="3754438" cy="759011"/>
          </a:xfrm>
        </p:spPr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969235"/>
            <a:ext cx="7079801" cy="490826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763194" y="4181301"/>
            <a:ext cx="3657600" cy="631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47463B-0206-9C7C-B461-00FBFE955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952" y="2244648"/>
            <a:ext cx="4203324" cy="2357438"/>
          </a:xfrm>
        </p:spPr>
        <p:txBody>
          <a:bodyPr/>
          <a:lstStyle/>
          <a:p>
            <a:r>
              <a:rPr lang="fr-FR" dirty="0"/>
              <a:t>• Pour les enseignants :</a:t>
            </a:r>
          </a:p>
          <a:p>
            <a:r>
              <a:rPr lang="fr-FR" dirty="0"/>
              <a:t>    - </a:t>
            </a:r>
            <a:r>
              <a:rPr lang="fr-FR" dirty="0" smtClean="0"/>
              <a:t>Pouvoir </a:t>
            </a:r>
            <a:r>
              <a:rPr lang="fr-FR" dirty="0"/>
              <a:t>ajuster entre </a:t>
            </a:r>
            <a:r>
              <a:rPr lang="fr-FR" dirty="0" smtClean="0"/>
              <a:t>difficulté</a:t>
            </a:r>
            <a:br>
              <a:rPr lang="fr-FR" dirty="0" smtClean="0"/>
            </a:br>
            <a:r>
              <a:rPr lang="fr-FR" dirty="0" smtClean="0"/>
              <a:t>      initialement </a:t>
            </a:r>
            <a:r>
              <a:rPr lang="fr-FR" dirty="0"/>
              <a:t>souhaitée </a:t>
            </a:r>
            <a:r>
              <a:rPr lang="fr-FR" dirty="0" smtClean="0"/>
              <a:t>et</a:t>
            </a:r>
            <a:br>
              <a:rPr lang="fr-FR" dirty="0" smtClean="0"/>
            </a:br>
            <a:r>
              <a:rPr lang="fr-FR" dirty="0" smtClean="0"/>
              <a:t>      difficulté </a:t>
            </a:r>
            <a:r>
              <a:rPr lang="fr-FR" dirty="0"/>
              <a:t>réelle</a:t>
            </a:r>
            <a:r>
              <a:rPr lang="fr-FR" dirty="0" smtClean="0"/>
              <a:t>, ressentie par</a:t>
            </a:r>
            <a:br>
              <a:rPr lang="fr-FR" dirty="0" smtClean="0"/>
            </a:br>
            <a:r>
              <a:rPr lang="fr-FR" dirty="0" smtClean="0"/>
              <a:t>      les </a:t>
            </a:r>
            <a:r>
              <a:rPr lang="fr-FR" dirty="0"/>
              <a:t>étudiants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63BEB-9613-2C78-D066-77DC389AA5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2838" y="1076003"/>
            <a:ext cx="3754438" cy="759011"/>
          </a:xfrm>
        </p:spPr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6" y="969321"/>
            <a:ext cx="7048093" cy="489946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913922" y="4277854"/>
            <a:ext cx="196750" cy="4248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273935" y="4339242"/>
            <a:ext cx="487679" cy="318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06087" y="4339242"/>
            <a:ext cx="3466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Retour d’expérience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Dans ce genre de situation, passer la leçon en piste rouge change la tendance des réactions des étudiants vers « Je m’améliore » !</a:t>
            </a:r>
            <a:endParaRPr lang="fr-FR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60000" y="2880000"/>
            <a:ext cx="4392655" cy="2357438"/>
          </a:xfrm>
        </p:spPr>
        <p:txBody>
          <a:bodyPr/>
          <a:lstStyle/>
          <a:p>
            <a:r>
              <a:rPr lang="fr-FR" dirty="0" smtClean="0"/>
              <a:t>• Voir la difficulté d’une activité et réagir selon son ressenti</a:t>
            </a:r>
          </a:p>
          <a:p>
            <a:r>
              <a:rPr lang="fr-FR" dirty="0" smtClean="0"/>
              <a:t>    - sur la page de cours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Pour les étudiants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260475" y="1047428"/>
            <a:ext cx="4924194" cy="759011"/>
          </a:xfrm>
        </p:spPr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4290328"/>
            <a:ext cx="7562850" cy="762000"/>
          </a:xfrm>
          <a:prstGeom prst="rect">
            <a:avLst/>
          </a:prstGeom>
        </p:spPr>
      </p:pic>
      <p:sp>
        <p:nvSpPr>
          <p:cNvPr id="9" name="Espace réservé du texte 1"/>
          <p:cNvSpPr txBox="1">
            <a:spLocks/>
          </p:cNvSpPr>
          <p:nvPr/>
        </p:nvSpPr>
        <p:spPr>
          <a:xfrm>
            <a:off x="0" y="1"/>
            <a:ext cx="12191999" cy="706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Noto Sans Lisu" panose="020B0502040504020204" pitchFamily="34" charset="0"/>
                <a:ea typeface="Noto Sans Lisu" panose="020B0502040504020204" pitchFamily="34" charset="0"/>
              </a:rPr>
              <a:t>Point de vue : Réactions et pistes de difficulté</a:t>
            </a:r>
            <a:endParaRPr lang="fr-FR" sz="2400" dirty="0">
              <a:solidFill>
                <a:schemeClr val="bg1"/>
              </a:solidFill>
              <a:latin typeface="Noto Sans Lisu" panose="020B0502040504020204" pitchFamily="34" charset="0"/>
              <a:ea typeface="Noto Sans Lisu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836</Words>
  <Application>Microsoft Office PowerPoint</Application>
  <PresentationFormat>Grand écran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Inter</vt:lpstr>
      <vt:lpstr>Noto Sans Lisu</vt:lpstr>
      <vt:lpstr>Raleway</vt:lpstr>
      <vt:lpstr>Verdana</vt:lpstr>
      <vt:lpstr>Wingdings</vt:lpstr>
      <vt:lpstr>Conception personnalisée</vt:lpstr>
      <vt:lpstr>Point de vue : Réactions et pistes de difficulté</vt:lpstr>
      <vt:lpstr>Contributeurs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lastModifiedBy>BIZARD Astor (bizarda)</cp:lastModifiedBy>
  <cp:revision>142</cp:revision>
  <dcterms:created xsi:type="dcterms:W3CDTF">2024-03-21T14:58:03Z</dcterms:created>
  <dcterms:modified xsi:type="dcterms:W3CDTF">2024-07-02T14:11:03Z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