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60" r:id="rId2"/>
    <p:sldId id="256" r:id="rId3"/>
    <p:sldId id="284" r:id="rId4"/>
    <p:sldId id="263" r:id="rId5"/>
    <p:sldId id="275" r:id="rId6"/>
    <p:sldId id="281" r:id="rId7"/>
    <p:sldId id="277" r:id="rId8"/>
    <p:sldId id="278" r:id="rId9"/>
    <p:sldId id="279" r:id="rId10"/>
    <p:sldId id="276" r:id="rId11"/>
    <p:sldId id="280" r:id="rId12"/>
    <p:sldId id="282" r:id="rId13"/>
    <p:sldId id="294" r:id="rId14"/>
    <p:sldId id="283" r:id="rId15"/>
    <p:sldId id="295" r:id="rId16"/>
    <p:sldId id="292" r:id="rId17"/>
    <p:sldId id="287" r:id="rId18"/>
    <p:sldId id="286" r:id="rId19"/>
    <p:sldId id="288" r:id="rId20"/>
    <p:sldId id="290" r:id="rId21"/>
    <p:sldId id="322" r:id="rId22"/>
    <p:sldId id="289" r:id="rId23"/>
    <p:sldId id="285" r:id="rId24"/>
    <p:sldId id="293" r:id="rId25"/>
    <p:sldId id="299" r:id="rId26"/>
    <p:sldId id="300" r:id="rId27"/>
    <p:sldId id="318" r:id="rId28"/>
    <p:sldId id="298" r:id="rId29"/>
    <p:sldId id="319" r:id="rId30"/>
    <p:sldId id="301" r:id="rId31"/>
    <p:sldId id="303" r:id="rId32"/>
    <p:sldId id="304" r:id="rId33"/>
    <p:sldId id="317" r:id="rId34"/>
    <p:sldId id="321" r:id="rId35"/>
    <p:sldId id="320" r:id="rId36"/>
    <p:sldId id="302" r:id="rId37"/>
    <p:sldId id="306" r:id="rId38"/>
    <p:sldId id="307" r:id="rId39"/>
    <p:sldId id="323" r:id="rId40"/>
    <p:sldId id="316" r:id="rId41"/>
    <p:sldId id="314" r:id="rId42"/>
    <p:sldId id="315" r:id="rId43"/>
    <p:sldId id="324" r:id="rId44"/>
    <p:sldId id="325" r:id="rId45"/>
    <p:sldId id="326" r:id="rId46"/>
    <p:sldId id="312" r:id="rId47"/>
    <p:sldId id="313" r:id="rId48"/>
    <p:sldId id="310" r:id="rId49"/>
    <p:sldId id="309" r:id="rId50"/>
    <p:sldId id="311" r:id="rId51"/>
    <p:sldId id="291" r:id="rId52"/>
    <p:sldId id="274" r:id="rId53"/>
  </p:sldIdLst>
  <p:sldSz cx="12192000" cy="6858000"/>
  <p:notesSz cx="6858000" cy="9144000"/>
  <p:custDataLst>
    <p:tags r:id="rId5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5004F-B3D0-124A-DF7C-14CBD54A36D5}" v="784" dt="2024-06-27T11:46:0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/>
              <a:t>Smith, J. K. (2020). Le Guide du Voyageur dans les Dimensions Parallèles. Éditions Imaginaires.</a:t>
            </a:r>
          </a:p>
          <a:p>
            <a:pPr lvl="0"/>
            <a:r>
              <a:rPr lang="fr-FR"/>
              <a:t>Brown, A. (2019). Les Secrets de l'Alchimie Moderne. Presses Mystiques.</a:t>
            </a:r>
          </a:p>
          <a:p>
            <a:pPr lvl="0"/>
            <a:r>
              <a:rPr lang="fr-FR"/>
              <a:t>Garcia, L. (2022). Exploration des Mondes Inconnus. Éditions Aventure.</a:t>
            </a:r>
          </a:p>
          <a:p>
            <a:pPr lvl="0"/>
            <a:r>
              <a:rPr lang="fr-FR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ukeout.github.io/" TargetMode="External"/><Relationship Id="rId2" Type="http://schemas.openxmlformats.org/officeDocument/2006/relationships/hyperlink" Target="https://www.apprendre-html-et-css.com/bien_cibler_un_element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dre-html-et-css.com/la_propriete_text.html" TargetMode="External"/><Relationship Id="rId2" Type="http://schemas.openxmlformats.org/officeDocument/2006/relationships/hyperlink" Target="https://www.apprendre-html-et-css.com/la_propriete_font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colorcodes.com/fr/" TargetMode="External"/><Relationship Id="rId2" Type="http://schemas.openxmlformats.org/officeDocument/2006/relationships/hyperlink" Target="https://www.apprendre-html-et-css.com/les_couleurs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3schools.com/Css/css_link.asp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pprendre-html-et-css.com/dimensions_et_dimensions_maximales.html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letton.com" TargetMode="External"/><Relationship Id="rId2" Type="http://schemas.openxmlformats.org/officeDocument/2006/relationships/hyperlink" Target="https://www.w3schools.com/css/css_background.a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3schools.com/cssref/css3_pr_filter.php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pprendre-html-et-css.com/bordures.html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pprendre-html-et-css.com/marges_externes_et_internes.html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3schools.com/css/css_display_visibility.asp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3schools.com/css/css3_mediaqueries.asp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tbootstrap.com/docs/5.3/getting-started/introducti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tbootstrap.com/docs/5.3/getting-started/introducti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tbootstrap.com/docs/5.3/getting-started/introducti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etbootstrap.com/docs/5.3/getting-started/introduction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19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getbootstrap.com/docs/5.3/getting-started/introduction/" TargetMode="External"/><Relationship Id="rId3" Type="http://schemas.openxmlformats.org/officeDocument/2006/relationships/hyperlink" Target="https://web1cstj.github.io/docs/mementos.pdf" TargetMode="External"/><Relationship Id="rId7" Type="http://schemas.openxmlformats.org/officeDocument/2006/relationships/hyperlink" Target="http://paletton.com/" TargetMode="External"/><Relationship Id="rId2" Type="http://schemas.openxmlformats.org/officeDocument/2006/relationships/hyperlink" Target="https://www.apprendre-html-et-cs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3schools.com/css/default.asp" TargetMode="External"/><Relationship Id="rId5" Type="http://schemas.openxmlformats.org/officeDocument/2006/relationships/hyperlink" Target="https://flukeout.github.io/" TargetMode="External"/><Relationship Id="rId4" Type="http://schemas.openxmlformats.org/officeDocument/2006/relationships/hyperlink" Target="https://www.eyrolles.com/Informatique/Livre/memento-css-9782212125429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layout-78013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thenounproject.com/icon/text-6301372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hyperlink" Target="https://thenounproject.com/icon/stuntman-85984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AC7-7894-2DE3-08CB-AD2099DD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Atelier administrateur : </a:t>
            </a:r>
            <a:br>
              <a:rPr lang="fr-FR"/>
            </a:br>
            <a:r>
              <a:rPr lang="fr-FR"/>
              <a:t>CSS personnalisée pour Boost</a:t>
            </a:r>
            <a:endParaRPr lang="en-US"/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25629-B9C1-601B-88AD-7586B3345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>
                <a:latin typeface="Raleway"/>
                <a:cs typeface="Arial"/>
              </a:rPr>
              <a:t>Zabelle</a:t>
            </a:r>
            <a:r>
              <a:rPr lang="fr-FR">
                <a:latin typeface="Raleway"/>
                <a:cs typeface="Arial"/>
              </a:rPr>
              <a:t> Motte et </a:t>
            </a:r>
            <a:r>
              <a:rPr lang="fr-FR" err="1">
                <a:latin typeface="Raleway"/>
                <a:cs typeface="Arial"/>
              </a:rPr>
              <a:t>Luiggi</a:t>
            </a:r>
            <a:r>
              <a:rPr lang="fr-FR">
                <a:latin typeface="Raleway"/>
                <a:cs typeface="Arial"/>
              </a:rPr>
              <a:t> </a:t>
            </a:r>
            <a:r>
              <a:rPr lang="fr-FR" err="1">
                <a:latin typeface="Raleway"/>
                <a:cs typeface="Arial"/>
              </a:rPr>
              <a:t>Sansonetti</a:t>
            </a:r>
            <a:endParaRPr lang="fr-FR" err="1"/>
          </a:p>
        </p:txBody>
      </p:sp>
      <p:pic>
        <p:nvPicPr>
          <p:cNvPr id="4" name="Image 3" descr="Une image contenant symbole, capture d’écran, cercle, boule de billard&#10;&#10;Description générée automatiquement">
            <a:extLst>
              <a:ext uri="{FF2B5EF4-FFF2-40B4-BE49-F238E27FC236}">
                <a16:creationId xmlns:a16="http://schemas.microsoft.com/office/drawing/2014/main" id="{0DFCB1CC-B8B4-93DF-3CCC-2A48D32E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57" y="5975134"/>
            <a:ext cx="1921734" cy="6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11B98-CC3F-7A8B-89A6-37D94835AD94}"/>
              </a:ext>
            </a:extLst>
          </p:cNvPr>
          <p:cNvSpPr txBox="1"/>
          <p:nvPr/>
        </p:nvSpPr>
        <p:spPr>
          <a:xfrm>
            <a:off x="540657" y="1713290"/>
            <a:ext cx="116471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Analyser et personnaliser le code HTML ou CSS d'un site web en utilisant les outils de développement du navigateur ...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121A6F-45FE-617F-E501-F2247334376F}"/>
              </a:ext>
            </a:extLst>
          </p:cNvPr>
          <p:cNvSpPr txBox="1"/>
          <p:nvPr/>
        </p:nvSpPr>
        <p:spPr>
          <a:xfrm>
            <a:off x="538237" y="3028646"/>
            <a:ext cx="17054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>
                <a:ea typeface="Calibri"/>
                <a:cs typeface="Calibri"/>
              </a:rPr>
              <a:t>Firefox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433845-1877-E327-7B99-1155B1215B75}"/>
              </a:ext>
            </a:extLst>
          </p:cNvPr>
          <p:cNvSpPr txBox="1"/>
          <p:nvPr/>
        </p:nvSpPr>
        <p:spPr>
          <a:xfrm>
            <a:off x="6831995" y="3044368"/>
            <a:ext cx="15360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>
                <a:ea typeface="Calibri"/>
                <a:cs typeface="Calibri"/>
              </a:rPr>
              <a:t>Chrome</a:t>
            </a:r>
          </a:p>
        </p:txBody>
      </p:sp>
      <p:pic>
        <p:nvPicPr>
          <p:cNvPr id="7" name="Image 6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8BAB2EAE-00E8-35DE-63F5-70C6E239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15" y="3035300"/>
            <a:ext cx="1719270" cy="3822700"/>
          </a:xfrm>
          <a:prstGeom prst="rect">
            <a:avLst/>
          </a:prstGeom>
        </p:spPr>
      </p:pic>
      <p:pic>
        <p:nvPicPr>
          <p:cNvPr id="9" name="Image 8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3FC8EE31-FE75-14DC-DD73-CA928A6A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15" y="3035300"/>
            <a:ext cx="1713663" cy="3822700"/>
          </a:xfrm>
          <a:prstGeom prst="rect">
            <a:avLst/>
          </a:prstGeom>
        </p:spPr>
      </p:pic>
      <p:pic>
        <p:nvPicPr>
          <p:cNvPr id="14" name="Image 13" descr="Une image contenant texte, capture d’écran, oiseau&#10;&#10;Description générée automatiquement">
            <a:extLst>
              <a:ext uri="{FF2B5EF4-FFF2-40B4-BE49-F238E27FC236}">
                <a16:creationId xmlns:a16="http://schemas.microsoft.com/office/drawing/2014/main" id="{93AB5A4A-4192-DF7E-6339-2B4173A9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974" y="3035300"/>
            <a:ext cx="3180352" cy="3822700"/>
          </a:xfrm>
          <a:prstGeom prst="rect">
            <a:avLst/>
          </a:prstGeom>
        </p:spPr>
      </p:pic>
      <p:pic>
        <p:nvPicPr>
          <p:cNvPr id="16" name="Graphique 15" descr="Fontaine d'eau avec un remplissage uni">
            <a:extLst>
              <a:ext uri="{FF2B5EF4-FFF2-40B4-BE49-F238E27FC236}">
                <a16:creationId xmlns:a16="http://schemas.microsoft.com/office/drawing/2014/main" id="{2F7598EF-ED65-0EC4-8C34-33D873D84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1717522"/>
            <a:ext cx="115485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La manière de styler les éléments HTML dépend de leur type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52DCAD-BDD7-DB7F-8570-9AA47FA5F3E3}"/>
              </a:ext>
            </a:extLst>
          </p:cNvPr>
          <p:cNvSpPr txBox="1"/>
          <p:nvPr/>
        </p:nvSpPr>
        <p:spPr>
          <a:xfrm>
            <a:off x="671282" y="2301722"/>
            <a:ext cx="46058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Balises HTML </a:t>
            </a:r>
            <a:r>
              <a:rPr lang="fr-FR" sz="2400" err="1">
                <a:latin typeface="Consolas"/>
                <a:ea typeface="Calibri"/>
                <a:cs typeface="Calibri"/>
              </a:rPr>
              <a:t>inline</a:t>
            </a:r>
            <a:r>
              <a:rPr lang="fr-FR" sz="2400">
                <a:latin typeface="Consolas"/>
                <a:ea typeface="Calibri"/>
                <a:cs typeface="Calibri"/>
              </a:rPr>
              <a:t> :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em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strong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&lt;a&gt;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img</a:t>
            </a:r>
            <a:r>
              <a:rPr lang="fr-FR" sz="2400">
                <a:latin typeface="Consolas"/>
                <a:ea typeface="Calibri"/>
                <a:cs typeface="Calibri"/>
              </a:rPr>
              <a:t>&gt;&lt;audio&gt;&lt;</a:t>
            </a:r>
            <a:r>
              <a:rPr lang="fr-FR" sz="2400" err="1">
                <a:latin typeface="Consolas"/>
                <a:ea typeface="Calibri"/>
                <a:cs typeface="Calibri"/>
              </a:rPr>
              <a:t>video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form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span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br>
              <a:rPr lang="fr-FR" sz="2400">
                <a:latin typeface="Consolas"/>
                <a:ea typeface="Calibri"/>
                <a:cs typeface="Calibri"/>
              </a:rPr>
            </a:br>
            <a:endParaRPr lang="fr-FR" sz="2400">
              <a:latin typeface="Consolas"/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4409F-4B23-31FD-5AD2-36A7990EC5D9}"/>
              </a:ext>
            </a:extLst>
          </p:cNvPr>
          <p:cNvSpPr txBox="1"/>
          <p:nvPr/>
        </p:nvSpPr>
        <p:spPr>
          <a:xfrm>
            <a:off x="6411681" y="2301721"/>
            <a:ext cx="563456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Balises HTML block :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&lt;h1&gt;&lt;h2&gt;&lt;h3&gt;&lt;h4&gt;&lt;h5&gt;&lt;h6&gt;&lt;h6&gt;&lt;h7&gt;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&lt;p&gt;&lt;</a:t>
            </a:r>
            <a:r>
              <a:rPr lang="fr-FR" sz="2400" err="1">
                <a:latin typeface="Consolas"/>
                <a:ea typeface="Calibri"/>
                <a:cs typeface="Calibri"/>
              </a:rPr>
              <a:t>ul</a:t>
            </a:r>
            <a:r>
              <a:rPr lang="fr-FR" sz="2400">
                <a:latin typeface="Consolas"/>
                <a:ea typeface="Calibri"/>
                <a:cs typeface="Calibri"/>
              </a:rPr>
              <a:t>&gt;&lt;</a:t>
            </a:r>
            <a:r>
              <a:rPr lang="fr-FR" sz="2400" err="1">
                <a:latin typeface="Consolas"/>
                <a:ea typeface="Calibri"/>
                <a:cs typeface="Calibri"/>
              </a:rPr>
              <a:t>ol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&lt;header&gt;&lt;</a:t>
            </a:r>
            <a:r>
              <a:rPr lang="fr-FR" sz="2400" err="1">
                <a:latin typeface="Consolas"/>
                <a:ea typeface="Calibri"/>
                <a:cs typeface="Calibri"/>
              </a:rPr>
              <a:t>footer</a:t>
            </a:r>
            <a:r>
              <a:rPr lang="fr-FR" sz="2400">
                <a:latin typeface="Consolas"/>
                <a:ea typeface="Calibri"/>
                <a:cs typeface="Calibri"/>
              </a:rPr>
              <a:t>&gt;&lt;</a:t>
            </a:r>
            <a:r>
              <a:rPr lang="fr-FR" sz="2400" err="1">
                <a:latin typeface="Consolas"/>
                <a:ea typeface="Calibri"/>
                <a:cs typeface="Calibri"/>
              </a:rPr>
              <a:t>nav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&lt;table&gt;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&lt;div&gt;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endParaRPr lang="fr-FR" sz="2400">
              <a:latin typeface="Consolas"/>
              <a:ea typeface="Calibri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866CDA-E843-A3E7-9022-3F370ABD0C46}"/>
              </a:ext>
            </a:extLst>
          </p:cNvPr>
          <p:cNvSpPr txBox="1"/>
          <p:nvPr/>
        </p:nvSpPr>
        <p:spPr>
          <a:xfrm>
            <a:off x="669468" y="4981421"/>
            <a:ext cx="1154852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balises de type bloc génèrent automatiquement un retour à la ligne et permettent de définir des marges.</a:t>
            </a:r>
          </a:p>
        </p:txBody>
      </p:sp>
      <p:pic>
        <p:nvPicPr>
          <p:cNvPr id="9" name="Graphique 8" descr="Fontaine d'eau avec un remplissage uni">
            <a:extLst>
              <a:ext uri="{FF2B5EF4-FFF2-40B4-BE49-F238E27FC236}">
                <a16:creationId xmlns:a16="http://schemas.microsoft.com/office/drawing/2014/main" id="{3CCB4FD5-989E-8162-EEE1-86B40180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1895322"/>
            <a:ext cx="1154852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1 d'exercices 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Sur le site du </a:t>
            </a:r>
            <a:r>
              <a:rPr lang="fr-FR" sz="3200" err="1">
                <a:ea typeface="Calibri"/>
                <a:cs typeface="Calibri"/>
              </a:rPr>
              <a:t>MoodleMoot</a:t>
            </a:r>
            <a:r>
              <a:rPr lang="fr-FR" sz="3200">
                <a:ea typeface="Calibri"/>
                <a:cs typeface="Calibri"/>
              </a:rPr>
              <a:t>, quels types de styles sont utilisés ?</a:t>
            </a:r>
            <a:br>
              <a:rPr lang="fr-FR" sz="3200">
                <a:ea typeface="Calibri"/>
                <a:cs typeface="Calibri"/>
              </a:rPr>
            </a:br>
            <a:r>
              <a:rPr lang="fr-FR" sz="2800">
                <a:ea typeface="Calibri"/>
                <a:cs typeface="Calibri"/>
              </a:rPr>
              <a:t>Externe ? Interne ? </a:t>
            </a:r>
            <a:r>
              <a:rPr lang="fr-FR" sz="2800" err="1">
                <a:ea typeface="Calibri"/>
                <a:cs typeface="Calibri"/>
              </a:rPr>
              <a:t>Inline</a:t>
            </a:r>
            <a:r>
              <a:rPr lang="fr-FR" sz="2800">
                <a:ea typeface="Calibri"/>
                <a:cs typeface="Calibri"/>
              </a:rPr>
              <a:t> ?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Quel sélecteur utiliseriez-vous pour personnaliser le style de la barre de navigation supérieure du site ? 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A quel élément du site le sélecteur suivant est-il associé (dans un cours) ? </a:t>
            </a:r>
            <a:r>
              <a:rPr lang="fr-FR" sz="3200">
                <a:latin typeface="Consolas"/>
                <a:ea typeface="Calibri"/>
                <a:cs typeface="Calibri"/>
              </a:rPr>
              <a:t>.</a:t>
            </a:r>
            <a:r>
              <a:rPr lang="fr-FR" sz="3200" err="1">
                <a:latin typeface="Consolas"/>
                <a:ea typeface="Calibri"/>
                <a:cs typeface="Calibri"/>
              </a:rPr>
              <a:t>secondary</a:t>
            </a:r>
            <a:r>
              <a:rPr lang="fr-FR" sz="3200">
                <a:latin typeface="Consolas"/>
                <a:ea typeface="Calibri"/>
                <a:cs typeface="Calibri"/>
              </a:rPr>
              <a:t>-navigation</a:t>
            </a:r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</p:txBody>
      </p:sp>
      <p:pic>
        <p:nvPicPr>
          <p:cNvPr id="8" name="Graphique 7" descr="Fontaine d'eau avec un remplissage uni">
            <a:extLst>
              <a:ext uri="{FF2B5EF4-FFF2-40B4-BE49-F238E27FC236}">
                <a16:creationId xmlns:a16="http://schemas.microsoft.com/office/drawing/2014/main" id="{61D8D645-EFC9-D38E-A6C0-56CF00DB5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2038991"/>
            <a:ext cx="115485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sélecteurs sont conçus pour être imbriqués :</a:t>
            </a:r>
            <a:br>
              <a:rPr lang="fr-FR" sz="3200">
                <a:ea typeface="Calibri"/>
                <a:cs typeface="Calibri"/>
              </a:rPr>
            </a:br>
            <a:r>
              <a:rPr lang="fr-FR" sz="2400">
                <a:ea typeface="+mn-lt"/>
                <a:cs typeface="+mn-lt"/>
                <a:hlinkClick r:id="rId2"/>
              </a:rPr>
              <a:t>https://www.apprendre-html-et-css.com/bien_cibler_un_element.html</a:t>
            </a:r>
            <a:endParaRPr lang="fr-FR" sz="2400">
              <a:ea typeface="Calibri"/>
              <a:cs typeface="Calibri"/>
            </a:endParaRPr>
          </a:p>
          <a:p>
            <a:r>
              <a:rPr lang="fr-FR" sz="3200">
                <a:ea typeface="Calibri"/>
                <a:cs typeface="Calibri"/>
              </a:rPr>
              <a:t>Réalisez les exercices du site </a:t>
            </a:r>
            <a:r>
              <a:rPr lang="fr-FR" sz="3200" b="1">
                <a:ea typeface="Calibri"/>
                <a:cs typeface="Calibri"/>
              </a:rPr>
              <a:t>CSS-Diner </a:t>
            </a:r>
            <a:r>
              <a:rPr lang="fr-FR" sz="3200">
                <a:ea typeface="Calibri"/>
                <a:cs typeface="Calibri"/>
              </a:rPr>
              <a:t>pour bien comprendre</a:t>
            </a:r>
            <a:r>
              <a:rPr lang="fr-FR" sz="3200" b="1">
                <a:ea typeface="Calibri"/>
                <a:cs typeface="Calibri"/>
              </a:rPr>
              <a:t> </a:t>
            </a:r>
            <a:r>
              <a:rPr lang="fr-FR" sz="3200">
                <a:ea typeface="Calibri"/>
                <a:cs typeface="Calibri"/>
              </a:rPr>
              <a:t>(lire les infos dans le bloc de droite): </a:t>
            </a:r>
            <a:br>
              <a:rPr lang="fr-FR" sz="3200">
                <a:ea typeface="+mn-lt"/>
                <a:cs typeface="+mn-lt"/>
              </a:rPr>
            </a:br>
            <a:r>
              <a:rPr lang="fr-FR" sz="3200">
                <a:ea typeface="+mn-lt"/>
                <a:cs typeface="+mn-lt"/>
                <a:hlinkClick r:id="rId3"/>
              </a:rPr>
              <a:t>https://flukeout.github.io/</a:t>
            </a:r>
            <a:br>
              <a:rPr lang="fr-FR" sz="3200">
                <a:ea typeface="Calibri"/>
                <a:cs typeface="Calibri"/>
              </a:rPr>
            </a:br>
            <a:r>
              <a:rPr lang="fr-FR" sz="3200">
                <a:ea typeface="Calibri"/>
                <a:cs typeface="Calibri"/>
              </a:rPr>
              <a:t>Faire les 5 premiers exercices ensemble, puis poursuivre en autonomie jusqu'à l'exercice 18.</a:t>
            </a:r>
            <a:endParaRPr lang="fr-FR" sz="28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6FD7A421-8D60-A702-98C8-23A584456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1717522"/>
            <a:ext cx="1154852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alibri" panose="020F0502020204030204"/>
                <a:ea typeface="Calibri"/>
                <a:cs typeface="Calibri"/>
              </a:rPr>
              <a:t>A retenir :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latin typeface="Calibri" panose="020F0502020204030204"/>
                <a:ea typeface="Calibri"/>
                <a:cs typeface="Calibri"/>
              </a:rPr>
              <a:t>On peut appliquer les mêmes styles à plusieurs sélecteurs en utilisant la virgule comme séparateur</a:t>
            </a:r>
            <a:br>
              <a:rPr lang="fr-FR" sz="3200">
                <a:latin typeface="Calibri" panose="020F0502020204030204"/>
                <a:ea typeface="Calibri"/>
                <a:cs typeface="Calibri"/>
              </a:rPr>
            </a:br>
            <a:r>
              <a:rPr lang="fr-FR" sz="2800">
                <a:latin typeface="Consolas"/>
                <a:ea typeface="+mn-lt"/>
                <a:cs typeface="+mn-lt"/>
              </a:rPr>
              <a:t>h1,h2,h3{ </a:t>
            </a:r>
          </a:p>
          <a:p>
            <a:r>
              <a:rPr lang="fr-FR" sz="2800">
                <a:latin typeface="Consolas"/>
                <a:ea typeface="+mn-lt"/>
                <a:cs typeface="+mn-lt"/>
              </a:rPr>
              <a:t>   </a:t>
            </a:r>
            <a:r>
              <a:rPr lang="fr-FR" sz="2800" err="1">
                <a:latin typeface="Consolas"/>
                <a:ea typeface="+mn-lt"/>
                <a:cs typeface="+mn-lt"/>
              </a:rPr>
              <a:t>color</a:t>
            </a:r>
            <a:r>
              <a:rPr lang="fr-FR" sz="2800">
                <a:latin typeface="Consolas"/>
                <a:ea typeface="+mn-lt"/>
                <a:cs typeface="+mn-lt"/>
              </a:rPr>
              <a:t>:#173a69;</a:t>
            </a:r>
          </a:p>
          <a:p>
            <a:r>
              <a:rPr lang="fr-FR" sz="2800">
                <a:latin typeface="Consolas"/>
                <a:ea typeface="+mn-lt"/>
                <a:cs typeface="+mn-lt"/>
              </a:rPr>
              <a:t>   }</a:t>
            </a:r>
            <a:endParaRPr lang="fr-FR" sz="2800">
              <a:latin typeface="Consolas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6FD7A421-8D60-A702-98C8-23A58445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0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441662" y="2062803"/>
            <a:ext cx="11548529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alibri" panose="020F0502020204030204"/>
                <a:ea typeface="Calibri"/>
                <a:cs typeface="Calibri"/>
              </a:rPr>
              <a:t>A retenir :</a:t>
            </a:r>
          </a:p>
          <a:p>
            <a:pPr marL="457200" indent="-457200">
              <a:buFont typeface="Arial"/>
              <a:buChar char="•"/>
            </a:pPr>
            <a:r>
              <a:rPr lang="fr-FR" sz="2800">
                <a:latin typeface="Consolas"/>
                <a:ea typeface="Calibri"/>
                <a:cs typeface="Calibri"/>
              </a:rPr>
              <a:t>3 syntaxes pour sélectionner des éléments proches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latin typeface="Consolas"/>
                <a:ea typeface="Calibri"/>
                <a:cs typeface="Calibri"/>
              </a:rPr>
              <a:t>X Y : </a:t>
            </a:r>
            <a:r>
              <a:rPr lang="fr-FR" sz="2800">
                <a:latin typeface="Calibri"/>
                <a:ea typeface="Calibri"/>
                <a:cs typeface="Calibri"/>
              </a:rPr>
              <a:t>cible les éléments Y imbriqués dans un élément X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latin typeface="Consolas"/>
                <a:ea typeface="Calibri"/>
                <a:cs typeface="Calibri"/>
              </a:rPr>
              <a:t>X&gt;Y : </a:t>
            </a:r>
            <a:r>
              <a:rPr lang="fr-FR" sz="2800">
                <a:latin typeface="Calibri"/>
                <a:ea typeface="Calibri"/>
                <a:cs typeface="Calibri"/>
              </a:rPr>
              <a:t>cible les éléments Y imbriqués directement après un élément X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latin typeface="Consolas"/>
                <a:ea typeface="Calibri"/>
                <a:cs typeface="Calibri"/>
              </a:rPr>
              <a:t>X+Y : </a:t>
            </a:r>
            <a:r>
              <a:rPr lang="fr-FR" sz="2800">
                <a:latin typeface="Calibri"/>
                <a:ea typeface="Calibri"/>
                <a:cs typeface="Calibri"/>
              </a:rPr>
              <a:t>cible les éléments Y placés directement après un élément X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latin typeface="Calibri"/>
                <a:ea typeface="Calibri"/>
                <a:cs typeface="Calibri"/>
              </a:rPr>
              <a:t>Notez aussi l'intérêt des sélecteurs </a:t>
            </a:r>
            <a:br>
              <a:rPr lang="fr-FR" sz="3200">
                <a:ea typeface="Calibri"/>
                <a:cs typeface="Calibri"/>
              </a:rPr>
            </a:br>
            <a:r>
              <a:rPr lang="fr-FR" sz="2800">
                <a:latin typeface="Consolas"/>
                <a:ea typeface="Calibri"/>
                <a:cs typeface="Calibri"/>
              </a:rPr>
              <a:t>:first-</a:t>
            </a:r>
            <a:r>
              <a:rPr lang="fr-FR" sz="2800" err="1">
                <a:latin typeface="Consolas"/>
                <a:ea typeface="Calibri"/>
                <a:cs typeface="Calibri"/>
              </a:rPr>
              <a:t>child</a:t>
            </a:r>
            <a:r>
              <a:rPr lang="fr-FR" sz="2800">
                <a:latin typeface="Consolas"/>
                <a:ea typeface="Calibri"/>
                <a:cs typeface="Calibri"/>
              </a:rPr>
              <a:t>, :last-</a:t>
            </a:r>
            <a:r>
              <a:rPr lang="fr-FR" sz="2800" err="1">
                <a:latin typeface="Consolas"/>
                <a:ea typeface="Calibri"/>
                <a:cs typeface="Calibri"/>
              </a:rPr>
              <a:t>child</a:t>
            </a:r>
            <a:r>
              <a:rPr lang="fr-FR" sz="2800">
                <a:latin typeface="Consolas"/>
                <a:ea typeface="Calibri"/>
                <a:cs typeface="Calibri"/>
              </a:rPr>
              <a:t>, :</a:t>
            </a:r>
            <a:r>
              <a:rPr lang="fr-FR" sz="2800" err="1">
                <a:latin typeface="Consolas"/>
                <a:ea typeface="Calibri"/>
                <a:cs typeface="Calibri"/>
              </a:rPr>
              <a:t>nth-child</a:t>
            </a:r>
            <a:r>
              <a:rPr lang="fr-FR" sz="2800">
                <a:latin typeface="Consolas"/>
                <a:ea typeface="Calibri"/>
                <a:cs typeface="Calibri"/>
              </a:rPr>
              <a:t>, ...</a:t>
            </a:r>
            <a:endParaRPr lang="fr-FR" sz="28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6FD7A421-8D60-A702-98C8-23A58445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3048000" y="2927048"/>
            <a:ext cx="10134600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Mise en forme du texte via CSS</a:t>
            </a:r>
            <a:endParaRPr lang="fr-FR"/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17A4C08-7D8F-699C-B540-4779A82A8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19" y="2924626"/>
            <a:ext cx="1175053" cy="12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du texte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1717522"/>
            <a:ext cx="11548529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Les propriétés font-…</a:t>
            </a:r>
            <a:br>
              <a:rPr lang="fr-FR" sz="3200">
                <a:ea typeface="Calibri"/>
                <a:cs typeface="Calibri"/>
              </a:rPr>
            </a:br>
            <a:r>
              <a:rPr lang="fr-FR" sz="2800" err="1">
                <a:latin typeface="Consolas"/>
                <a:ea typeface="Calibri"/>
                <a:cs typeface="Calibri"/>
              </a:rPr>
              <a:t>font-family:Arial</a:t>
            </a:r>
            <a:r>
              <a:rPr lang="fr-FR" sz="2800">
                <a:latin typeface="Consolas"/>
                <a:ea typeface="Calibri"/>
                <a:cs typeface="Calibri"/>
              </a:rPr>
              <a:t>;</a:t>
            </a:r>
            <a:br>
              <a:rPr lang="fr-FR" sz="2800">
                <a:latin typeface="Consolas"/>
                <a:ea typeface="Calibri"/>
                <a:cs typeface="Calibri"/>
              </a:rPr>
            </a:br>
            <a:r>
              <a:rPr lang="fr-FR" sz="2800">
                <a:latin typeface="Consolas"/>
                <a:ea typeface="Calibri"/>
                <a:cs typeface="Calibri"/>
              </a:rPr>
              <a:t>font-size:120%; </a:t>
            </a:r>
            <a:br>
              <a:rPr lang="fr-FR" sz="2800">
                <a:latin typeface="Consolas"/>
                <a:ea typeface="Calibri"/>
                <a:cs typeface="Calibri"/>
              </a:rPr>
            </a:br>
            <a:r>
              <a:rPr lang="fr-FR" sz="2800" err="1">
                <a:latin typeface="Consolas"/>
                <a:ea typeface="Calibri"/>
                <a:cs typeface="Calibri"/>
              </a:rPr>
              <a:t>font-weight:bold</a:t>
            </a:r>
            <a:r>
              <a:rPr lang="fr-FR" sz="2800">
                <a:latin typeface="Consolas"/>
                <a:ea typeface="Calibri"/>
                <a:cs typeface="Calibri"/>
              </a:rPr>
              <a:t>;</a:t>
            </a:r>
            <a:br>
              <a:rPr lang="fr-FR" sz="2800">
                <a:latin typeface="Consolas"/>
                <a:ea typeface="Calibri"/>
                <a:cs typeface="Calibri"/>
              </a:rPr>
            </a:br>
            <a:r>
              <a:rPr lang="fr-FR" sz="3200">
                <a:ea typeface="+mn-lt"/>
                <a:cs typeface="+mn-lt"/>
                <a:hlinkClick r:id="rId2"/>
              </a:rPr>
              <a:t>https://www.apprendre-html-et-css.com/la_propriete_font.html</a:t>
            </a:r>
            <a:endParaRPr lang="fr-FR" sz="3200">
              <a:latin typeface="Consolas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Les propriétés </a:t>
            </a:r>
            <a:r>
              <a:rPr lang="fr-FR" sz="3200" err="1">
                <a:ea typeface="Calibri"/>
                <a:cs typeface="Calibri"/>
              </a:rPr>
              <a:t>text</a:t>
            </a:r>
            <a:r>
              <a:rPr lang="fr-FR" sz="3200">
                <a:ea typeface="Calibri"/>
                <a:cs typeface="Calibri"/>
              </a:rPr>
              <a:t>-…</a:t>
            </a:r>
            <a:br>
              <a:rPr lang="en-US"/>
            </a:br>
            <a:r>
              <a:rPr lang="fr-FR" sz="2800" err="1">
                <a:latin typeface="Consolas"/>
                <a:ea typeface="Calibri"/>
                <a:cs typeface="Calibri"/>
              </a:rPr>
              <a:t>text-align:center</a:t>
            </a:r>
            <a:r>
              <a:rPr lang="fr-FR" sz="2800">
                <a:latin typeface="Consolas"/>
                <a:ea typeface="Calibri"/>
                <a:cs typeface="Calibri"/>
              </a:rPr>
              <a:t>;</a:t>
            </a:r>
            <a:br>
              <a:rPr lang="fr-FR" sz="2800">
                <a:latin typeface="Consolas"/>
                <a:ea typeface="Calibri"/>
                <a:cs typeface="Calibri"/>
              </a:rPr>
            </a:br>
            <a:r>
              <a:rPr lang="fr-FR" sz="2800" err="1">
                <a:latin typeface="Consolas"/>
                <a:ea typeface="Calibri"/>
                <a:cs typeface="Calibri"/>
              </a:rPr>
              <a:t>text-decoration:underline</a:t>
            </a:r>
            <a:r>
              <a:rPr lang="fr-FR" sz="3200">
                <a:latin typeface="Consolas"/>
                <a:ea typeface="Calibri"/>
                <a:cs typeface="Calibri"/>
              </a:rPr>
              <a:t>;</a:t>
            </a:r>
            <a:br>
              <a:rPr lang="fr-FR" sz="3200">
                <a:ea typeface="Calibri"/>
                <a:cs typeface="Calibri"/>
              </a:rPr>
            </a:br>
            <a:r>
              <a:rPr lang="fr-FR" sz="3200">
                <a:ea typeface="+mn-lt"/>
                <a:cs typeface="+mn-lt"/>
                <a:hlinkClick r:id="rId3"/>
              </a:rPr>
              <a:t>https://www.apprendre-html-et-css.com/la_propriete_text.html</a:t>
            </a:r>
            <a:endParaRPr lang="fr-FR" sz="3200">
              <a:ea typeface="Calibri"/>
              <a:cs typeface="Calibri"/>
            </a:endParaRPr>
          </a:p>
          <a:p>
            <a:endParaRPr lang="fr-FR" sz="3200">
              <a:latin typeface="Calibri" panose="020F0502020204030204"/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FA7CA69-1A8A-28DA-56B5-D4187763F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9" y="981526"/>
            <a:ext cx="679753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2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du texte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224969" y="1806422"/>
            <a:ext cx="1219622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La couleur du texte :</a:t>
            </a:r>
            <a:br>
              <a:rPr lang="fr-FR" sz="3200">
                <a:latin typeface="Consolas"/>
                <a:ea typeface="Calibri"/>
                <a:cs typeface="Calibri"/>
              </a:rPr>
            </a:br>
            <a:r>
              <a:rPr lang="fr-FR" sz="3200" err="1">
                <a:latin typeface="Consolas"/>
                <a:ea typeface="+mn-lt"/>
                <a:cs typeface="+mn-lt"/>
              </a:rPr>
              <a:t>color</a:t>
            </a:r>
            <a:r>
              <a:rPr lang="fr-FR" sz="3200">
                <a:latin typeface="Consolas"/>
                <a:ea typeface="+mn-lt"/>
                <a:cs typeface="+mn-lt"/>
              </a:rPr>
              <a:t>: #c0d7dd;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ea typeface="+mn-lt"/>
                <a:cs typeface="+mn-lt"/>
                <a:hlinkClick r:id="rId2"/>
              </a:rPr>
              <a:t>https://www.apprendre-html-et-css.com/les_couleurs.html</a:t>
            </a:r>
            <a:br>
              <a:rPr lang="fr-FR" sz="3200">
                <a:ea typeface="+mn-lt"/>
                <a:cs typeface="+mn-lt"/>
              </a:rPr>
            </a:br>
            <a:r>
              <a:rPr lang="fr-FR" sz="3200">
                <a:latin typeface="Calibri"/>
                <a:ea typeface="Calibri"/>
                <a:cs typeface="Calibri"/>
              </a:rPr>
              <a:t>Utilisez la "pipette" de l'outil développeur pour épingler une couleur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r>
              <a:rPr lang="fr-FR" sz="3200">
                <a:ea typeface="Calibri"/>
                <a:cs typeface="Calibri"/>
              </a:rPr>
              <a:t>    Conversion couleur code hexadécimal : </a:t>
            </a:r>
            <a:r>
              <a:rPr lang="fr-FR" sz="2800" u="sng">
                <a:ea typeface="+mn-lt"/>
                <a:cs typeface="+mn-lt"/>
                <a:hlinkClick r:id="rId3"/>
              </a:rPr>
              <a:t>https://htmlcolorcodes.com/fr/</a:t>
            </a: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FA7CA69-1A8A-28DA-56B5-D4187763F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9" y="981526"/>
            <a:ext cx="679753" cy="728135"/>
          </a:xfrm>
          <a:prstGeom prst="rect">
            <a:avLst/>
          </a:prstGeom>
        </p:spPr>
      </p:pic>
      <p:pic>
        <p:nvPicPr>
          <p:cNvPr id="2" name="Image 1" descr="Une image contenant texte, Police, nombre, ligne&#10;&#10;Description générée automatiquement">
            <a:extLst>
              <a:ext uri="{FF2B5EF4-FFF2-40B4-BE49-F238E27FC236}">
                <a16:creationId xmlns:a16="http://schemas.microsoft.com/office/drawing/2014/main" id="{9CF66505-005D-EDB9-D644-A3A12052C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8374"/>
            <a:ext cx="12192000" cy="1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du texte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67869" y="1908022"/>
            <a:ext cx="1154852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Les liens avec </a:t>
            </a:r>
            <a:r>
              <a:rPr lang="fr-FR" sz="3200">
                <a:latin typeface="Consolas"/>
                <a:ea typeface="Calibri"/>
                <a:cs typeface="Calibri"/>
              </a:rPr>
              <a:t>:</a:t>
            </a:r>
            <a:r>
              <a:rPr lang="fr-FR" sz="3200" err="1">
                <a:latin typeface="Consolas"/>
                <a:ea typeface="Calibri"/>
                <a:cs typeface="Calibri"/>
              </a:rPr>
              <a:t>link</a:t>
            </a:r>
            <a:r>
              <a:rPr lang="fr-FR" sz="3200">
                <a:latin typeface="Consolas"/>
                <a:ea typeface="Calibri"/>
                <a:cs typeface="Calibri"/>
              </a:rPr>
              <a:t>, :</a:t>
            </a:r>
            <a:r>
              <a:rPr lang="fr-FR" sz="3200" err="1">
                <a:latin typeface="Consolas"/>
                <a:ea typeface="Calibri"/>
                <a:cs typeface="Calibri"/>
              </a:rPr>
              <a:t>hover</a:t>
            </a:r>
            <a:r>
              <a:rPr lang="fr-FR" sz="3200">
                <a:latin typeface="Consolas"/>
                <a:ea typeface="Calibri"/>
                <a:cs typeface="Calibri"/>
              </a:rPr>
              <a:t>, :</a:t>
            </a:r>
            <a:r>
              <a:rPr lang="fr-FR" sz="3200" err="1">
                <a:latin typeface="Consolas"/>
                <a:ea typeface="Calibri"/>
                <a:cs typeface="Calibri"/>
              </a:rPr>
              <a:t>visited</a:t>
            </a:r>
            <a:r>
              <a:rPr lang="fr-FR" sz="3200">
                <a:latin typeface="Consolas"/>
                <a:ea typeface="Calibri"/>
                <a:cs typeface="Calibri"/>
              </a:rPr>
              <a:t>, :activ</a:t>
            </a:r>
            <a:r>
              <a:rPr lang="fr-FR" sz="3200">
                <a:ea typeface="Calibri"/>
                <a:cs typeface="Calibri"/>
              </a:rPr>
              <a:t>e</a:t>
            </a:r>
            <a:br>
              <a:rPr lang="fr-FR" sz="3200">
                <a:ea typeface="Calibri"/>
                <a:cs typeface="Calibri"/>
              </a:rPr>
            </a:br>
            <a:r>
              <a:rPr lang="fr-FR" sz="3200" err="1">
                <a:latin typeface="Consolas"/>
                <a:ea typeface="+mn-lt"/>
                <a:cs typeface="+mn-lt"/>
              </a:rPr>
              <a:t>a</a:t>
            </a:r>
            <a:r>
              <a:rPr lang="fr-FR" sz="3200" i="1" err="1">
                <a:latin typeface="Consolas"/>
                <a:ea typeface="+mn-lt"/>
                <a:cs typeface="+mn-lt"/>
              </a:rPr>
              <a:t>:</a:t>
            </a:r>
            <a:r>
              <a:rPr lang="fr-FR" sz="3200" err="1">
                <a:latin typeface="Consolas"/>
                <a:ea typeface="+mn-lt"/>
                <a:cs typeface="+mn-lt"/>
              </a:rPr>
              <a:t>hover</a:t>
            </a:r>
            <a:r>
              <a:rPr lang="fr-FR" sz="3200">
                <a:latin typeface="Consolas"/>
                <a:ea typeface="+mn-lt"/>
                <a:cs typeface="+mn-lt"/>
              </a:rPr>
              <a:t> {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 err="1">
                <a:latin typeface="Consolas"/>
                <a:ea typeface="+mn-lt"/>
                <a:cs typeface="+mn-lt"/>
              </a:rPr>
              <a:t>color</a:t>
            </a:r>
            <a:r>
              <a:rPr lang="fr-FR" sz="3200">
                <a:latin typeface="Consolas"/>
                <a:ea typeface="+mn-lt"/>
                <a:cs typeface="+mn-lt"/>
              </a:rPr>
              <a:t>: #001f29;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 err="1">
                <a:latin typeface="Consolas"/>
                <a:ea typeface="+mn-lt"/>
                <a:cs typeface="+mn-lt"/>
              </a:rPr>
              <a:t>text-decoration</a:t>
            </a:r>
            <a:r>
              <a:rPr lang="fr-FR" sz="3200">
                <a:latin typeface="Consolas"/>
                <a:ea typeface="+mn-lt"/>
                <a:cs typeface="+mn-lt"/>
              </a:rPr>
              <a:t>: </a:t>
            </a:r>
            <a:r>
              <a:rPr lang="fr-FR" sz="3200" err="1">
                <a:latin typeface="Consolas"/>
                <a:ea typeface="+mn-lt"/>
                <a:cs typeface="+mn-lt"/>
              </a:rPr>
              <a:t>underline</a:t>
            </a:r>
            <a:r>
              <a:rPr lang="fr-FR" sz="3200">
                <a:latin typeface="Consolas"/>
                <a:ea typeface="+mn-lt"/>
                <a:cs typeface="+mn-lt"/>
              </a:rPr>
              <a:t>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}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ea typeface="+mn-lt"/>
                <a:cs typeface="+mn-lt"/>
                <a:hlinkClick r:id="rId2"/>
              </a:rPr>
              <a:t>https://www.w3schools.com/Css/css_link.asp</a:t>
            </a:r>
            <a:endParaRPr lang="fr-FR" sz="320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FA7CA69-1A8A-28DA-56B5-D4187763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9" y="981526"/>
            <a:ext cx="679753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1485900" y="780748"/>
            <a:ext cx="10134600" cy="5065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fr-FR" sz="4400">
                <a:ea typeface="Calibri" panose="020F0502020204030204"/>
                <a:cs typeface="Calibri" panose="020F0502020204030204"/>
              </a:rPr>
              <a:t>Principes de base des CSS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fr-FR" sz="4400">
                <a:ea typeface="Calibri" panose="020F0502020204030204"/>
                <a:cs typeface="Calibri" panose="020F0502020204030204"/>
              </a:rPr>
              <a:t>Mise en forme du texte via CSS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fr-FR" sz="4400">
                <a:ea typeface="Calibri" panose="020F0502020204030204"/>
                <a:cs typeface="Calibri" panose="020F0502020204030204"/>
              </a:rPr>
              <a:t>Mise en forme des blocs via CSS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fr-FR" sz="4400">
                <a:ea typeface="Calibri" panose="020F0502020204030204"/>
                <a:cs typeface="Calibri" panose="020F0502020204030204"/>
              </a:rPr>
              <a:t>Astuces</a:t>
            </a:r>
          </a:p>
          <a:p>
            <a:pPr marL="571500" indent="-571500">
              <a:lnSpc>
                <a:spcPct val="150000"/>
              </a:lnSpc>
              <a:buFont typeface="Wingdings"/>
              <a:buChar char="§"/>
            </a:pPr>
            <a:r>
              <a:rPr lang="fr-FR" sz="4400">
                <a:ea typeface="Calibri" panose="020F0502020204030204"/>
                <a:cs typeface="Calibri" panose="020F0502020204030204"/>
              </a:rPr>
              <a:t>Exercices facultatifs</a:t>
            </a:r>
          </a:p>
        </p:txBody>
      </p:sp>
      <p:pic>
        <p:nvPicPr>
          <p:cNvPr id="8" name="Image 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6CBC89E-1A82-0732-77FA-294DF4E0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24" y="3109611"/>
            <a:ext cx="684138" cy="626685"/>
          </a:xfrm>
          <a:prstGeom prst="rect">
            <a:avLst/>
          </a:prstGeom>
        </p:spPr>
      </p:pic>
      <p:pic>
        <p:nvPicPr>
          <p:cNvPr id="9" name="Image 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8E815FC-9A4B-8C1C-4AA8-111CB937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9" y="2061026"/>
            <a:ext cx="679753" cy="728135"/>
          </a:xfrm>
          <a:prstGeom prst="rect">
            <a:avLst/>
          </a:prstGeom>
        </p:spPr>
      </p:pic>
      <p:pic>
        <p:nvPicPr>
          <p:cNvPr id="10" name="Graphique 9" descr="Fontaine d'eau avec un remplissage uni">
            <a:extLst>
              <a:ext uri="{FF2B5EF4-FFF2-40B4-BE49-F238E27FC236}">
                <a16:creationId xmlns:a16="http://schemas.microsoft.com/office/drawing/2014/main" id="{9CCD9855-191D-C2FB-51DD-7B3BFAD48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371" y="963990"/>
            <a:ext cx="793448" cy="745067"/>
          </a:xfrm>
          <a:prstGeom prst="rect">
            <a:avLst/>
          </a:prstGeom>
        </p:spPr>
      </p:pic>
      <p:pic>
        <p:nvPicPr>
          <p:cNvPr id="11" name="Graphique 10" descr="Lumières allumées avec un remplissage uni">
            <a:extLst>
              <a:ext uri="{FF2B5EF4-FFF2-40B4-BE49-F238E27FC236}">
                <a16:creationId xmlns:a16="http://schemas.microsoft.com/office/drawing/2014/main" id="{C7561FE7-367C-2A08-1CC8-A09FD19B5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371" y="4048276"/>
            <a:ext cx="793448" cy="745067"/>
          </a:xfrm>
          <a:prstGeom prst="rect">
            <a:avLst/>
          </a:prstGeom>
        </p:spPr>
      </p:pic>
      <p:pic>
        <p:nvPicPr>
          <p:cNvPr id="15" name="Graphique 14" descr="Culturiste avec un remplissage uni">
            <a:extLst>
              <a:ext uri="{FF2B5EF4-FFF2-40B4-BE49-F238E27FC236}">
                <a16:creationId xmlns:a16="http://schemas.microsoft.com/office/drawing/2014/main" id="{109DD5D2-8620-5C7C-2CAB-0CB62F1A1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627" y="49289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du texte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237669" y="1806422"/>
            <a:ext cx="3788829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alibri"/>
                <a:ea typeface="+mn-lt"/>
                <a:cs typeface="+mn-lt"/>
              </a:rPr>
              <a:t>Appliquer des styles personnalisés à Boost via l'administration Moodle, sans passer par un thème enfant:</a:t>
            </a:r>
          </a:p>
          <a:p>
            <a:r>
              <a:rPr lang="fr-FR" sz="2800" b="1">
                <a:ea typeface="Calibri"/>
                <a:cs typeface="Calibri"/>
              </a:rPr>
              <a:t>Administration du site </a:t>
            </a:r>
            <a:br>
              <a:rPr lang="fr-FR" sz="2800" b="1">
                <a:ea typeface="Calibri"/>
                <a:cs typeface="Calibri"/>
              </a:rPr>
            </a:br>
            <a:r>
              <a:rPr lang="fr-FR" sz="2800" b="1">
                <a:ea typeface="Calibri"/>
                <a:cs typeface="Calibri"/>
              </a:rPr>
              <a:t>&gt; Présentation </a:t>
            </a:r>
            <a:br>
              <a:rPr lang="fr-FR" sz="2800" b="1">
                <a:ea typeface="Calibri"/>
                <a:cs typeface="Calibri"/>
              </a:rPr>
            </a:br>
            <a:r>
              <a:rPr lang="fr-FR" sz="2800" b="1">
                <a:ea typeface="Calibri"/>
                <a:cs typeface="Calibri"/>
              </a:rPr>
              <a:t>&gt; Boost </a:t>
            </a:r>
            <a:br>
              <a:rPr lang="fr-FR" sz="2800" b="1">
                <a:ea typeface="Calibri"/>
                <a:cs typeface="Calibri"/>
              </a:rPr>
            </a:br>
            <a:r>
              <a:rPr lang="fr-FR" sz="2800" b="1">
                <a:ea typeface="Calibri"/>
                <a:cs typeface="Calibri"/>
              </a:rPr>
              <a:t>&gt; Réglages avancés</a:t>
            </a:r>
          </a:p>
          <a:p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FA7CA69-1A8A-28DA-56B5-D4187763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9" y="981526"/>
            <a:ext cx="679753" cy="728135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932C900-EB17-0866-B61A-C9BC5CB5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923511"/>
            <a:ext cx="8191500" cy="4230177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8B2B7CC-8402-C4F1-8081-79141CDB01D1}"/>
              </a:ext>
            </a:extLst>
          </p:cNvPr>
          <p:cNvSpPr/>
          <p:nvPr/>
        </p:nvSpPr>
        <p:spPr>
          <a:xfrm flipH="1">
            <a:off x="9918700" y="735076"/>
            <a:ext cx="2692400" cy="123494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>
                <a:ea typeface="Calibri"/>
                <a:cs typeface="Calibri"/>
              </a:rPr>
              <a:t>Testez d'abord via les outils de dev du navigateur !</a:t>
            </a:r>
            <a:endParaRPr lang="fr-FR"/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00675DCF-0A82-DD6E-DCA5-110852208460}"/>
              </a:ext>
            </a:extLst>
          </p:cNvPr>
          <p:cNvSpPr/>
          <p:nvPr/>
        </p:nvSpPr>
        <p:spPr>
          <a:xfrm flipH="1">
            <a:off x="8585199" y="3897376"/>
            <a:ext cx="4191000" cy="138734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ea typeface="Calibri"/>
                <a:cs typeface="Calibri"/>
              </a:rPr>
              <a:t>Utilisez les commentaires</a:t>
            </a:r>
            <a:br>
              <a:rPr lang="fr-FR">
                <a:ea typeface="Calibri"/>
                <a:cs typeface="Calibri"/>
              </a:rPr>
            </a:br>
            <a:r>
              <a:rPr lang="fr-FR">
                <a:latin typeface="Consolas"/>
                <a:ea typeface="Calibri"/>
                <a:cs typeface="Calibri"/>
              </a:rPr>
              <a:t>/* … */</a:t>
            </a:r>
          </a:p>
          <a:p>
            <a:pPr algn="ctr"/>
            <a:r>
              <a:rPr lang="fr-FR">
                <a:ea typeface="Calibri"/>
                <a:cs typeface="Calibri"/>
              </a:rPr>
              <a:t> pour expliciter le motif des personnalisations</a:t>
            </a:r>
          </a:p>
        </p:txBody>
      </p:sp>
    </p:spTree>
    <p:extLst>
      <p:ext uri="{BB962C8B-B14F-4D97-AF65-F5344CB8AC3E}">
        <p14:creationId xmlns:p14="http://schemas.microsoft.com/office/powerpoint/2010/main" val="353168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DF352D-793E-65FF-55AF-4771A83D3FF0}"/>
              </a:ext>
            </a:extLst>
          </p:cNvPr>
          <p:cNvSpPr txBox="1"/>
          <p:nvPr/>
        </p:nvSpPr>
        <p:spPr>
          <a:xfrm>
            <a:off x="3048000" y="88900"/>
            <a:ext cx="6210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ea typeface="Calibri"/>
                <a:cs typeface="Calibri"/>
              </a:rPr>
              <a:t>Squelette de Moodle</a:t>
            </a:r>
            <a:endParaRPr lang="fr-FR" sz="280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5AACA3-3ABA-2766-D0FC-806F29DE1148}"/>
              </a:ext>
            </a:extLst>
          </p:cNvPr>
          <p:cNvSpPr txBox="1"/>
          <p:nvPr/>
        </p:nvSpPr>
        <p:spPr>
          <a:xfrm>
            <a:off x="172823" y="938225"/>
            <a:ext cx="1195670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Chaque page de Moodle a un id spécifique associé à la balise </a:t>
            </a:r>
            <a:r>
              <a:rPr lang="fr-FR" sz="3200">
                <a:latin typeface="Consolas"/>
                <a:ea typeface="Calibri"/>
                <a:cs typeface="Calibri"/>
              </a:rPr>
              <a:t>body</a:t>
            </a:r>
            <a:r>
              <a:rPr lang="fr-FR" sz="3200">
                <a:ea typeface="Calibri"/>
                <a:cs typeface="Calibri"/>
              </a:rPr>
              <a:t> qui permet que les changements appliqués ciblent uniquement cette page.</a:t>
            </a:r>
          </a:p>
          <a:p>
            <a:endParaRPr lang="fr-FR" sz="3200">
              <a:ea typeface="Calibri"/>
              <a:cs typeface="Calibri"/>
            </a:endParaRPr>
          </a:p>
          <a:p>
            <a:r>
              <a:rPr lang="fr-FR" sz="2800">
                <a:ea typeface="Calibri"/>
                <a:cs typeface="Calibri"/>
              </a:rPr>
              <a:t>Exemples:</a:t>
            </a:r>
          </a:p>
          <a:p>
            <a:r>
              <a:rPr lang="fr-FR" sz="2800">
                <a:latin typeface="Consolas"/>
                <a:ea typeface="Calibri"/>
                <a:cs typeface="Calibri"/>
              </a:rPr>
              <a:t>#page-site-index</a:t>
            </a:r>
            <a:r>
              <a:rPr lang="fr-FR" sz="2800">
                <a:ea typeface="Calibri"/>
                <a:cs typeface="Calibri"/>
              </a:rPr>
              <a:t> : page d'accueil</a:t>
            </a:r>
          </a:p>
          <a:p>
            <a:r>
              <a:rPr lang="fr-FR" sz="2800">
                <a:latin typeface="Consolas"/>
                <a:ea typeface="Calibri"/>
                <a:cs typeface="Calibri"/>
              </a:rPr>
              <a:t>#page-my-index</a:t>
            </a:r>
            <a:r>
              <a:rPr lang="fr-FR" sz="2800">
                <a:ea typeface="Calibri"/>
                <a:cs typeface="Calibri"/>
              </a:rPr>
              <a:t> : tableau de bord</a:t>
            </a:r>
          </a:p>
          <a:p>
            <a:r>
              <a:rPr lang="fr-FR" sz="2800">
                <a:latin typeface="Consolas"/>
                <a:ea typeface="Calibri"/>
                <a:cs typeface="Calibri"/>
              </a:rPr>
              <a:t>#page-course-view-topics</a:t>
            </a:r>
            <a:r>
              <a:rPr lang="fr-FR" sz="2800">
                <a:ea typeface="Calibri"/>
                <a:cs typeface="Calibri"/>
              </a:rPr>
              <a:t> : accueil d'un cours au format thématique</a:t>
            </a:r>
          </a:p>
          <a:p>
            <a:r>
              <a:rPr lang="fr-FR" sz="2800">
                <a:latin typeface="Consolas"/>
                <a:ea typeface="Calibri"/>
                <a:cs typeface="Calibri"/>
              </a:rPr>
              <a:t>#page-course-view-weeks </a:t>
            </a:r>
            <a:r>
              <a:rPr lang="fr-FR" sz="2800">
                <a:ea typeface="Calibri"/>
                <a:cs typeface="Calibri"/>
              </a:rPr>
              <a:t>: accueil d'un cours au format hebdomadaire</a:t>
            </a:r>
          </a:p>
          <a:p>
            <a:r>
              <a:rPr lang="fr-FR" sz="2800">
                <a:latin typeface="Consolas"/>
                <a:ea typeface="Calibri"/>
                <a:cs typeface="Calibri"/>
              </a:rPr>
              <a:t>#page-enrol-edit-instance</a:t>
            </a:r>
            <a:r>
              <a:rPr lang="fr-FR" sz="2800">
                <a:ea typeface="Calibri"/>
                <a:cs typeface="Calibri"/>
              </a:rPr>
              <a:t> : page d'édition d'une méthode d'inscription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09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du texte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67869" y="1717522"/>
            <a:ext cx="11548529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alibri"/>
                <a:ea typeface="Calibri"/>
                <a:cs typeface="Calibri"/>
              </a:rPr>
              <a:t>Série 2 d'exercices :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Quelle est le code couleur de la bannière supérieure du site du </a:t>
            </a:r>
            <a:r>
              <a:rPr lang="fr-FR" sz="3200" err="1">
                <a:ea typeface="Calibri"/>
                <a:cs typeface="Calibri"/>
              </a:rPr>
              <a:t>MoodleMoot</a:t>
            </a:r>
            <a:r>
              <a:rPr lang="fr-FR" sz="3200">
                <a:ea typeface="Calibri"/>
                <a:cs typeface="Calibri"/>
              </a:rPr>
              <a:t> (après connexion) ?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Personnalisez la couleur du titre de cours pour qu'il ait la couleur orange (uniquement le titre de cours, pas les autres titres !)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Personnalisez le titre des sections de cours avec du gras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Personnalisez la couleur des liens visités (#501600) dans le menu de navigation de cours et ajoutez du souligné aux liens survolés</a:t>
            </a:r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8FA7CA69-1A8A-28DA-56B5-D4187763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9" y="981526"/>
            <a:ext cx="679753" cy="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9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3048000" y="2927048"/>
            <a:ext cx="10134600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Mise en forme des blocs via CSS</a:t>
            </a:r>
            <a:endParaRPr lang="fr-FR"/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9AC2BED-380E-D575-F9A0-9E4C4D17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45" y="3041575"/>
            <a:ext cx="1092352" cy="10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800866"/>
            <a:ext cx="46786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 modèle de boîte:</a:t>
            </a:r>
            <a:endParaRPr lang="fr-FR"/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  <p:pic>
        <p:nvPicPr>
          <p:cNvPr id="2" name="Image 1" descr="Une image contenant texte, capture d’écran, affichage, Rectangle&#10;&#10;Description générée automatiquement">
            <a:extLst>
              <a:ext uri="{FF2B5EF4-FFF2-40B4-BE49-F238E27FC236}">
                <a16:creationId xmlns:a16="http://schemas.microsoft.com/office/drawing/2014/main" id="{D2901B4A-4932-3D11-B421-EA1ED14F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3" y="1889978"/>
            <a:ext cx="6096000" cy="38876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6F6749-42E7-B248-7823-5D0D599E6C5C}"/>
              </a:ext>
            </a:extLst>
          </p:cNvPr>
          <p:cNvSpPr txBox="1"/>
          <p:nvPr/>
        </p:nvSpPr>
        <p:spPr>
          <a:xfrm>
            <a:off x="5548312" y="5774531"/>
            <a:ext cx="68937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ea typeface="Calibri"/>
                <a:cs typeface="Calibri"/>
              </a:rPr>
              <a:t>Source : </a:t>
            </a:r>
            <a:r>
              <a:rPr lang="fr-FR">
                <a:ea typeface="+mn-lt"/>
                <a:cs typeface="+mn-lt"/>
              </a:rPr>
              <a:t>https://www.apprendre-html-et-css.com/bordures.html</a:t>
            </a:r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4007B2F-D425-DF09-41E5-A67571A39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88781"/>
              </p:ext>
            </p:extLst>
          </p:nvPr>
        </p:nvGraphicFramePr>
        <p:xfrm>
          <a:off x="428149" y="2770251"/>
          <a:ext cx="4811009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640">
                  <a:extLst>
                    <a:ext uri="{9D8B030D-6E8A-4147-A177-3AD203B41FA5}">
                      <a16:colId xmlns:a16="http://schemas.microsoft.com/office/drawing/2014/main" val="1209839390"/>
                    </a:ext>
                  </a:extLst>
                </a:gridCol>
                <a:gridCol w="3122369">
                  <a:extLst>
                    <a:ext uri="{9D8B030D-6E8A-4147-A177-3AD203B41FA5}">
                      <a16:colId xmlns:a16="http://schemas.microsoft.com/office/drawing/2014/main" val="3392204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Propriété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Application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0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err="1">
                          <a:latin typeface="Consolas"/>
                        </a:rPr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Largeur du contenu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err="1">
                          <a:latin typeface="Consolas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Hauteur du contenu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3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>
                          <a:latin typeface="Consolas"/>
                        </a:rPr>
                        <a:t>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Présentation de la bordure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err="1">
                          <a:latin typeface="Consolas"/>
                        </a:rPr>
                        <a:t>padding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/>
                        <a:t>Taille de la marge intérieure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03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000" err="1">
                          <a:latin typeface="Consolas"/>
                        </a:rPr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000"/>
                        <a:t>Taille de la marge extérieure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3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82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241338" y="1815243"/>
            <a:ext cx="1194435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au dimensionnement d'un bloc :</a:t>
            </a:r>
            <a:endParaRPr lang="fr-FR"/>
          </a:p>
          <a:p>
            <a:r>
              <a:rPr lang="fr-FR" sz="3200">
                <a:latin typeface="Consolas"/>
                <a:ea typeface="+mn-lt"/>
                <a:cs typeface="+mn-lt"/>
              </a:rPr>
              <a:t>div {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  </a:t>
            </a:r>
            <a:r>
              <a:rPr lang="fr-FR" sz="3200" err="1">
                <a:latin typeface="Consolas"/>
                <a:ea typeface="+mn-lt"/>
                <a:cs typeface="+mn-lt"/>
              </a:rPr>
              <a:t>height</a:t>
            </a:r>
            <a:r>
              <a:rPr lang="fr-FR" sz="3200">
                <a:latin typeface="Consolas"/>
                <a:ea typeface="+mn-lt"/>
                <a:cs typeface="+mn-lt"/>
              </a:rPr>
              <a:t>: 100px;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  </a:t>
            </a:r>
            <a:r>
              <a:rPr lang="fr-FR" sz="3200" err="1">
                <a:latin typeface="Consolas"/>
                <a:ea typeface="+mn-lt"/>
                <a:cs typeface="+mn-lt"/>
              </a:rPr>
              <a:t>width</a:t>
            </a:r>
            <a:r>
              <a:rPr lang="fr-FR" sz="3200">
                <a:latin typeface="Consolas"/>
                <a:ea typeface="+mn-lt"/>
                <a:cs typeface="+mn-lt"/>
              </a:rPr>
              <a:t>: 500px;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}</a:t>
            </a:r>
            <a:endParaRPr lang="fr-FR">
              <a:latin typeface="Consolas"/>
            </a:endParaRPr>
          </a:p>
          <a:p>
            <a:r>
              <a:rPr lang="fr-FR" sz="3200">
                <a:ea typeface="+mn-lt"/>
                <a:cs typeface="+mn-lt"/>
              </a:rPr>
              <a:t>Mais aussi </a:t>
            </a:r>
            <a:r>
              <a:rPr lang="fr-FR" sz="3200">
                <a:latin typeface="Consolas"/>
                <a:ea typeface="+mn-lt"/>
                <a:cs typeface="+mn-lt"/>
              </a:rPr>
              <a:t>max-</a:t>
            </a:r>
            <a:r>
              <a:rPr lang="fr-FR" sz="3200" err="1">
                <a:latin typeface="Consolas"/>
                <a:ea typeface="+mn-lt"/>
                <a:cs typeface="+mn-lt"/>
              </a:rPr>
              <a:t>width</a:t>
            </a:r>
            <a:r>
              <a:rPr lang="fr-FR" sz="3200">
                <a:latin typeface="Consolas"/>
                <a:ea typeface="+mn-lt"/>
                <a:cs typeface="+mn-lt"/>
              </a:rPr>
              <a:t>, min-</a:t>
            </a:r>
            <a:r>
              <a:rPr lang="fr-FR" sz="3200" err="1">
                <a:latin typeface="Consolas"/>
                <a:ea typeface="+mn-lt"/>
                <a:cs typeface="+mn-lt"/>
              </a:rPr>
              <a:t>width</a:t>
            </a:r>
            <a:r>
              <a:rPr lang="fr-FR" sz="3200">
                <a:latin typeface="Consolas"/>
                <a:ea typeface="+mn-lt"/>
                <a:cs typeface="+mn-lt"/>
              </a:rPr>
              <a:t>, max-</a:t>
            </a:r>
            <a:r>
              <a:rPr lang="fr-FR" sz="3200" err="1">
                <a:latin typeface="Consolas"/>
                <a:ea typeface="+mn-lt"/>
                <a:cs typeface="+mn-lt"/>
              </a:rPr>
              <a:t>height</a:t>
            </a:r>
            <a:r>
              <a:rPr lang="fr-FR" sz="3200">
                <a:latin typeface="Consolas"/>
                <a:ea typeface="+mn-lt"/>
                <a:cs typeface="+mn-lt"/>
              </a:rPr>
              <a:t>, min-</a:t>
            </a:r>
            <a:r>
              <a:rPr lang="fr-FR" sz="3200" err="1">
                <a:latin typeface="Consolas"/>
                <a:ea typeface="+mn-lt"/>
                <a:cs typeface="+mn-lt"/>
              </a:rPr>
              <a:t>height</a:t>
            </a:r>
            <a:r>
              <a:rPr lang="fr-FR" sz="3200">
                <a:ea typeface="+mn-lt"/>
                <a:cs typeface="+mn-lt"/>
              </a:rPr>
              <a:t> </a:t>
            </a:r>
          </a:p>
          <a:p>
            <a:r>
              <a:rPr lang="fr-FR" sz="2400">
                <a:ea typeface="+mn-lt"/>
                <a:cs typeface="+mn-lt"/>
                <a:hlinkClick r:id="rId2"/>
              </a:rPr>
              <a:t>https://www.apprendre-html-et-css.com/dimensions_et_dimensions_maximales.html</a:t>
            </a:r>
            <a:endParaRPr lang="fr-FR" sz="2400">
              <a:ea typeface="+mn-lt"/>
              <a:cs typeface="+mn-lt"/>
            </a:endParaRPr>
          </a:p>
          <a:p>
            <a:endParaRPr lang="fr-FR" sz="3200">
              <a:ea typeface="+mn-lt"/>
              <a:cs typeface="+mn-lt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1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815243"/>
            <a:ext cx="1052099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à la couleur d'arrière-plan d'un bloc :</a:t>
            </a:r>
            <a:endParaRPr lang="fr-FR"/>
          </a:p>
          <a:p>
            <a:r>
              <a:rPr lang="fr-FR" sz="3200" err="1">
                <a:latin typeface="Consolas"/>
                <a:ea typeface="+mn-lt"/>
                <a:cs typeface="+mn-lt"/>
              </a:rPr>
              <a:t>div#navigation</a:t>
            </a:r>
            <a:r>
              <a:rPr lang="fr-FR" sz="3200">
                <a:latin typeface="Consolas"/>
                <a:ea typeface="+mn-lt"/>
                <a:cs typeface="+mn-lt"/>
              </a:rPr>
              <a:t>{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  background-</a:t>
            </a:r>
            <a:r>
              <a:rPr lang="fr-FR" sz="3200" err="1">
                <a:latin typeface="Consolas"/>
                <a:ea typeface="+mn-lt"/>
                <a:cs typeface="+mn-lt"/>
              </a:rPr>
              <a:t>color</a:t>
            </a:r>
            <a:r>
              <a:rPr lang="fr-FR" sz="3200">
                <a:latin typeface="Consolas"/>
                <a:ea typeface="+mn-lt"/>
                <a:cs typeface="+mn-lt"/>
              </a:rPr>
              <a:t>: </a:t>
            </a:r>
            <a:r>
              <a:rPr lang="fr-FR" sz="3200" err="1">
                <a:latin typeface="Consolas"/>
                <a:ea typeface="+mn-lt"/>
                <a:cs typeface="+mn-lt"/>
              </a:rPr>
              <a:t>lightblue</a:t>
            </a:r>
            <a:r>
              <a:rPr lang="fr-FR" sz="3200">
                <a:latin typeface="Consolas"/>
                <a:ea typeface="+mn-lt"/>
                <a:cs typeface="+mn-lt"/>
              </a:rPr>
              <a:t>;</a:t>
            </a:r>
            <a:br>
              <a:rPr lang="fr-FR" sz="3200">
                <a:latin typeface="Consolas"/>
                <a:ea typeface="+mn-lt"/>
                <a:cs typeface="+mn-lt"/>
              </a:rPr>
            </a:br>
            <a:r>
              <a:rPr lang="fr-FR" sz="3200">
                <a:latin typeface="Consolas"/>
                <a:ea typeface="+mn-lt"/>
                <a:cs typeface="+mn-lt"/>
              </a:rPr>
              <a:t>}</a:t>
            </a:r>
            <a:endParaRPr lang="fr-FR" sz="2800">
              <a:latin typeface="Consolas"/>
              <a:cs typeface="Calibri"/>
            </a:endParaRPr>
          </a:p>
          <a:p>
            <a:r>
              <a:rPr lang="fr-FR" sz="3200">
                <a:ea typeface="+mn-lt"/>
                <a:cs typeface="+mn-lt"/>
                <a:hlinkClick r:id="rId2"/>
              </a:rPr>
              <a:t>https://www.w3schools.com/css/css_background.asp</a:t>
            </a:r>
            <a:endParaRPr lang="fr-FR">
              <a:ea typeface="+mn-lt"/>
              <a:cs typeface="+mn-lt"/>
            </a:endParaRPr>
          </a:p>
          <a:p>
            <a:endParaRPr lang="fr-FR" sz="3200">
              <a:ea typeface="Calibri"/>
              <a:cs typeface="Calibri"/>
            </a:endParaRPr>
          </a:p>
          <a:p>
            <a:r>
              <a:rPr lang="fr-FR" sz="3200">
                <a:ea typeface="Calibri"/>
                <a:cs typeface="Calibri"/>
              </a:rPr>
              <a:t>Un site de référence pour la conception et le choix des couleurs : </a:t>
            </a:r>
            <a:r>
              <a:rPr lang="fr-FR" sz="3200">
                <a:ea typeface="+mn-lt"/>
                <a:cs typeface="+mn-lt"/>
                <a:hlinkClick r:id="rId3"/>
              </a:rPr>
              <a:t>https://paletton.com</a:t>
            </a: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815243"/>
            <a:ext cx="1052099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à la couleur d'arrière-plan d'un bloc :</a:t>
            </a:r>
            <a:endParaRPr lang="fr-FR"/>
          </a:p>
          <a:p>
            <a:r>
              <a:rPr lang="fr-FR" sz="3200" err="1">
                <a:latin typeface="Consolas"/>
                <a:ea typeface="+mn-lt"/>
                <a:cs typeface="+mn-lt"/>
              </a:rPr>
              <a:t>img</a:t>
            </a:r>
            <a:r>
              <a:rPr lang="fr-FR" sz="3200">
                <a:latin typeface="Consolas"/>
                <a:ea typeface="+mn-lt"/>
                <a:cs typeface="+mn-lt"/>
              </a:rPr>
              <a:t> {</a:t>
            </a:r>
          </a:p>
          <a:p>
            <a:r>
              <a:rPr lang="fr-FR" sz="3200" err="1">
                <a:latin typeface="Consolas"/>
                <a:ea typeface="+mn-lt"/>
                <a:cs typeface="+mn-lt"/>
              </a:rPr>
              <a:t>filter</a:t>
            </a:r>
            <a:r>
              <a:rPr lang="fr-FR" sz="3200">
                <a:latin typeface="Consolas"/>
                <a:ea typeface="+mn-lt"/>
                <a:cs typeface="+mn-lt"/>
              </a:rPr>
              <a:t>: </a:t>
            </a:r>
            <a:r>
              <a:rPr lang="fr-FR" sz="3200" err="1">
                <a:latin typeface="Consolas"/>
                <a:ea typeface="+mn-lt"/>
                <a:cs typeface="+mn-lt"/>
              </a:rPr>
              <a:t>brightness</a:t>
            </a:r>
            <a:r>
              <a:rPr lang="fr-FR" sz="3200">
                <a:latin typeface="Consolas"/>
                <a:ea typeface="+mn-lt"/>
                <a:cs typeface="+mn-lt"/>
              </a:rPr>
              <a:t>(70%);</a:t>
            </a:r>
            <a:br>
              <a:rPr lang="en-US" sz="3200">
                <a:latin typeface="Consolas"/>
              </a:rPr>
            </a:br>
            <a:r>
              <a:rPr lang="fr-FR" sz="3200">
                <a:latin typeface="Consolas"/>
                <a:cs typeface="Calibri"/>
              </a:rPr>
              <a:t>}</a:t>
            </a:r>
            <a:endParaRPr lang="fr-FR" sz="3200">
              <a:latin typeface="Consolas"/>
            </a:endParaRPr>
          </a:p>
          <a:p>
            <a:r>
              <a:rPr lang="fr-FR" sz="3200">
                <a:ea typeface="+mn-lt"/>
                <a:cs typeface="+mn-lt"/>
                <a:hlinkClick r:id="rId2"/>
              </a:rPr>
              <a:t>https://www.w3schools.com/cssref/css3_pr_filter.php</a:t>
            </a:r>
            <a:endParaRPr lang="fr-FR"/>
          </a:p>
          <a:p>
            <a:br>
              <a:rPr lang="fr-FR" sz="3200">
                <a:ea typeface="Calibri"/>
                <a:cs typeface="Calibri"/>
              </a:rPr>
            </a:br>
            <a:r>
              <a:rPr lang="fr-FR" sz="3200">
                <a:ea typeface="Calibri"/>
                <a:cs typeface="Calibri"/>
              </a:rPr>
              <a:t>Pratique pour certains effets de survol de boutons !</a:t>
            </a: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5112" y="1815243"/>
            <a:ext cx="8781336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aux bordures d'un bloc:</a:t>
            </a:r>
            <a:br>
              <a:rPr lang="fr-FR" sz="3200">
                <a:ea typeface="Calibri"/>
                <a:cs typeface="Calibri"/>
              </a:rPr>
            </a:br>
            <a:r>
              <a:rPr lang="fr-FR" sz="2800">
                <a:latin typeface="Consolas"/>
                <a:ea typeface="+mn-lt"/>
                <a:cs typeface="+mn-lt"/>
              </a:rPr>
              <a:t>.course-section-header .</a:t>
            </a:r>
            <a:r>
              <a:rPr lang="fr-FR" sz="2800" err="1">
                <a:latin typeface="Consolas"/>
                <a:ea typeface="+mn-lt"/>
                <a:cs typeface="+mn-lt"/>
              </a:rPr>
              <a:t>align</a:t>
            </a:r>
            <a:r>
              <a:rPr lang="fr-FR" sz="2800">
                <a:latin typeface="Consolas"/>
                <a:ea typeface="+mn-lt"/>
                <a:cs typeface="+mn-lt"/>
              </a:rPr>
              <a:t>-self-center{</a:t>
            </a:r>
            <a:endParaRPr lang="fr-FR" sz="2800">
              <a:latin typeface="Consolas"/>
              <a:ea typeface="Calibri"/>
              <a:cs typeface="Calibri"/>
            </a:endParaRPr>
          </a:p>
          <a:p>
            <a:r>
              <a:rPr lang="fr-FR" sz="2800">
                <a:latin typeface="Consolas"/>
                <a:ea typeface="+mn-lt"/>
                <a:cs typeface="+mn-lt"/>
              </a:rPr>
              <a:t>border: </a:t>
            </a:r>
            <a:r>
              <a:rPr lang="fr-FR" sz="2800" err="1">
                <a:latin typeface="Consolas"/>
                <a:ea typeface="+mn-lt"/>
                <a:cs typeface="+mn-lt"/>
              </a:rPr>
              <a:t>solid</a:t>
            </a:r>
            <a:r>
              <a:rPr lang="fr-FR" sz="2800">
                <a:latin typeface="Consolas"/>
                <a:ea typeface="+mn-lt"/>
                <a:cs typeface="+mn-lt"/>
              </a:rPr>
              <a:t> 3px #dee2e6;</a:t>
            </a:r>
          </a:p>
          <a:p>
            <a:r>
              <a:rPr lang="fr-FR" sz="2800">
                <a:latin typeface="Consolas"/>
                <a:ea typeface="+mn-lt"/>
                <a:cs typeface="+mn-lt"/>
              </a:rPr>
              <a:t>border-radius: 1rem;</a:t>
            </a:r>
          </a:p>
          <a:p>
            <a:r>
              <a:rPr lang="fr-FR" sz="2800">
                <a:latin typeface="Consolas"/>
                <a:ea typeface="+mn-lt"/>
                <a:cs typeface="+mn-lt"/>
              </a:rPr>
              <a:t>}</a:t>
            </a:r>
            <a:endParaRPr lang="fr-FR" sz="2800">
              <a:ea typeface="Calibri"/>
              <a:cs typeface="Calibri"/>
            </a:endParaRPr>
          </a:p>
          <a:p>
            <a:r>
              <a:rPr lang="fr-FR" sz="2800">
                <a:ea typeface="Calibri"/>
                <a:cs typeface="Calibri"/>
              </a:rPr>
              <a:t>Mais aussi </a:t>
            </a:r>
            <a:r>
              <a:rPr lang="fr-FR" sz="2800">
                <a:latin typeface="Consolas"/>
                <a:ea typeface="Calibri"/>
                <a:cs typeface="Calibri"/>
              </a:rPr>
              <a:t>border-</a:t>
            </a:r>
            <a:r>
              <a:rPr lang="fr-FR" sz="2800" err="1">
                <a:latin typeface="Consolas"/>
                <a:ea typeface="Calibri"/>
                <a:cs typeface="Calibri"/>
              </a:rPr>
              <a:t>width</a:t>
            </a:r>
            <a:r>
              <a:rPr lang="fr-FR" sz="2800">
                <a:latin typeface="Consolas"/>
                <a:ea typeface="Calibri"/>
                <a:cs typeface="Calibri"/>
              </a:rPr>
              <a:t>, </a:t>
            </a:r>
            <a:r>
              <a:rPr lang="fr-FR" sz="2800">
                <a:latin typeface="Consolas"/>
                <a:ea typeface="+mn-lt"/>
                <a:cs typeface="+mn-lt"/>
              </a:rPr>
              <a:t>border-top-</a:t>
            </a:r>
            <a:r>
              <a:rPr lang="fr-FR" sz="2800" err="1">
                <a:latin typeface="Consolas"/>
                <a:ea typeface="+mn-lt"/>
                <a:cs typeface="+mn-lt"/>
              </a:rPr>
              <a:t>width</a:t>
            </a:r>
            <a:r>
              <a:rPr lang="fr-FR" sz="2800">
                <a:latin typeface="Consolas"/>
                <a:ea typeface="+mn-lt"/>
                <a:cs typeface="+mn-lt"/>
              </a:rPr>
              <a:t>, border-</a:t>
            </a:r>
            <a:r>
              <a:rPr lang="fr-FR" sz="2800" err="1">
                <a:latin typeface="Consolas"/>
                <a:ea typeface="+mn-lt"/>
                <a:cs typeface="+mn-lt"/>
              </a:rPr>
              <a:t>color</a:t>
            </a:r>
            <a:r>
              <a:rPr lang="fr-FR" sz="2800">
                <a:latin typeface="Consolas"/>
                <a:ea typeface="+mn-lt"/>
                <a:cs typeface="+mn-lt"/>
              </a:rPr>
              <a:t>, border-style, ...</a:t>
            </a:r>
            <a:endParaRPr lang="fr-FR" sz="2800">
              <a:latin typeface="Consolas"/>
              <a:ea typeface="Calibri"/>
              <a:cs typeface="Calibri"/>
            </a:endParaRPr>
          </a:p>
          <a:p>
            <a:r>
              <a:rPr lang="fr-FR" sz="2800">
                <a:ea typeface="+mn-lt"/>
                <a:cs typeface="+mn-lt"/>
                <a:hlinkClick r:id="rId2"/>
              </a:rPr>
              <a:t>https://www.apprendre-html-et-css.com/bordures.html</a:t>
            </a:r>
            <a:endParaRPr lang="fr-FR" sz="2800"/>
          </a:p>
          <a:p>
            <a:endParaRPr lang="fr-FR" sz="3200">
              <a:ea typeface="+mn-lt"/>
              <a:cs typeface="+mn-lt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688CB6-F58E-EC41-0014-FFF12D423482}"/>
              </a:ext>
            </a:extLst>
          </p:cNvPr>
          <p:cNvSpPr txBox="1"/>
          <p:nvPr/>
        </p:nvSpPr>
        <p:spPr>
          <a:xfrm>
            <a:off x="8961735" y="1821287"/>
            <a:ext cx="3035013" cy="344709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u="sng">
                <a:ea typeface="+mn-lt"/>
                <a:cs typeface="+mn-lt"/>
              </a:rPr>
              <a:t>Unités de valeurs absolues</a:t>
            </a:r>
          </a:p>
          <a:p>
            <a:r>
              <a:rPr lang="fr-FR" sz="2000">
                <a:ea typeface="+mn-lt"/>
                <a:cs typeface="+mn-lt"/>
              </a:rPr>
              <a:t>px, cm, mm…</a:t>
            </a:r>
            <a:endParaRPr lang="fr-FR" sz="2000">
              <a:ea typeface="Calibri"/>
              <a:cs typeface="Calibri"/>
            </a:endParaRPr>
          </a:p>
          <a:p>
            <a:endParaRPr lang="fr-FR" sz="2000">
              <a:ea typeface="+mn-lt"/>
              <a:cs typeface="+mn-lt"/>
            </a:endParaRPr>
          </a:p>
          <a:p>
            <a:r>
              <a:rPr lang="fr-FR" sz="2000" u="sng">
                <a:ea typeface="+mn-lt"/>
                <a:cs typeface="+mn-lt"/>
              </a:rPr>
              <a:t>Unités de valeurs relatives </a:t>
            </a:r>
          </a:p>
          <a:p>
            <a:r>
              <a:rPr lang="fr-FR" sz="2000" err="1">
                <a:ea typeface="+mn-lt"/>
                <a:cs typeface="+mn-lt"/>
              </a:rPr>
              <a:t>em</a:t>
            </a:r>
            <a:r>
              <a:rPr lang="fr-FR" sz="2000">
                <a:ea typeface="+mn-lt"/>
                <a:cs typeface="+mn-lt"/>
              </a:rPr>
              <a:t>, rem…</a:t>
            </a:r>
            <a:endParaRPr lang="fr-FR" sz="2000">
              <a:ea typeface="Calibri"/>
              <a:cs typeface="Calibri"/>
            </a:endParaRPr>
          </a:p>
          <a:p>
            <a:endParaRPr lang="fr-FR" sz="2000">
              <a:ea typeface="+mn-lt"/>
              <a:cs typeface="+mn-lt"/>
            </a:endParaRPr>
          </a:p>
          <a:p>
            <a:r>
              <a:rPr lang="fr-FR" sz="2000" err="1">
                <a:ea typeface="+mn-lt"/>
                <a:cs typeface="+mn-lt"/>
              </a:rPr>
              <a:t>em</a:t>
            </a:r>
            <a:r>
              <a:rPr lang="fr-FR" sz="2000">
                <a:ea typeface="+mn-lt"/>
                <a:cs typeface="+mn-lt"/>
              </a:rPr>
              <a:t> = taille du caractère suivant la valeur parent rem = taille du caractère suivant la valeur racine</a:t>
            </a:r>
            <a:endParaRPr lang="fr-FR" sz="2000">
              <a:ea typeface="Calibri"/>
              <a:cs typeface="Calibri"/>
            </a:endParaRPr>
          </a:p>
          <a:p>
            <a:pPr algn="l"/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79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731594"/>
            <a:ext cx="1184423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aux bordures d'un bloc: plusieurs syntaxes ! </a:t>
            </a:r>
            <a:endParaRPr lang="fr-FR" sz="3200">
              <a:latin typeface="Calibri"/>
              <a:ea typeface="Calibri"/>
              <a:cs typeface="Calibri"/>
            </a:endParaRPr>
          </a:p>
          <a:p>
            <a:r>
              <a:rPr lang="fr-FR" sz="2800">
                <a:latin typeface="Consolas"/>
                <a:ea typeface="+mn-lt"/>
                <a:cs typeface="+mn-lt"/>
              </a:rPr>
              <a:t>/* La propriété s'applique aux quatre côtés */
</a:t>
            </a:r>
            <a:r>
              <a:rPr lang="fr-FR" sz="2800" err="1">
                <a:latin typeface="Consolas"/>
                <a:ea typeface="+mn-lt"/>
                <a:cs typeface="+mn-lt"/>
              </a:rPr>
              <a:t>margin</a:t>
            </a:r>
            <a:r>
              <a:rPr lang="fr-FR" sz="2800">
                <a:latin typeface="Consolas"/>
                <a:ea typeface="+mn-lt"/>
                <a:cs typeface="+mn-lt"/>
              </a:rPr>
              <a:t>: 25px;
/* vertical | horizontal */
</a:t>
            </a:r>
            <a:r>
              <a:rPr lang="fr-FR" sz="2800" err="1">
                <a:latin typeface="Consolas"/>
                <a:ea typeface="+mn-lt"/>
                <a:cs typeface="+mn-lt"/>
              </a:rPr>
              <a:t>margin</a:t>
            </a:r>
            <a:r>
              <a:rPr lang="fr-FR" sz="2800">
                <a:latin typeface="Consolas"/>
                <a:ea typeface="+mn-lt"/>
                <a:cs typeface="+mn-lt"/>
              </a:rPr>
              <a:t>: 25px auto;
/* haut | horizontal | bas */
</a:t>
            </a:r>
            <a:r>
              <a:rPr lang="fr-FR" sz="2800" err="1">
                <a:latin typeface="Consolas"/>
                <a:ea typeface="+mn-lt"/>
                <a:cs typeface="+mn-lt"/>
              </a:rPr>
              <a:t>margin</a:t>
            </a:r>
            <a:r>
              <a:rPr lang="fr-FR" sz="2800">
                <a:latin typeface="Consolas"/>
                <a:ea typeface="+mn-lt"/>
                <a:cs typeface="+mn-lt"/>
              </a:rPr>
              <a:t>: 25px auto 50px;
/* haut | droite | bas | gauche */
</a:t>
            </a:r>
            <a:r>
              <a:rPr lang="fr-FR" sz="2800" err="1">
                <a:latin typeface="Consolas"/>
                <a:ea typeface="+mn-lt"/>
                <a:cs typeface="+mn-lt"/>
              </a:rPr>
              <a:t>margin</a:t>
            </a:r>
            <a:r>
              <a:rPr lang="fr-FR" sz="2800">
                <a:latin typeface="Consolas"/>
                <a:ea typeface="+mn-lt"/>
                <a:cs typeface="+mn-lt"/>
              </a:rPr>
              <a:t>: 25px 30px 50px 0;</a:t>
            </a:r>
            <a:br>
              <a:rPr lang="fr-FR" sz="2800">
                <a:latin typeface="Consolas"/>
                <a:ea typeface="Calibri"/>
                <a:cs typeface="Calibri"/>
              </a:rPr>
            </a:br>
            <a:endParaRPr lang="fr-FR" sz="3200">
              <a:latin typeface="Consolas"/>
              <a:ea typeface="+mn-lt"/>
              <a:cs typeface="+mn-lt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3479800" y="2927048"/>
            <a:ext cx="10134600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Principes de base des CSS</a:t>
            </a:r>
            <a:endParaRPr lang="fr-FR"/>
          </a:p>
        </p:txBody>
      </p:sp>
      <p:pic>
        <p:nvPicPr>
          <p:cNvPr id="10" name="Graphique 9" descr="Fontaine d'eau avec un remplissage uni">
            <a:extLst>
              <a:ext uri="{FF2B5EF4-FFF2-40B4-BE49-F238E27FC236}">
                <a16:creationId xmlns:a16="http://schemas.microsoft.com/office/drawing/2014/main" id="{9CCD9855-191D-C2FB-51DD-7B3BFAD48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271" y="2729290"/>
            <a:ext cx="1491948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8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815243"/>
            <a:ext cx="1139801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à la gestion de l'espacement:</a:t>
            </a:r>
          </a:p>
          <a:p>
            <a:r>
              <a:rPr lang="fr-FR" sz="3200">
                <a:latin typeface="Consolas"/>
                <a:ea typeface="+mn-lt"/>
                <a:cs typeface="+mn-lt"/>
              </a:rPr>
              <a:t>.course-</a:t>
            </a:r>
            <a:r>
              <a:rPr lang="fr-FR" sz="3200" err="1">
                <a:latin typeface="Consolas"/>
                <a:ea typeface="+mn-lt"/>
                <a:cs typeface="+mn-lt"/>
              </a:rPr>
              <a:t>section.section</a:t>
            </a:r>
            <a:r>
              <a:rPr lang="fr-FR" sz="3200">
                <a:latin typeface="Consolas"/>
                <a:ea typeface="+mn-lt"/>
                <a:cs typeface="+mn-lt"/>
              </a:rPr>
              <a:t>-</a:t>
            </a:r>
            <a:r>
              <a:rPr lang="fr-FR" sz="3200" err="1">
                <a:latin typeface="Consolas"/>
                <a:ea typeface="+mn-lt"/>
                <a:cs typeface="+mn-lt"/>
              </a:rPr>
              <a:t>summary</a:t>
            </a:r>
            <a:r>
              <a:rPr lang="fr-FR" sz="3200">
                <a:latin typeface="Consolas"/>
                <a:ea typeface="+mn-lt"/>
                <a:cs typeface="+mn-lt"/>
              </a:rPr>
              <a:t> {</a:t>
            </a:r>
            <a:endParaRPr lang="fr-FR">
              <a:latin typeface="Consolas"/>
            </a:endParaRPr>
          </a:p>
          <a:p>
            <a:r>
              <a:rPr lang="fr-FR" sz="3200">
                <a:latin typeface="Consolas"/>
                <a:ea typeface="+mn-lt"/>
                <a:cs typeface="+mn-lt"/>
              </a:rPr>
              <a:t>  </a:t>
            </a:r>
            <a:r>
              <a:rPr lang="fr-FR" sz="3200" err="1">
                <a:latin typeface="Consolas"/>
                <a:ea typeface="+mn-lt"/>
                <a:cs typeface="+mn-lt"/>
              </a:rPr>
              <a:t>padding-left</a:t>
            </a:r>
            <a:r>
              <a:rPr lang="fr-FR" sz="3200">
                <a:latin typeface="Consolas"/>
                <a:ea typeface="+mn-lt"/>
                <a:cs typeface="+mn-lt"/>
              </a:rPr>
              <a:t>: 0!important;</a:t>
            </a:r>
            <a:endParaRPr lang="fr-FR">
              <a:latin typeface="Consolas"/>
            </a:endParaRPr>
          </a:p>
          <a:p>
            <a:r>
              <a:rPr lang="fr-FR" sz="3200">
                <a:latin typeface="Consolas"/>
                <a:ea typeface="+mn-lt"/>
                <a:cs typeface="+mn-lt"/>
              </a:rPr>
              <a:t>  </a:t>
            </a:r>
            <a:r>
              <a:rPr lang="fr-FR" sz="3200" err="1">
                <a:latin typeface="Consolas"/>
                <a:ea typeface="+mn-lt"/>
                <a:cs typeface="+mn-lt"/>
              </a:rPr>
              <a:t>padding</a:t>
            </a:r>
            <a:r>
              <a:rPr lang="fr-FR" sz="3200">
                <a:latin typeface="Consolas"/>
                <a:ea typeface="+mn-lt"/>
                <a:cs typeface="+mn-lt"/>
              </a:rPr>
              <a:t>-right: 0!important;</a:t>
            </a:r>
            <a:endParaRPr lang="fr-FR">
              <a:latin typeface="Consolas"/>
            </a:endParaRPr>
          </a:p>
          <a:p>
            <a:r>
              <a:rPr lang="fr-FR" sz="3200">
                <a:latin typeface="Consolas"/>
                <a:ea typeface="+mn-lt"/>
                <a:cs typeface="+mn-lt"/>
              </a:rPr>
              <a:t>  </a:t>
            </a:r>
            <a:r>
              <a:rPr lang="fr-FR" sz="3200" err="1">
                <a:latin typeface="Consolas"/>
                <a:ea typeface="+mn-lt"/>
                <a:cs typeface="+mn-lt"/>
              </a:rPr>
              <a:t>margin-bottom</a:t>
            </a:r>
            <a:r>
              <a:rPr lang="fr-FR" sz="3200">
                <a:latin typeface="Consolas"/>
                <a:ea typeface="+mn-lt"/>
                <a:cs typeface="+mn-lt"/>
              </a:rPr>
              <a:t>: 0!important;</a:t>
            </a:r>
            <a:endParaRPr lang="fr-FR">
              <a:latin typeface="Consolas"/>
            </a:endParaRPr>
          </a:p>
          <a:p>
            <a:r>
              <a:rPr lang="fr-FR" sz="3200">
                <a:latin typeface="Consolas"/>
                <a:ea typeface="+mn-lt"/>
                <a:cs typeface="+mn-lt"/>
              </a:rPr>
              <a:t>} </a:t>
            </a:r>
            <a:endParaRPr lang="fr-FR"/>
          </a:p>
          <a:p>
            <a:r>
              <a:rPr lang="fr-FR" sz="2800">
                <a:latin typeface="Arial"/>
                <a:ea typeface="+mn-lt"/>
                <a:cs typeface="+mn-lt"/>
              </a:rPr>
              <a:t>Et aussi </a:t>
            </a:r>
            <a:r>
              <a:rPr lang="fr-FR" sz="2800" err="1">
                <a:latin typeface="Consolas"/>
                <a:ea typeface="+mn-lt"/>
                <a:cs typeface="+mn-lt"/>
              </a:rPr>
              <a:t>padding</a:t>
            </a:r>
            <a:r>
              <a:rPr lang="fr-FR" sz="2800">
                <a:latin typeface="Consolas"/>
                <a:ea typeface="+mn-lt"/>
                <a:cs typeface="+mn-lt"/>
              </a:rPr>
              <a:t>, </a:t>
            </a:r>
            <a:r>
              <a:rPr lang="fr-FR" sz="2800" err="1">
                <a:latin typeface="Consolas"/>
                <a:ea typeface="+mn-lt"/>
                <a:cs typeface="+mn-lt"/>
              </a:rPr>
              <a:t>margin</a:t>
            </a:r>
            <a:r>
              <a:rPr lang="fr-FR" sz="2800">
                <a:latin typeface="Consolas"/>
                <a:ea typeface="+mn-lt"/>
                <a:cs typeface="+mn-lt"/>
              </a:rPr>
              <a:t> </a:t>
            </a:r>
            <a:r>
              <a:rPr lang="fr-FR" sz="2800">
                <a:latin typeface="Arial"/>
                <a:ea typeface="+mn-lt"/>
                <a:cs typeface="+mn-lt"/>
              </a:rPr>
              <a:t>et une syntaxe équivalente à</a:t>
            </a:r>
            <a:r>
              <a:rPr lang="fr-FR" sz="2800">
                <a:latin typeface="Consolas"/>
                <a:ea typeface="+mn-lt"/>
                <a:cs typeface="+mn-lt"/>
              </a:rPr>
              <a:t> border.</a:t>
            </a:r>
            <a:endParaRPr lang="fr-FR" sz="2800">
              <a:latin typeface="Calibri" panose="020F0502020204030204"/>
              <a:ea typeface="+mn-lt"/>
              <a:cs typeface="+mn-lt"/>
            </a:endParaRPr>
          </a:p>
          <a:p>
            <a:r>
              <a:rPr lang="fr-FR" sz="2800">
                <a:ea typeface="+mn-lt"/>
                <a:cs typeface="+mn-lt"/>
                <a:hlinkClick r:id="rId2"/>
              </a:rPr>
              <a:t>https://www.apprendre-html-et-css.com/marges_externes_et_internes.html</a:t>
            </a:r>
            <a:endParaRPr lang="fr-FR" sz="2800"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43263" y="1800866"/>
            <a:ext cx="10822246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Les propriétés liées à la visibilité d'un bloc: le plus souvent utilisées pour masquer un élément, mais attention !</a:t>
            </a:r>
            <a:endParaRPr lang="fr-FR" sz="3200">
              <a:cs typeface="Calibri"/>
            </a:endParaRPr>
          </a:p>
          <a:p>
            <a:endParaRPr lang="fr-FR" sz="3200">
              <a:latin typeface="Calibri"/>
              <a:cs typeface="Calibri"/>
            </a:endParaRPr>
          </a:p>
          <a:p>
            <a:r>
              <a:rPr lang="fr-FR" sz="3200" err="1">
                <a:latin typeface="Consolas"/>
                <a:cs typeface="Calibri"/>
              </a:rPr>
              <a:t>visibility:hidden</a:t>
            </a:r>
            <a:r>
              <a:rPr lang="fr-FR" sz="3200">
                <a:latin typeface="Consolas"/>
                <a:cs typeface="Calibri"/>
              </a:rPr>
              <a:t>; </a:t>
            </a:r>
            <a:r>
              <a:rPr lang="fr-FR" sz="3200">
                <a:cs typeface="Calibri"/>
              </a:rPr>
              <a:t>                    </a:t>
            </a:r>
            <a:r>
              <a:rPr lang="fr-FR" sz="3200">
                <a:latin typeface="Calibri"/>
                <a:cs typeface="Calibri"/>
              </a:rPr>
              <a:t>   </a:t>
            </a:r>
            <a:r>
              <a:rPr lang="fr-FR" sz="3200" err="1">
                <a:latin typeface="Consolas"/>
                <a:cs typeface="Calibri"/>
              </a:rPr>
              <a:t>display:none</a:t>
            </a:r>
            <a:r>
              <a:rPr lang="fr-FR" sz="3200">
                <a:latin typeface="Consolas"/>
                <a:cs typeface="Calibri"/>
              </a:rPr>
              <a:t>;</a:t>
            </a:r>
          </a:p>
          <a:p>
            <a:r>
              <a:rPr lang="fr-FR" sz="3200">
                <a:ea typeface="+mn-lt"/>
                <a:cs typeface="+mn-lt"/>
              </a:rPr>
              <a:t>rend l'élément non visible                       supprime complètement</a:t>
            </a:r>
          </a:p>
          <a:p>
            <a:r>
              <a:rPr lang="fr-FR" sz="3200">
                <a:ea typeface="+mn-lt"/>
                <a:cs typeface="+mn-lt"/>
              </a:rPr>
              <a:t>sans supprimer l'espace occupé             l'élément et l'espace</a:t>
            </a:r>
          </a:p>
          <a:p>
            <a:endParaRPr lang="fr-FR" sz="3200">
              <a:ea typeface="+mn-lt"/>
              <a:cs typeface="+mn-lt"/>
            </a:endParaRPr>
          </a:p>
          <a:p>
            <a:r>
              <a:rPr lang="fr-FR" sz="3200">
                <a:ea typeface="+mn-lt"/>
                <a:cs typeface="+mn-lt"/>
                <a:hlinkClick r:id="rId2"/>
              </a:rPr>
              <a:t>https://www.w3schools.com/css/css_display_visibility.asp</a:t>
            </a:r>
            <a:br>
              <a:rPr lang="fr-FR" sz="3200">
                <a:ea typeface="+mn-lt"/>
                <a:cs typeface="+mn-lt"/>
              </a:rPr>
            </a:br>
            <a:endParaRPr lang="fr-FR"/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553995" y="1715007"/>
            <a:ext cx="10822246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+mn-lt"/>
                <a:cs typeface="+mn-lt"/>
              </a:rPr>
              <a:t>Des styles différents selon le </a:t>
            </a:r>
            <a:r>
              <a:rPr lang="fr-FR" sz="3200" err="1">
                <a:ea typeface="+mn-lt"/>
                <a:cs typeface="+mn-lt"/>
              </a:rPr>
              <a:t>device</a:t>
            </a:r>
            <a:r>
              <a:rPr lang="fr-FR" sz="3200">
                <a:ea typeface="+mn-lt"/>
                <a:cs typeface="+mn-lt"/>
              </a:rPr>
              <a:t> et la taille de la fenêtre avec les media </a:t>
            </a:r>
            <a:r>
              <a:rPr lang="fr-FR" sz="3200" err="1">
                <a:ea typeface="+mn-lt"/>
                <a:cs typeface="+mn-lt"/>
              </a:rPr>
              <a:t>queries</a:t>
            </a:r>
            <a:r>
              <a:rPr lang="fr-FR" sz="3200">
                <a:ea typeface="+mn-lt"/>
                <a:cs typeface="+mn-lt"/>
              </a:rPr>
              <a:t> :</a:t>
            </a:r>
          </a:p>
          <a:p>
            <a:endParaRPr lang="fr-FR" sz="3200">
              <a:latin typeface="Calibri"/>
              <a:ea typeface="+mn-lt"/>
              <a:cs typeface="+mn-lt"/>
            </a:endParaRPr>
          </a:p>
          <a:p>
            <a:r>
              <a:rPr lang="fr-FR" sz="2800">
                <a:latin typeface="Consolas"/>
                <a:ea typeface="+mn-lt"/>
                <a:cs typeface="+mn-lt"/>
              </a:rPr>
              <a:t>@media screen and (min-</a:t>
            </a:r>
            <a:r>
              <a:rPr lang="fr-FR" sz="2800" err="1">
                <a:latin typeface="Consolas"/>
                <a:ea typeface="+mn-lt"/>
                <a:cs typeface="+mn-lt"/>
              </a:rPr>
              <a:t>width</a:t>
            </a:r>
            <a:r>
              <a:rPr lang="fr-FR" sz="2800">
                <a:latin typeface="Consolas"/>
                <a:ea typeface="+mn-lt"/>
                <a:cs typeface="+mn-lt"/>
              </a:rPr>
              <a:t>: 480px) {</a:t>
            </a:r>
            <a:br>
              <a:rPr lang="fr-FR" sz="2800">
                <a:latin typeface="Consolas"/>
                <a:ea typeface="+mn-lt"/>
                <a:cs typeface="+mn-lt"/>
              </a:rPr>
            </a:br>
            <a:r>
              <a:rPr lang="fr-FR" sz="2800">
                <a:latin typeface="Consolas"/>
                <a:ea typeface="+mn-lt"/>
                <a:cs typeface="+mn-lt"/>
              </a:rPr>
              <a:t>  #leftsidebar {</a:t>
            </a:r>
            <a:r>
              <a:rPr lang="fr-FR" sz="2800" err="1">
                <a:latin typeface="Consolas"/>
                <a:ea typeface="+mn-lt"/>
                <a:cs typeface="+mn-lt"/>
              </a:rPr>
              <a:t>width</a:t>
            </a:r>
            <a:r>
              <a:rPr lang="fr-FR" sz="2800">
                <a:latin typeface="Consolas"/>
                <a:ea typeface="+mn-lt"/>
                <a:cs typeface="+mn-lt"/>
              </a:rPr>
              <a:t>: 200px; </a:t>
            </a:r>
            <a:r>
              <a:rPr lang="fr-FR" sz="2800" err="1">
                <a:latin typeface="Consolas"/>
                <a:ea typeface="+mn-lt"/>
                <a:cs typeface="+mn-lt"/>
              </a:rPr>
              <a:t>float</a:t>
            </a:r>
            <a:r>
              <a:rPr lang="fr-FR" sz="2800">
                <a:latin typeface="Consolas"/>
                <a:ea typeface="+mn-lt"/>
                <a:cs typeface="+mn-lt"/>
              </a:rPr>
              <a:t>: </a:t>
            </a:r>
            <a:r>
              <a:rPr lang="fr-FR" sz="2800" err="1">
                <a:latin typeface="Consolas"/>
                <a:ea typeface="+mn-lt"/>
                <a:cs typeface="+mn-lt"/>
              </a:rPr>
              <a:t>left</a:t>
            </a:r>
            <a:r>
              <a:rPr lang="fr-FR" sz="2800">
                <a:latin typeface="Consolas"/>
                <a:ea typeface="+mn-lt"/>
                <a:cs typeface="+mn-lt"/>
              </a:rPr>
              <a:t>;}</a:t>
            </a:r>
            <a:br>
              <a:rPr lang="fr-FR" sz="2800">
                <a:latin typeface="Consolas"/>
                <a:ea typeface="+mn-lt"/>
                <a:cs typeface="+mn-lt"/>
              </a:rPr>
            </a:br>
            <a:r>
              <a:rPr lang="fr-FR" sz="2800">
                <a:latin typeface="Consolas"/>
                <a:ea typeface="+mn-lt"/>
                <a:cs typeface="+mn-lt"/>
              </a:rPr>
              <a:t>  #main {</a:t>
            </a:r>
            <a:r>
              <a:rPr lang="fr-FR" sz="2800" err="1">
                <a:latin typeface="Consolas"/>
                <a:ea typeface="+mn-lt"/>
                <a:cs typeface="+mn-lt"/>
              </a:rPr>
              <a:t>margin-left</a:t>
            </a:r>
            <a:r>
              <a:rPr lang="fr-FR" sz="2800">
                <a:latin typeface="Consolas"/>
                <a:ea typeface="+mn-lt"/>
                <a:cs typeface="+mn-lt"/>
              </a:rPr>
              <a:t>: 216px;}</a:t>
            </a:r>
            <a:br>
              <a:rPr lang="fr-FR" sz="2800">
                <a:latin typeface="Consolas"/>
                <a:ea typeface="+mn-lt"/>
                <a:cs typeface="+mn-lt"/>
              </a:rPr>
            </a:br>
            <a:r>
              <a:rPr lang="fr-FR" sz="2800">
                <a:latin typeface="Consolas"/>
                <a:ea typeface="+mn-lt"/>
                <a:cs typeface="+mn-lt"/>
              </a:rPr>
              <a:t>}</a:t>
            </a:r>
            <a:endParaRPr lang="fr-FR" sz="2800">
              <a:latin typeface="Consolas"/>
            </a:endParaRPr>
          </a:p>
          <a:p>
            <a:endParaRPr lang="fr-FR" sz="3200">
              <a:ea typeface="+mn-lt"/>
              <a:cs typeface="+mn-lt"/>
            </a:endParaRPr>
          </a:p>
          <a:p>
            <a:r>
              <a:rPr lang="fr-FR" sz="3200">
                <a:ea typeface="+mn-lt"/>
                <a:cs typeface="+mn-lt"/>
                <a:hlinkClick r:id="rId2"/>
              </a:rPr>
              <a:t>https://www.w3schools.com/css/css3_mediaqueries.asp</a:t>
            </a:r>
            <a:br>
              <a:rPr lang="fr-FR" sz="3200">
                <a:ea typeface="+mn-lt"/>
                <a:cs typeface="+mn-lt"/>
              </a:rPr>
            </a:br>
            <a:endParaRPr lang="fr-FR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3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DF352D-793E-65FF-55AF-4771A83D3FF0}"/>
              </a:ext>
            </a:extLst>
          </p:cNvPr>
          <p:cNvSpPr txBox="1"/>
          <p:nvPr/>
        </p:nvSpPr>
        <p:spPr>
          <a:xfrm>
            <a:off x="3048000" y="88900"/>
            <a:ext cx="6210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ea typeface="Calibri"/>
                <a:cs typeface="Calibri"/>
              </a:rPr>
              <a:t>Squelette du tableau de bord Moodle</a:t>
            </a:r>
            <a:endParaRPr lang="fr-FR" sz="2800">
              <a:solidFill>
                <a:schemeClr val="bg1"/>
              </a:solidFill>
            </a:endParaRPr>
          </a:p>
        </p:txBody>
      </p:sp>
      <p:pic>
        <p:nvPicPr>
          <p:cNvPr id="8" name="Image 7" descr="squellette_moodle-dashboard.png">
            <a:extLst>
              <a:ext uri="{FF2B5EF4-FFF2-40B4-BE49-F238E27FC236}">
                <a16:creationId xmlns:a16="http://schemas.microsoft.com/office/drawing/2014/main" id="{F4A7C3A8-C691-1984-F103-322E307D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725806"/>
            <a:ext cx="12086492" cy="54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DF352D-793E-65FF-55AF-4771A83D3FF0}"/>
              </a:ext>
            </a:extLst>
          </p:cNvPr>
          <p:cNvSpPr txBox="1"/>
          <p:nvPr/>
        </p:nvSpPr>
        <p:spPr>
          <a:xfrm>
            <a:off x="3048000" y="88900"/>
            <a:ext cx="6210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ea typeface="Calibri"/>
                <a:cs typeface="Calibri"/>
              </a:rPr>
              <a:t>Squelette du </a:t>
            </a:r>
            <a:r>
              <a:rPr lang="fr-FR" sz="2800" err="1">
                <a:solidFill>
                  <a:schemeClr val="bg1"/>
                </a:solidFill>
                <a:ea typeface="Calibri"/>
                <a:cs typeface="Calibri"/>
              </a:rPr>
              <a:t>footer</a:t>
            </a:r>
            <a:endParaRPr lang="fr-FR" sz="2800" err="1">
              <a:solidFill>
                <a:schemeClr val="bg1"/>
              </a:solidFill>
            </a:endParaRPr>
          </a:p>
        </p:txBody>
      </p:sp>
      <p:pic>
        <p:nvPicPr>
          <p:cNvPr id="2" name="Image 1" descr="squellette_moodle-footer.png">
            <a:extLst>
              <a:ext uri="{FF2B5EF4-FFF2-40B4-BE49-F238E27FC236}">
                <a16:creationId xmlns:a16="http://schemas.microsoft.com/office/drawing/2014/main" id="{ADA235ED-53EA-11D2-79F6-7AAA352A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" y="752241"/>
            <a:ext cx="12086492" cy="55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6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DF352D-793E-65FF-55AF-4771A83D3FF0}"/>
              </a:ext>
            </a:extLst>
          </p:cNvPr>
          <p:cNvSpPr txBox="1"/>
          <p:nvPr/>
        </p:nvSpPr>
        <p:spPr>
          <a:xfrm>
            <a:off x="3048000" y="88900"/>
            <a:ext cx="6210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ea typeface="Calibri"/>
                <a:cs typeface="Calibri"/>
              </a:rPr>
              <a:t>Squelette d'un cours Moodle</a:t>
            </a:r>
            <a:endParaRPr lang="fr-FR" sz="2800">
              <a:solidFill>
                <a:schemeClr val="bg1"/>
              </a:solidFill>
            </a:endParaRPr>
          </a:p>
        </p:txBody>
      </p:sp>
      <p:pic>
        <p:nvPicPr>
          <p:cNvPr id="7" name="Image 6" descr="squellette_moodle_cours2.png">
            <a:extLst>
              <a:ext uri="{FF2B5EF4-FFF2-40B4-BE49-F238E27FC236}">
                <a16:creationId xmlns:a16="http://schemas.microsoft.com/office/drawing/2014/main" id="{3E4DE9ED-08F6-5BBE-F960-35826500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733"/>
            <a:ext cx="12191999" cy="56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4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Mise en forme des blocs via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3 d'exercices: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Agrandir la taille des icônes des ressources et activités sur la page d'accueil du cours (30x30px)</a:t>
            </a: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Personnaliser la couleur des blocs latéraux (#9cb7d3) et du bloc de navigation (white)</a:t>
            </a:r>
            <a:endParaRPr lang="fr-FR"/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Cacher le message de bienvenue sur le tableau de bord (affiché juste après connexion)</a:t>
            </a:r>
          </a:p>
          <a:p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Image 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5A87641-C09D-0D86-2990-C0D26739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45" y="1060375"/>
            <a:ext cx="698652" cy="588585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8A207088-FCA3-CE20-7D21-81C3EEA062F5}"/>
              </a:ext>
            </a:extLst>
          </p:cNvPr>
          <p:cNvSpPr/>
          <p:nvPr/>
        </p:nvSpPr>
        <p:spPr>
          <a:xfrm flipH="1">
            <a:off x="5000748" y="5044896"/>
            <a:ext cx="7478710" cy="180644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ea typeface="Calibri"/>
                <a:cs typeface="Calibri"/>
              </a:rPr>
              <a:t>!important </a:t>
            </a:r>
          </a:p>
          <a:p>
            <a:pPr algn="ctr"/>
            <a:r>
              <a:rPr lang="fr-FR">
                <a:ea typeface="Calibri"/>
                <a:cs typeface="Calibri"/>
              </a:rPr>
              <a:t>permet de donner plus de poids à une déclaration </a:t>
            </a:r>
            <a:r>
              <a:rPr lang="fr-FR" err="1">
                <a:ea typeface="Calibri"/>
                <a:cs typeface="Calibri"/>
              </a:rPr>
              <a:t>css</a:t>
            </a:r>
            <a:r>
              <a:rPr lang="fr-FR">
                <a:ea typeface="Calibri"/>
                <a:cs typeface="Calibri"/>
              </a:rPr>
              <a:t>.</a:t>
            </a:r>
          </a:p>
          <a:p>
            <a:pPr algn="ctr"/>
            <a:r>
              <a:rPr lang="fr-FR">
                <a:ea typeface="Calibri"/>
                <a:cs typeface="Calibri"/>
              </a:rPr>
              <a:t>Souvent utile quand on superpose une feuille de style personnalisée à un thème sans créer de thème enfant.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7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4643437" y="3010392"/>
            <a:ext cx="10134600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Astuces</a:t>
            </a:r>
          </a:p>
        </p:txBody>
      </p:sp>
      <p:pic>
        <p:nvPicPr>
          <p:cNvPr id="5" name="Graphique 4" descr="Lumières allumées avec un remplissage uni">
            <a:extLst>
              <a:ext uri="{FF2B5EF4-FFF2-40B4-BE49-F238E27FC236}">
                <a16:creationId xmlns:a16="http://schemas.microsoft.com/office/drawing/2014/main" id="{656427AB-89B8-E9AA-60B9-B784284D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5527" y="2929089"/>
            <a:ext cx="1233979" cy="11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0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D'autres thèmes intéressants à suivre :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Boost Union, un thème enfant de Boost très proche avec plus d'options de personnalisation </a:t>
            </a:r>
          </a:p>
          <a:p>
            <a:pPr marL="457200" indent="-457200">
              <a:buFont typeface="Arial"/>
              <a:buChar char="•"/>
            </a:pPr>
            <a:r>
              <a:rPr lang="fr-FR" sz="3200" err="1">
                <a:ea typeface="Calibri"/>
                <a:cs typeface="Calibri"/>
              </a:rPr>
              <a:t>LearnR</a:t>
            </a:r>
            <a:r>
              <a:rPr lang="fr-FR" sz="3200">
                <a:ea typeface="Calibri"/>
                <a:cs typeface="Calibri"/>
              </a:rPr>
              <a:t>, un thème enfant de Boost Union avec un habillage plus ergonomique par défaut pas mal d'options de personnalisation (liste + menu de gestion de cours du thème </a:t>
            </a:r>
            <a:r>
              <a:rPr lang="fr-FR" sz="3200" err="1">
                <a:ea typeface="Calibri"/>
                <a:cs typeface="Calibri"/>
              </a:rPr>
              <a:t>Fordson</a:t>
            </a:r>
            <a:r>
              <a:rPr lang="fr-FR" sz="3200">
                <a:ea typeface="Calibri"/>
                <a:cs typeface="Calibri"/>
              </a:rPr>
              <a:t>)</a:t>
            </a:r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4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5EE1BC-0A0F-0EF0-7F07-1BCCF8088731}"/>
              </a:ext>
            </a:extLst>
          </p:cNvPr>
          <p:cNvSpPr txBox="1"/>
          <p:nvPr/>
        </p:nvSpPr>
        <p:spPr>
          <a:xfrm>
            <a:off x="789363" y="1814793"/>
            <a:ext cx="10199111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+mn-lt"/>
                <a:cs typeface="+mn-lt"/>
              </a:rPr>
              <a:t>Les options personnalisables dans l'admin de Boost Union: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Gérer la taille maximale du contenu de cours, des tiroirs…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Changer la couleur du bandeau (clair/sombre)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Changer la couleur des icônes d’activité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Personnaliser la page de connexion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Cacher des pages (nœuds) sans CSS (Accueil, Mes cours…)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Cacher le </a:t>
            </a:r>
            <a:r>
              <a:rPr lang="fr-FR" sz="3200" err="1">
                <a:ea typeface="+mn-lt"/>
                <a:cs typeface="+mn-lt"/>
              </a:rPr>
              <a:t>footer</a:t>
            </a:r>
            <a:r>
              <a:rPr lang="fr-FR" sz="3200">
                <a:ea typeface="+mn-lt"/>
                <a:cs typeface="+mn-lt"/>
              </a:rPr>
              <a:t> selon les dispositifs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Ajout de bannières et d’un carrousel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endParaRPr lang="fr-FR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669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11B98-CC3F-7A8B-89A6-37D94835AD94}"/>
              </a:ext>
            </a:extLst>
          </p:cNvPr>
          <p:cNvSpPr txBox="1"/>
          <p:nvPr/>
        </p:nvSpPr>
        <p:spPr>
          <a:xfrm>
            <a:off x="3048000" y="1802190"/>
            <a:ext cx="5742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CSS = </a:t>
            </a:r>
            <a:r>
              <a:rPr lang="fr-FR" sz="3600" err="1">
                <a:ea typeface="Calibri"/>
                <a:cs typeface="Calibri"/>
              </a:rPr>
              <a:t>Cascaded</a:t>
            </a:r>
            <a:r>
              <a:rPr lang="fr-FR" sz="3600">
                <a:ea typeface="Calibri"/>
                <a:cs typeface="Calibri"/>
              </a:rPr>
              <a:t> Style </a:t>
            </a:r>
            <a:r>
              <a:rPr lang="fr-FR" sz="3600" err="1">
                <a:ea typeface="Calibri"/>
                <a:cs typeface="Calibri"/>
              </a:rPr>
              <a:t>Sheet</a:t>
            </a:r>
            <a:endParaRPr lang="fr-FR" sz="3600">
              <a:ea typeface="Calibri"/>
              <a:cs typeface="Calibri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C042860-3E57-E928-6855-DCBD534D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0" y="2786742"/>
            <a:ext cx="3872896" cy="38849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4559298" y="2604707"/>
            <a:ext cx="743615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Ce n'est pas un travail de cascadeur !</a:t>
            </a:r>
            <a:endParaRPr lang="fr-FR"/>
          </a:p>
          <a:p>
            <a:r>
              <a:rPr lang="fr-FR" sz="3600">
                <a:ea typeface="Calibri"/>
                <a:cs typeface="Calibri"/>
              </a:rPr>
              <a:t>Une erreur de syntaxe dans le code CSS peut casser votre thème !</a:t>
            </a:r>
          </a:p>
          <a:p>
            <a:r>
              <a:rPr lang="fr-FR" sz="3600">
                <a:ea typeface="Calibri"/>
                <a:cs typeface="Calibri"/>
              </a:rPr>
              <a:t>Testez toujours via l'outil de développement de votre navigateur et sur un Moodle de test !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E6AE857A-E425-49E0-333D-C52E3F3A86DD}"/>
              </a:ext>
            </a:extLst>
          </p:cNvPr>
          <p:cNvSpPr/>
          <p:nvPr/>
        </p:nvSpPr>
        <p:spPr>
          <a:xfrm>
            <a:off x="-316594" y="1956998"/>
            <a:ext cx="1736875" cy="84245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>
                <a:ea typeface="Calibri"/>
                <a:cs typeface="Calibri"/>
              </a:rPr>
              <a:t>NON !</a:t>
            </a:r>
            <a:endParaRPr lang="fr-FR" sz="2800"/>
          </a:p>
        </p:txBody>
      </p:sp>
      <p:pic>
        <p:nvPicPr>
          <p:cNvPr id="7" name="Graphique 6" descr="Fontaine d'eau avec un remplissage uni">
            <a:extLst>
              <a:ext uri="{FF2B5EF4-FFF2-40B4-BE49-F238E27FC236}">
                <a16:creationId xmlns:a16="http://schemas.microsoft.com/office/drawing/2014/main" id="{BEFA217D-CC9B-E71A-5BCB-47950B389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9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Si vos personnalisations CSS ne sont pas appliquées, veillez à vider le cache de Moodle et le cache de votre navigateur !</a:t>
            </a:r>
          </a:p>
          <a:p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pic>
        <p:nvPicPr>
          <p:cNvPr id="2" name="Image 1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4EB6FA8-7294-329E-82CF-D0C08535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72" y="3014503"/>
            <a:ext cx="5718207" cy="1520141"/>
          </a:xfrm>
          <a:prstGeom prst="rect">
            <a:avLst/>
          </a:prstGeom>
        </p:spPr>
      </p:pic>
      <p:pic>
        <p:nvPicPr>
          <p:cNvPr id="5" name="Image 4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D7295976-CAB1-48BA-60AD-D6964DE14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11038"/>
            <a:ext cx="6096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9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13566"/>
            <a:ext cx="5702559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+mn-lt"/>
                <a:cs typeface="+mn-lt"/>
              </a:rPr>
              <a:t>Le champ de CSS personnalisé supporte le SCSS = </a:t>
            </a:r>
            <a:r>
              <a:rPr lang="fr-FR" sz="3200" err="1">
                <a:ea typeface="+mn-lt"/>
                <a:cs typeface="+mn-lt"/>
              </a:rPr>
              <a:t>Sassy</a:t>
            </a:r>
            <a:r>
              <a:rPr lang="fr-FR" sz="3200">
                <a:ea typeface="+mn-lt"/>
                <a:cs typeface="+mn-lt"/>
              </a:rPr>
              <a:t> CSS </a:t>
            </a:r>
            <a:endParaRPr lang="fr-FR"/>
          </a:p>
          <a:p>
            <a:r>
              <a:rPr lang="fr-FR" sz="3200">
                <a:ea typeface="+mn-lt"/>
                <a:cs typeface="+mn-lt"/>
              </a:rPr>
              <a:t>= Préprocesseur CSS qui permet notamment de définir des variables</a:t>
            </a:r>
          </a:p>
          <a:p>
            <a:r>
              <a:rPr lang="fr-FR" sz="3200">
                <a:ea typeface="Calibri"/>
                <a:cs typeface="Calibri"/>
              </a:rPr>
              <a:t>Exemple d'utilisation : configurer 3 Moodle avec la même CSS et des jeux de couleur différents</a:t>
            </a: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EF6E18-780E-362C-FED5-D3E2AEFB93E3}"/>
              </a:ext>
            </a:extLst>
          </p:cNvPr>
          <p:cNvSpPr txBox="1"/>
          <p:nvPr/>
        </p:nvSpPr>
        <p:spPr>
          <a:xfrm>
            <a:off x="6662281" y="886465"/>
            <a:ext cx="5702559" cy="68941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onsolas"/>
                <a:ea typeface="+mn-lt"/>
                <a:cs typeface="+mn-lt"/>
              </a:rPr>
              <a:t>/* Moodle </a:t>
            </a:r>
            <a:r>
              <a:rPr lang="fr-FR" err="1">
                <a:latin typeface="Consolas"/>
                <a:ea typeface="+mn-lt"/>
                <a:cs typeface="+mn-lt"/>
              </a:rPr>
              <a:t>UCLouvain</a:t>
            </a:r>
            <a:r>
              <a:rPr lang="fr-FR">
                <a:latin typeface="Consolas"/>
                <a:ea typeface="+mn-lt"/>
                <a:cs typeface="+mn-lt"/>
              </a:rPr>
              <a:t> </a:t>
            </a:r>
            <a:r>
              <a:rPr lang="fr-FR" err="1">
                <a:latin typeface="Consolas"/>
                <a:ea typeface="+mn-lt"/>
                <a:cs typeface="+mn-lt"/>
              </a:rPr>
              <a:t>colors</a:t>
            </a:r>
            <a:r>
              <a:rPr lang="fr-FR">
                <a:latin typeface="Consolas"/>
                <a:ea typeface="+mn-lt"/>
                <a:cs typeface="+mn-lt"/>
              </a:rPr>
              <a:t> */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darkcolor</a:t>
            </a:r>
            <a:r>
              <a:rPr lang="fr-FR">
                <a:latin typeface="Consolas"/>
                <a:ea typeface="+mn-lt"/>
                <a:cs typeface="+mn-lt"/>
              </a:rPr>
              <a:t>: #173a69;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lightcolor</a:t>
            </a:r>
            <a:r>
              <a:rPr lang="fr-FR">
                <a:latin typeface="Consolas"/>
                <a:ea typeface="+mn-lt"/>
                <a:cs typeface="+mn-lt"/>
              </a:rPr>
              <a:t>:#9cb7d3;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iconfilter</a:t>
            </a:r>
            <a:r>
              <a:rPr lang="fr-FR">
                <a:latin typeface="Consolas"/>
                <a:ea typeface="+mn-lt"/>
                <a:cs typeface="+mn-lt"/>
              </a:rPr>
              <a:t>: </a:t>
            </a:r>
            <a:r>
              <a:rPr lang="fr-FR" err="1">
                <a:latin typeface="Consolas"/>
                <a:ea typeface="+mn-lt"/>
                <a:cs typeface="+mn-lt"/>
              </a:rPr>
              <a:t>invert</a:t>
            </a:r>
            <a:r>
              <a:rPr lang="fr-FR">
                <a:latin typeface="Consolas"/>
                <a:ea typeface="+mn-lt"/>
                <a:cs typeface="+mn-lt"/>
              </a:rPr>
              <a:t>(50%) </a:t>
            </a:r>
            <a:r>
              <a:rPr lang="fr-FR" err="1">
                <a:latin typeface="Consolas"/>
                <a:ea typeface="+mn-lt"/>
                <a:cs typeface="+mn-lt"/>
              </a:rPr>
              <a:t>sepia</a:t>
            </a:r>
            <a:r>
              <a:rPr lang="fr-FR">
                <a:latin typeface="Consolas"/>
                <a:ea typeface="+mn-lt"/>
                <a:cs typeface="+mn-lt"/>
              </a:rPr>
              <a:t>(15%) </a:t>
            </a:r>
            <a:r>
              <a:rPr lang="fr-FR" err="1">
                <a:latin typeface="Consolas"/>
                <a:ea typeface="+mn-lt"/>
                <a:cs typeface="+mn-lt"/>
              </a:rPr>
              <a:t>saturate</a:t>
            </a:r>
            <a:r>
              <a:rPr lang="fr-FR">
                <a:latin typeface="Consolas"/>
                <a:ea typeface="+mn-lt"/>
                <a:cs typeface="+mn-lt"/>
              </a:rPr>
              <a:t>(2000%) hue-</a:t>
            </a:r>
            <a:r>
              <a:rPr lang="fr-FR" err="1">
                <a:latin typeface="Consolas"/>
                <a:ea typeface="+mn-lt"/>
                <a:cs typeface="+mn-lt"/>
              </a:rPr>
              <a:t>rotate</a:t>
            </a:r>
            <a:r>
              <a:rPr lang="fr-FR">
                <a:latin typeface="Consolas"/>
                <a:ea typeface="+mn-lt"/>
                <a:cs typeface="+mn-lt"/>
              </a:rPr>
              <a:t>(160deg) </a:t>
            </a:r>
            <a:r>
              <a:rPr lang="fr-FR" err="1">
                <a:latin typeface="Consolas"/>
                <a:ea typeface="+mn-lt"/>
                <a:cs typeface="+mn-lt"/>
              </a:rPr>
              <a:t>brightness</a:t>
            </a:r>
            <a:r>
              <a:rPr lang="fr-FR">
                <a:latin typeface="Consolas"/>
                <a:ea typeface="+mn-lt"/>
                <a:cs typeface="+mn-lt"/>
              </a:rPr>
              <a:t>(60%) </a:t>
            </a:r>
            <a:r>
              <a:rPr lang="fr-FR" err="1">
                <a:latin typeface="Consolas"/>
                <a:ea typeface="+mn-lt"/>
                <a:cs typeface="+mn-lt"/>
              </a:rPr>
              <a:t>contrast</a:t>
            </a:r>
            <a:r>
              <a:rPr lang="fr-FR">
                <a:latin typeface="Consolas"/>
                <a:ea typeface="+mn-lt"/>
                <a:cs typeface="+mn-lt"/>
              </a:rPr>
              <a:t>(119%) !important;</a:t>
            </a:r>
            <a:endParaRPr lang="fr-FR">
              <a:latin typeface="Consolas"/>
            </a:endParaRPr>
          </a:p>
          <a:p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/* </a:t>
            </a:r>
            <a:r>
              <a:rPr lang="fr-FR" err="1">
                <a:latin typeface="Consolas"/>
                <a:ea typeface="+mn-lt"/>
                <a:cs typeface="+mn-lt"/>
              </a:rPr>
              <a:t>MoodleLastYear</a:t>
            </a:r>
            <a:r>
              <a:rPr lang="fr-FR">
                <a:latin typeface="Consolas"/>
                <a:ea typeface="+mn-lt"/>
                <a:cs typeface="+mn-lt"/>
              </a:rPr>
              <a:t> </a:t>
            </a:r>
            <a:r>
              <a:rPr lang="fr-FR" err="1">
                <a:latin typeface="Consolas"/>
                <a:ea typeface="+mn-lt"/>
                <a:cs typeface="+mn-lt"/>
              </a:rPr>
              <a:t>colors</a:t>
            </a:r>
            <a:r>
              <a:rPr lang="fr-FR">
                <a:latin typeface="Consolas"/>
                <a:ea typeface="+mn-lt"/>
                <a:cs typeface="+mn-lt"/>
              </a:rPr>
              <a:t> */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darkcolor</a:t>
            </a:r>
            <a:r>
              <a:rPr lang="fr-FR">
                <a:latin typeface="Consolas"/>
                <a:ea typeface="+mn-lt"/>
                <a:cs typeface="+mn-lt"/>
              </a:rPr>
              <a:t>:#565656;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lightcolor</a:t>
            </a:r>
            <a:r>
              <a:rPr lang="fr-FR">
                <a:latin typeface="Consolas"/>
                <a:ea typeface="+mn-lt"/>
                <a:cs typeface="+mn-lt"/>
              </a:rPr>
              <a:t>:#b0b0b0;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$</a:t>
            </a:r>
            <a:r>
              <a:rPr lang="fr-FR" err="1">
                <a:latin typeface="Consolas"/>
                <a:ea typeface="+mn-lt"/>
                <a:cs typeface="+mn-lt"/>
              </a:rPr>
              <a:t>iconfilter</a:t>
            </a:r>
            <a:r>
              <a:rPr lang="fr-FR">
                <a:latin typeface="Consolas"/>
                <a:ea typeface="+mn-lt"/>
                <a:cs typeface="+mn-lt"/>
              </a:rPr>
              <a:t>: </a:t>
            </a:r>
            <a:r>
              <a:rPr lang="fr-FR" err="1">
                <a:latin typeface="Consolas"/>
                <a:ea typeface="+mn-lt"/>
                <a:cs typeface="+mn-lt"/>
              </a:rPr>
              <a:t>invert</a:t>
            </a:r>
            <a:r>
              <a:rPr lang="fr-FR">
                <a:latin typeface="Consolas"/>
                <a:ea typeface="+mn-lt"/>
                <a:cs typeface="+mn-lt"/>
              </a:rPr>
              <a:t>(0%) </a:t>
            </a:r>
            <a:r>
              <a:rPr lang="fr-FR" err="1">
                <a:latin typeface="Consolas"/>
                <a:ea typeface="+mn-lt"/>
                <a:cs typeface="+mn-lt"/>
              </a:rPr>
              <a:t>sepia</a:t>
            </a:r>
            <a:r>
              <a:rPr lang="fr-FR">
                <a:latin typeface="Consolas"/>
                <a:ea typeface="+mn-lt"/>
                <a:cs typeface="+mn-lt"/>
              </a:rPr>
              <a:t>(0%) </a:t>
            </a:r>
            <a:r>
              <a:rPr lang="fr-FR" err="1">
                <a:latin typeface="Consolas"/>
                <a:ea typeface="+mn-lt"/>
                <a:cs typeface="+mn-lt"/>
              </a:rPr>
              <a:t>saturate</a:t>
            </a:r>
            <a:r>
              <a:rPr lang="fr-FR">
                <a:latin typeface="Consolas"/>
                <a:ea typeface="+mn-lt"/>
                <a:cs typeface="+mn-lt"/>
              </a:rPr>
              <a:t>(0%) hue-</a:t>
            </a:r>
            <a:r>
              <a:rPr lang="fr-FR" err="1">
                <a:latin typeface="Consolas"/>
                <a:ea typeface="+mn-lt"/>
                <a:cs typeface="+mn-lt"/>
              </a:rPr>
              <a:t>rotate</a:t>
            </a:r>
            <a:r>
              <a:rPr lang="fr-FR">
                <a:latin typeface="Consolas"/>
                <a:ea typeface="+mn-lt"/>
                <a:cs typeface="+mn-lt"/>
              </a:rPr>
              <a:t>(0deg) </a:t>
            </a:r>
            <a:r>
              <a:rPr lang="fr-FR" err="1">
                <a:latin typeface="Consolas"/>
                <a:ea typeface="+mn-lt"/>
                <a:cs typeface="+mn-lt"/>
              </a:rPr>
              <a:t>brightness</a:t>
            </a:r>
            <a:r>
              <a:rPr lang="fr-FR">
                <a:latin typeface="Consolas"/>
                <a:ea typeface="+mn-lt"/>
                <a:cs typeface="+mn-lt"/>
              </a:rPr>
              <a:t>(30%) </a:t>
            </a:r>
            <a:r>
              <a:rPr lang="fr-FR" err="1">
                <a:latin typeface="Consolas"/>
                <a:ea typeface="+mn-lt"/>
                <a:cs typeface="+mn-lt"/>
              </a:rPr>
              <a:t>contrast</a:t>
            </a:r>
            <a:r>
              <a:rPr lang="fr-FR">
                <a:latin typeface="Consolas"/>
                <a:ea typeface="+mn-lt"/>
                <a:cs typeface="+mn-lt"/>
              </a:rPr>
              <a:t>(0%) !important;</a:t>
            </a:r>
            <a:endParaRPr lang="fr-FR">
              <a:latin typeface="Consolas"/>
            </a:endParaRPr>
          </a:p>
          <a:p>
            <a:endParaRPr lang="fr-FR">
              <a:latin typeface="Consolas"/>
              <a:ea typeface="Calibri"/>
              <a:cs typeface="Calibri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.format-topics h3.sectionname,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.format-topics li .course-section-header, 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.format-</a:t>
            </a:r>
            <a:r>
              <a:rPr lang="fr-FR" err="1">
                <a:latin typeface="Consolas"/>
                <a:ea typeface="+mn-lt"/>
                <a:cs typeface="+mn-lt"/>
              </a:rPr>
              <a:t>weeks</a:t>
            </a:r>
            <a:r>
              <a:rPr lang="fr-FR">
                <a:latin typeface="Consolas"/>
                <a:ea typeface="+mn-lt"/>
                <a:cs typeface="+mn-lt"/>
              </a:rPr>
              <a:t> h3.sectionname,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.format-</a:t>
            </a:r>
            <a:r>
              <a:rPr lang="fr-FR" err="1">
                <a:latin typeface="Consolas"/>
                <a:ea typeface="+mn-lt"/>
                <a:cs typeface="+mn-lt"/>
              </a:rPr>
              <a:t>weeks</a:t>
            </a:r>
            <a:r>
              <a:rPr lang="fr-FR">
                <a:latin typeface="Consolas"/>
                <a:ea typeface="+mn-lt"/>
                <a:cs typeface="+mn-lt"/>
              </a:rPr>
              <a:t> li .course-section-header{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background-</a:t>
            </a:r>
            <a:r>
              <a:rPr lang="fr-FR" err="1">
                <a:latin typeface="Consolas"/>
                <a:ea typeface="+mn-lt"/>
                <a:cs typeface="+mn-lt"/>
              </a:rPr>
              <a:t>color</a:t>
            </a:r>
            <a:r>
              <a:rPr lang="fr-FR">
                <a:latin typeface="Consolas"/>
                <a:ea typeface="+mn-lt"/>
                <a:cs typeface="+mn-lt"/>
              </a:rPr>
              <a:t>:$</a:t>
            </a:r>
            <a:r>
              <a:rPr lang="fr-FR" err="1">
                <a:latin typeface="Consolas"/>
                <a:ea typeface="+mn-lt"/>
                <a:cs typeface="+mn-lt"/>
              </a:rPr>
              <a:t>darkcolor</a:t>
            </a:r>
            <a:r>
              <a:rPr lang="fr-FR">
                <a:latin typeface="Consolas"/>
                <a:ea typeface="+mn-lt"/>
                <a:cs typeface="+mn-lt"/>
              </a:rPr>
              <a:t>;</a:t>
            </a:r>
            <a:endParaRPr lang="fr-FR">
              <a:latin typeface="Consolas"/>
            </a:endParaRPr>
          </a:p>
          <a:p>
            <a:r>
              <a:rPr lang="fr-FR">
                <a:latin typeface="Consolas"/>
                <a:ea typeface="+mn-lt"/>
                <a:cs typeface="+mn-lt"/>
              </a:rPr>
              <a:t>}</a:t>
            </a:r>
            <a:endParaRPr lang="fr-FR">
              <a:latin typeface="Consolas"/>
            </a:endParaRPr>
          </a:p>
          <a:p>
            <a:endParaRPr lang="fr-FR">
              <a:latin typeface="Consolas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05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fr-FR" sz="2800">
                <a:ea typeface="+mn-lt"/>
                <a:cs typeface="+mn-lt"/>
                <a:hlinkClick r:id="rId2"/>
              </a:rPr>
              <a:t>GetBootstrap</a:t>
            </a:r>
            <a:r>
              <a:rPr lang="fr-FR" sz="2800">
                <a:ea typeface="+mn-lt"/>
                <a:cs typeface="+mn-lt"/>
              </a:rPr>
              <a:t> propose des modèles de composants CSS originaux qui peuvent</a:t>
            </a:r>
            <a:endParaRPr lang="fr-FR">
              <a:ea typeface="+mn-lt"/>
              <a:cs typeface="+mn-lt"/>
            </a:endParaRPr>
          </a:p>
          <a:p>
            <a:pPr marL="457200" indent="-457200"/>
            <a:r>
              <a:rPr lang="fr-FR" sz="2800">
                <a:ea typeface="+mn-lt"/>
                <a:cs typeface="+mn-lt"/>
              </a:rPr>
              <a:t>être facilement intégrés à Moodle :</a:t>
            </a:r>
            <a:endParaRPr lang="fr-FR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2800" err="1">
                <a:ea typeface="Calibri"/>
                <a:cs typeface="Calibri"/>
              </a:rPr>
              <a:t>Cards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pic>
        <p:nvPicPr>
          <p:cNvPr id="2" name="Image 1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9CADEE86-E6B8-C7E4-BC12-C5B8D3C03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56" y="3428281"/>
            <a:ext cx="7340359" cy="1683588"/>
          </a:xfrm>
          <a:prstGeom prst="rect">
            <a:avLst/>
          </a:prstGeom>
        </p:spPr>
      </p:pic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710484B-629A-510E-306D-D9AE9DBC6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396" y="2479197"/>
            <a:ext cx="2833058" cy="35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4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fr-FR" sz="2800">
                <a:ea typeface="+mn-lt"/>
                <a:cs typeface="+mn-lt"/>
                <a:hlinkClick r:id="rId2"/>
              </a:rPr>
              <a:t>GetBootstrap</a:t>
            </a:r>
            <a:r>
              <a:rPr lang="fr-FR" sz="2800">
                <a:ea typeface="+mn-lt"/>
                <a:cs typeface="+mn-lt"/>
              </a:rPr>
              <a:t> propose des modèles de composants CSS originaux qui peuvent</a:t>
            </a:r>
            <a:endParaRPr lang="fr-FR">
              <a:ea typeface="+mn-lt"/>
              <a:cs typeface="+mn-lt"/>
            </a:endParaRPr>
          </a:p>
          <a:p>
            <a:pPr marL="457200" indent="-457200"/>
            <a:r>
              <a:rPr lang="fr-FR" sz="2800">
                <a:ea typeface="+mn-lt"/>
                <a:cs typeface="+mn-lt"/>
              </a:rPr>
              <a:t>être facilement intégrés à Moodle :</a:t>
            </a:r>
            <a:endParaRPr lang="fr-FR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2800">
                <a:ea typeface="Calibri"/>
                <a:cs typeface="Calibri"/>
              </a:rPr>
              <a:t>Collapse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pic>
        <p:nvPicPr>
          <p:cNvPr id="7" name="Image 6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F4BDF114-0E7C-5350-2ACA-AAEFBD46A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33" y="3232390"/>
            <a:ext cx="5586502" cy="2046616"/>
          </a:xfrm>
          <a:prstGeom prst="rect">
            <a:avLst/>
          </a:prstGeom>
        </p:spPr>
      </p:pic>
      <p:pic>
        <p:nvPicPr>
          <p:cNvPr id="8" name="Image 7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2BE303B0-7BAE-8B22-188C-2B6208B8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837" y="2637707"/>
            <a:ext cx="5609685" cy="3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76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fr-FR" sz="2800">
                <a:ea typeface="+mn-lt"/>
                <a:cs typeface="+mn-lt"/>
                <a:hlinkClick r:id="rId2"/>
              </a:rPr>
              <a:t>GetBootstrap</a:t>
            </a:r>
            <a:r>
              <a:rPr lang="fr-FR" sz="2800">
                <a:ea typeface="+mn-lt"/>
                <a:cs typeface="+mn-lt"/>
              </a:rPr>
              <a:t> propose des modèles de composants CSS originaux qui peuvent</a:t>
            </a:r>
            <a:endParaRPr lang="fr-FR">
              <a:ea typeface="+mn-lt"/>
              <a:cs typeface="+mn-lt"/>
            </a:endParaRPr>
          </a:p>
          <a:p>
            <a:pPr marL="457200" indent="-457200"/>
            <a:r>
              <a:rPr lang="fr-FR" sz="2800">
                <a:ea typeface="+mn-lt"/>
                <a:cs typeface="+mn-lt"/>
              </a:rPr>
              <a:t>être facilement intégrés à Moodle :</a:t>
            </a:r>
            <a:endParaRPr lang="fr-FR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2800">
                <a:ea typeface="Calibri"/>
                <a:cs typeface="Calibri"/>
              </a:rPr>
              <a:t>Input group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pic>
        <p:nvPicPr>
          <p:cNvPr id="2" name="Image 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4609668-7B47-93B8-3C79-0F3CFFE3A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95" y="3426036"/>
            <a:ext cx="5466810" cy="2838269"/>
          </a:xfrm>
          <a:prstGeom prst="rect">
            <a:avLst/>
          </a:prstGeom>
        </p:spPr>
      </p:pic>
      <p:pic>
        <p:nvPicPr>
          <p:cNvPr id="5" name="Image 4" descr="Une image contenant texte, document, capture d’écran, Police&#10;&#10;Description générée automatiquement">
            <a:extLst>
              <a:ext uri="{FF2B5EF4-FFF2-40B4-BE49-F238E27FC236}">
                <a16:creationId xmlns:a16="http://schemas.microsoft.com/office/drawing/2014/main" id="{E94BEC04-9DDF-1F6A-6F4E-55C7FADD5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822" y="2513882"/>
            <a:ext cx="4129715" cy="37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07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Astuces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fr-FR" sz="2800">
                <a:ea typeface="+mn-lt"/>
                <a:cs typeface="+mn-lt"/>
                <a:hlinkClick r:id="rId2"/>
              </a:rPr>
              <a:t>GetBootstrap</a:t>
            </a:r>
            <a:r>
              <a:rPr lang="fr-FR" sz="2800">
                <a:ea typeface="+mn-lt"/>
                <a:cs typeface="+mn-lt"/>
              </a:rPr>
              <a:t> propose des modèles de composants CSS originaux qui peuvent</a:t>
            </a:r>
            <a:endParaRPr lang="fr-FR">
              <a:ea typeface="+mn-lt"/>
              <a:cs typeface="+mn-lt"/>
            </a:endParaRPr>
          </a:p>
          <a:p>
            <a:pPr marL="457200" indent="-457200"/>
            <a:r>
              <a:rPr lang="fr-FR" sz="2800">
                <a:ea typeface="+mn-lt"/>
                <a:cs typeface="+mn-lt"/>
              </a:rPr>
              <a:t>être facilement intégrés à Moodle :</a:t>
            </a:r>
            <a:endParaRPr lang="fr-FR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Modal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Lumières allumées avec un remplissage uni">
            <a:extLst>
              <a:ext uri="{FF2B5EF4-FFF2-40B4-BE49-F238E27FC236}">
                <a16:creationId xmlns:a16="http://schemas.microsoft.com/office/drawing/2014/main" id="{226AB6E4-E5C6-4075-E026-21EC7183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246" y="881213"/>
            <a:ext cx="793448" cy="745067"/>
          </a:xfrm>
          <a:prstGeom prst="rect">
            <a:avLst/>
          </a:prstGeom>
        </p:spPr>
      </p:pic>
      <p:pic>
        <p:nvPicPr>
          <p:cNvPr id="7" name="Image 6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236FB87F-C3C2-E1F0-8B81-2B7E535D2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00" y="2784895"/>
            <a:ext cx="7814812" cy="34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3726656" y="2927048"/>
            <a:ext cx="10134600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Exercices avancés </a:t>
            </a:r>
          </a:p>
        </p:txBody>
      </p:sp>
      <p:pic>
        <p:nvPicPr>
          <p:cNvPr id="4" name="Graphique 3" descr="Culturiste avec un remplissage uni">
            <a:extLst>
              <a:ext uri="{FF2B5EF4-FFF2-40B4-BE49-F238E27FC236}">
                <a16:creationId xmlns:a16="http://schemas.microsoft.com/office/drawing/2014/main" id="{3C99BADE-1240-BE9A-C6C7-78377772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9346" y="2928712"/>
            <a:ext cx="1116806" cy="11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3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Exercices avancés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4 d'exercices:</a:t>
            </a:r>
          </a:p>
          <a:p>
            <a:pPr marL="514350" indent="-514350">
              <a:buFontTx/>
              <a:buAutoNum type="arabicParenR"/>
            </a:pPr>
            <a:r>
              <a:rPr lang="fr-FR" sz="3200">
                <a:ea typeface="Calibri"/>
                <a:cs typeface="Calibri"/>
              </a:rPr>
              <a:t>Revoir la présentation de la page d'accueil d'un cours pour que le contenu soit plus ramassé :</a:t>
            </a:r>
          </a:p>
          <a:p>
            <a:pPr marL="971550" lvl="1" indent="-514350">
              <a:buFont typeface="Courier New"/>
              <a:buChar char="o"/>
            </a:pPr>
            <a:r>
              <a:rPr lang="fr-FR" sz="3200">
                <a:ea typeface="Calibri"/>
                <a:cs typeface="Calibri"/>
              </a:rPr>
              <a:t>Elargir la taille maximale du contenu de page à 1200px</a:t>
            </a:r>
          </a:p>
          <a:p>
            <a:pPr marL="971550" lvl="1" indent="-514350">
              <a:buFont typeface="Courier New"/>
              <a:buChar char="o"/>
            </a:pPr>
            <a:r>
              <a:rPr lang="fr-FR" sz="3200">
                <a:ea typeface="Calibri"/>
                <a:cs typeface="Calibri"/>
              </a:rPr>
              <a:t>Remonter le bloc de contenu</a:t>
            </a:r>
            <a:endParaRPr lang="fr-FR">
              <a:ea typeface="Calibri"/>
              <a:cs typeface="Calibri"/>
            </a:endParaRPr>
          </a:p>
          <a:p>
            <a:pPr marL="971550" lvl="1" indent="-514350">
              <a:buFont typeface="Courier New"/>
              <a:buChar char="o"/>
            </a:pPr>
            <a:r>
              <a:rPr lang="fr-FR" sz="3200">
                <a:ea typeface="Calibri"/>
                <a:cs typeface="Calibri"/>
              </a:rPr>
              <a:t>Limiter l'espace autour du titre de cours </a:t>
            </a:r>
            <a:endParaRPr lang="fr-FR">
              <a:ea typeface="Calibri"/>
              <a:cs typeface="Calibri"/>
            </a:endParaRPr>
          </a:p>
          <a:p>
            <a:pPr marL="971550" lvl="1" indent="-514350">
              <a:buFont typeface="Courier New"/>
              <a:buChar char="o"/>
            </a:pPr>
            <a:r>
              <a:rPr lang="fr-FR" sz="3200">
                <a:ea typeface="Calibri"/>
                <a:cs typeface="Calibri"/>
              </a:rPr>
              <a:t>Limiter l'espace autour du menu de gestion de cours</a:t>
            </a:r>
            <a:endParaRPr lang="fr-FR">
              <a:ea typeface="Calibri"/>
              <a:cs typeface="Calibri"/>
            </a:endParaRPr>
          </a:p>
          <a:p>
            <a:pPr marL="971550" lvl="1" indent="-514350">
              <a:buFont typeface="Courier New"/>
              <a:buChar char="o"/>
            </a:pPr>
            <a:r>
              <a:rPr lang="fr-FR" sz="3200">
                <a:ea typeface="Calibri"/>
                <a:cs typeface="Calibri"/>
              </a:rPr>
              <a:t>Limiter l'espace entre les activités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AutoNum type="arabicParenR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AutoNum type="arabicParenR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Culturiste avec un remplissage uni">
            <a:extLst>
              <a:ext uri="{FF2B5EF4-FFF2-40B4-BE49-F238E27FC236}">
                <a16:creationId xmlns:a16="http://schemas.microsoft.com/office/drawing/2014/main" id="{01A2C58E-EA76-7856-077C-7788C4D4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408" y="797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1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Exercices avancés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574647"/>
            <a:ext cx="11798559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4 d'exercices:</a:t>
            </a:r>
          </a:p>
          <a:p>
            <a:r>
              <a:rPr lang="fr-FR" sz="2800">
                <a:ea typeface="Calibri"/>
                <a:cs typeface="Calibri"/>
              </a:rPr>
              <a:t>2) Personnalisez la présentation des éléments de menu et icônes :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ea typeface="Calibri"/>
                <a:cs typeface="Calibri"/>
              </a:rPr>
              <a:t>Personnaliser la couleur du bouton d'édition </a:t>
            </a:r>
            <a:r>
              <a:rPr lang="fr-FR" sz="2800">
                <a:ea typeface="+mn-lt"/>
                <a:cs typeface="+mn-lt"/>
              </a:rPr>
              <a:t>au survol (filtre de luminosité de 70%)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ea typeface="+mn-lt"/>
                <a:cs typeface="+mn-lt"/>
              </a:rPr>
              <a:t>Personnaliser la couleur des boutons de collapse des sections pour en faire de véritables boutons</a:t>
            </a: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ea typeface="+mn-lt"/>
                <a:cs typeface="+mn-lt"/>
              </a:rPr>
              <a:t>Personnaliser la présentation de l'élément sélectionné dans le menu de la barre supérieure (arrière-plan grisé #f8f9fa)</a:t>
            </a:r>
            <a:endParaRPr lang="fr-FR" sz="2800"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ea typeface="Calibri"/>
                <a:cs typeface="Calibri"/>
              </a:rPr>
              <a:t>Masquer certains éléments du menu de gestion de cours </a:t>
            </a:r>
            <a:endParaRPr lang="fr-FR" sz="3200"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2800">
                <a:ea typeface="Calibri"/>
                <a:cs typeface="Calibri"/>
              </a:rPr>
              <a:t>Remplacer l'icône de H5P par l'icône de la leçon (sur la page de cours et dans l'</a:t>
            </a:r>
            <a:r>
              <a:rPr lang="fr-FR" sz="2800" err="1">
                <a:ea typeface="Calibri"/>
                <a:cs typeface="Calibri"/>
              </a:rPr>
              <a:t>activitypicker</a:t>
            </a:r>
            <a:r>
              <a:rPr lang="fr-FR" sz="2800">
                <a:ea typeface="Calibri"/>
                <a:cs typeface="Calibri"/>
              </a:rPr>
              <a:t>)</a:t>
            </a:r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Culturiste avec un remplissage uni">
            <a:extLst>
              <a:ext uri="{FF2B5EF4-FFF2-40B4-BE49-F238E27FC236}">
                <a16:creationId xmlns:a16="http://schemas.microsoft.com/office/drawing/2014/main" id="{E1147F04-4083-D7AF-BD27-0C9EAD92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408" y="797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5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Exercices avancés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8482" y="1800866"/>
            <a:ext cx="11798559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4 d'exercices:</a:t>
            </a:r>
          </a:p>
          <a:p>
            <a:r>
              <a:rPr lang="fr-FR" sz="3200">
                <a:ea typeface="Calibri"/>
                <a:cs typeface="Calibri"/>
              </a:rPr>
              <a:t>3) Personnaliser la page de connexion </a:t>
            </a:r>
            <a:endParaRPr lang="fr-FR" sz="3200"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latin typeface="Calibri"/>
                <a:ea typeface="Calibri"/>
                <a:cs typeface="Calibri"/>
              </a:rPr>
              <a:t>Changer</a:t>
            </a:r>
            <a:r>
              <a:rPr lang="fr-FR" sz="3200">
                <a:ea typeface="+mn-lt"/>
                <a:cs typeface="+mn-lt"/>
              </a:rPr>
              <a:t> la couleur de la page de fond </a:t>
            </a:r>
            <a:endParaRPr lang="fr-FR"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ea typeface="+mn-lt"/>
                <a:cs typeface="+mn-lt"/>
              </a:rPr>
              <a:t>Changer la taille du logo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latin typeface="Calibri"/>
                <a:ea typeface="Calibri"/>
                <a:cs typeface="Calibri"/>
              </a:rPr>
              <a:t>Changer la couleur d'arrière-plan du bloc de première visite</a:t>
            </a:r>
          </a:p>
          <a:p>
            <a:pPr lvl="1">
              <a:buFont typeface="Courier New"/>
              <a:buChar char="o"/>
            </a:pPr>
            <a:r>
              <a:rPr lang="fr-FR" sz="3200">
                <a:latin typeface="Calibri"/>
                <a:ea typeface="Calibri"/>
                <a:cs typeface="Calibri"/>
              </a:rPr>
              <a:t> </a:t>
            </a:r>
            <a:r>
              <a:rPr lang="fr-FR" sz="3200">
                <a:ea typeface="+mn-lt"/>
                <a:cs typeface="+mn-lt"/>
              </a:rPr>
              <a:t> Changer la couleur au survol du bouton de connexion anonyme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Culturiste avec un remplissage uni">
            <a:extLst>
              <a:ext uri="{FF2B5EF4-FFF2-40B4-BE49-F238E27FC236}">
                <a16:creationId xmlns:a16="http://schemas.microsoft.com/office/drawing/2014/main" id="{D3132936-103D-E5A6-4777-E969BAB2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408" y="797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11B98-CC3F-7A8B-89A6-37D94835AD94}"/>
              </a:ext>
            </a:extLst>
          </p:cNvPr>
          <p:cNvSpPr txBox="1"/>
          <p:nvPr/>
        </p:nvSpPr>
        <p:spPr>
          <a:xfrm>
            <a:off x="3048000" y="1802190"/>
            <a:ext cx="57428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CSS = </a:t>
            </a:r>
            <a:r>
              <a:rPr lang="fr-FR" sz="3600" err="1">
                <a:ea typeface="Calibri"/>
                <a:cs typeface="Calibri"/>
              </a:rPr>
              <a:t>Cascaded</a:t>
            </a:r>
            <a:r>
              <a:rPr lang="fr-FR" sz="3600">
                <a:ea typeface="Calibri"/>
                <a:cs typeface="Calibri"/>
              </a:rPr>
              <a:t> Style </a:t>
            </a:r>
            <a:r>
              <a:rPr lang="fr-FR" sz="3600" err="1">
                <a:ea typeface="Calibri"/>
                <a:cs typeface="Calibri"/>
              </a:rPr>
              <a:t>Sheet</a:t>
            </a:r>
            <a:endParaRPr lang="fr-FR" sz="3600">
              <a:ea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894664" y="2600474"/>
            <a:ext cx="7932054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3 niveaux de style en cascade :</a:t>
            </a:r>
          </a:p>
          <a:p>
            <a:pPr marL="571500" indent="-571500">
              <a:buFont typeface="Arial"/>
              <a:buChar char="•"/>
            </a:pPr>
            <a:r>
              <a:rPr lang="fr-FR" sz="2800">
                <a:ea typeface="Calibri"/>
                <a:cs typeface="Calibri"/>
              </a:rPr>
              <a:t>La feuille de style externe appliquée à toutes les pages d'un site</a:t>
            </a:r>
          </a:p>
          <a:p>
            <a:pPr marL="571500" indent="-571500">
              <a:buFont typeface="Arial"/>
              <a:buChar char="•"/>
            </a:pPr>
            <a:r>
              <a:rPr lang="fr-FR" sz="2800">
                <a:ea typeface="Calibri"/>
                <a:cs typeface="Calibri"/>
              </a:rPr>
              <a:t>Les styles internes définis au niveau d'une page</a:t>
            </a:r>
          </a:p>
          <a:p>
            <a:pPr marL="571500" indent="-571500">
              <a:buFont typeface="Arial"/>
              <a:buChar char="•"/>
            </a:pPr>
            <a:r>
              <a:rPr lang="fr-FR" sz="2800">
                <a:ea typeface="Calibri"/>
                <a:cs typeface="Calibri"/>
              </a:rPr>
              <a:t>Le styles </a:t>
            </a:r>
            <a:r>
              <a:rPr lang="fr-FR" sz="2800" err="1">
                <a:ea typeface="Calibri"/>
                <a:cs typeface="Calibri"/>
              </a:rPr>
              <a:t>inlines</a:t>
            </a:r>
            <a:r>
              <a:rPr lang="fr-FR" sz="2800">
                <a:ea typeface="Calibri"/>
                <a:cs typeface="Calibri"/>
              </a:rPr>
              <a:t> définis au niveau d'une balise spécifique</a:t>
            </a:r>
          </a:p>
          <a:p>
            <a:r>
              <a:rPr lang="fr-FR" sz="2800">
                <a:ea typeface="Calibri"/>
                <a:cs typeface="Calibri"/>
              </a:rPr>
              <a:t>Le style le plus proche de la balise est prioritaire :</a:t>
            </a:r>
            <a:br>
              <a:rPr lang="fr-FR" sz="2800">
                <a:ea typeface="Calibri"/>
                <a:cs typeface="Calibri"/>
              </a:rPr>
            </a:br>
            <a:r>
              <a:rPr lang="fr-FR" sz="2800">
                <a:ea typeface="Calibri"/>
                <a:cs typeface="Calibri"/>
              </a:rPr>
              <a:t>    </a:t>
            </a:r>
            <a:r>
              <a:rPr lang="fr-FR" sz="2800" err="1">
                <a:ea typeface="Calibri"/>
                <a:cs typeface="Calibri"/>
              </a:rPr>
              <a:t>inline</a:t>
            </a:r>
            <a:r>
              <a:rPr lang="fr-FR" sz="2800">
                <a:ea typeface="Calibri"/>
                <a:cs typeface="Calibri"/>
              </a:rPr>
              <a:t> &gt; interne &gt; externe</a:t>
            </a:r>
          </a:p>
        </p:txBody>
      </p:sp>
      <p:pic>
        <p:nvPicPr>
          <p:cNvPr id="7" name="Graphique 6" descr="Fontaine d'eau avec un remplissage uni">
            <a:extLst>
              <a:ext uri="{FF2B5EF4-FFF2-40B4-BE49-F238E27FC236}">
                <a16:creationId xmlns:a16="http://schemas.microsoft.com/office/drawing/2014/main" id="{FA3D27FF-7537-5D01-52D9-4BDB3FAF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33" y="2596847"/>
            <a:ext cx="3115732" cy="2958495"/>
          </a:xfrm>
          <a:prstGeom prst="rect">
            <a:avLst/>
          </a:prstGeom>
        </p:spPr>
      </p:pic>
      <p:pic>
        <p:nvPicPr>
          <p:cNvPr id="5" name="Graphique 4" descr="Fontaine d'eau avec un remplissage uni">
            <a:extLst>
              <a:ext uri="{FF2B5EF4-FFF2-40B4-BE49-F238E27FC236}">
                <a16:creationId xmlns:a16="http://schemas.microsoft.com/office/drawing/2014/main" id="{0B1C31D4-654C-550A-EAC1-A4CDC7B8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1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Exercices avancés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45350" y="1815243"/>
            <a:ext cx="1184169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Série 4 d'exercices:</a:t>
            </a:r>
          </a:p>
          <a:p>
            <a:r>
              <a:rPr lang="fr-FR" sz="3200">
                <a:ea typeface="+mn-lt"/>
                <a:cs typeface="+mn-lt"/>
              </a:rPr>
              <a:t>4) Proposer un habillage élégant pour les sections: </a:t>
            </a:r>
            <a:endParaRPr lang="fr-FR"/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ea typeface="+mn-lt"/>
                <a:cs typeface="+mn-lt"/>
              </a:rPr>
              <a:t>Blocs de couleurs foncés (#173a69) pour les titres de sections avec texte en blanc </a:t>
            </a:r>
            <a:endParaRPr lang="fr-FR"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ea typeface="+mn-lt"/>
                <a:cs typeface="+mn-lt"/>
              </a:rPr>
              <a:t>Bouton de collapse et de modification ronds et gris (#dee2e6) </a:t>
            </a: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ea typeface="+mn-lt"/>
                <a:cs typeface="+mn-lt"/>
              </a:rPr>
              <a:t>Arrière-plan jaune clair (#fffce6) pour section mises en évidence </a:t>
            </a:r>
            <a:endParaRPr lang="fr-FR">
              <a:ea typeface="+mn-lt"/>
              <a:cs typeface="+mn-lt"/>
            </a:endParaRPr>
          </a:p>
          <a:p>
            <a:pPr marL="914400" lvl="1" indent="-457200">
              <a:buFont typeface="Courier New"/>
              <a:buChar char="o"/>
            </a:pPr>
            <a:r>
              <a:rPr lang="fr-FR" sz="3200">
                <a:ea typeface="Calibri" panose="020F0502020204030204"/>
                <a:cs typeface="Calibri" panose="020F0502020204030204"/>
              </a:rPr>
              <a:t>Arrière-plan en gris foncé (</a:t>
            </a:r>
            <a:r>
              <a:rPr lang="fr-FR" sz="3200">
                <a:ea typeface="+mn-lt"/>
                <a:cs typeface="+mn-lt"/>
              </a:rPr>
              <a:t>#afb7bf) </a:t>
            </a:r>
            <a:r>
              <a:rPr lang="fr-FR" sz="3200">
                <a:ea typeface="Calibri" panose="020F0502020204030204"/>
                <a:cs typeface="Calibri" panose="020F0502020204030204"/>
              </a:rPr>
              <a:t>pour sections cachées et gris clair (</a:t>
            </a:r>
            <a:r>
              <a:rPr lang="fr-FR" sz="3200">
                <a:ea typeface="+mn-lt"/>
                <a:cs typeface="+mn-lt"/>
              </a:rPr>
              <a:t>#dee2e6</a:t>
            </a:r>
            <a:r>
              <a:rPr lang="fr-FR" sz="3200">
                <a:ea typeface="Calibri" panose="020F0502020204030204"/>
                <a:cs typeface="Calibri" panose="020F0502020204030204"/>
              </a:rPr>
              <a:t>) pour activités cachées</a:t>
            </a:r>
          </a:p>
          <a:p>
            <a:endParaRPr lang="fr-FR" sz="3200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Graphique 3" descr="Culturiste avec un remplissage uni">
            <a:extLst>
              <a:ext uri="{FF2B5EF4-FFF2-40B4-BE49-F238E27FC236}">
                <a16:creationId xmlns:a16="http://schemas.microsoft.com/office/drawing/2014/main" id="{B1E32359-C6B5-A34F-DAD2-9578469C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408" y="7974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0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983928"/>
            <a:ext cx="9419847" cy="8225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Références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2035022"/>
            <a:ext cx="1154852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2"/>
              </a:rPr>
              <a:t>Apprendre HTML et CSS</a:t>
            </a:r>
            <a:r>
              <a:rPr lang="fr-FR" sz="2800">
                <a:latin typeface="Calibri"/>
                <a:ea typeface="Calibri"/>
                <a:cs typeface="Arial"/>
              </a:rPr>
              <a:t> pour se former</a:t>
            </a:r>
            <a:endParaRPr lang="fr-FR">
              <a:latin typeface="Calibri"/>
              <a:ea typeface="Calibri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3"/>
              </a:rPr>
              <a:t>Mémo css de Eric Bellot</a:t>
            </a:r>
            <a:r>
              <a:rPr lang="fr-FR" sz="2800">
                <a:latin typeface="Calibri"/>
                <a:ea typeface="Calibri"/>
                <a:cs typeface="Arial"/>
              </a:rPr>
              <a:t> au format </a:t>
            </a:r>
            <a:r>
              <a:rPr lang="fr-FR" sz="2800" err="1">
                <a:latin typeface="Calibri"/>
                <a:ea typeface="Calibri"/>
                <a:cs typeface="Arial"/>
              </a:rPr>
              <a:t>pdf</a:t>
            </a:r>
            <a:r>
              <a:rPr lang="fr-FR" sz="2800">
                <a:latin typeface="Calibri"/>
                <a:ea typeface="Calibri"/>
                <a:cs typeface="Arial"/>
              </a:rPr>
              <a:t> et partagé sous licence CC</a:t>
            </a:r>
          </a:p>
          <a:p>
            <a:pPr marL="457200" indent="-457200">
              <a:buFont typeface="Arial"/>
              <a:buChar char="•"/>
            </a:pPr>
            <a:r>
              <a:rPr lang="fr-FR" sz="2800">
                <a:latin typeface="Calibri"/>
                <a:ea typeface="Calibri"/>
                <a:cs typeface="Arial"/>
                <a:hlinkClick r:id="rId4"/>
              </a:rPr>
              <a:t>Mémento css Eyroles</a:t>
            </a:r>
            <a:r>
              <a:rPr lang="fr-FR" sz="2800">
                <a:latin typeface="Calibri"/>
                <a:ea typeface="Calibri"/>
                <a:cs typeface="Arial"/>
              </a:rPr>
              <a:t> à acheter</a:t>
            </a:r>
          </a:p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5"/>
              </a:rPr>
              <a:t>CSS Diner</a:t>
            </a:r>
            <a:r>
              <a:rPr lang="fr-FR" sz="2800">
                <a:latin typeface="Calibri"/>
                <a:ea typeface="Calibri"/>
                <a:cs typeface="Arial"/>
              </a:rPr>
              <a:t> pour s’entraîner à la maîtrise des sélecteurs</a:t>
            </a:r>
            <a:endParaRPr lang="fr-FR">
              <a:latin typeface="Calibri"/>
              <a:ea typeface="Calibri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6"/>
              </a:rPr>
              <a:t>W3School CSS</a:t>
            </a:r>
            <a:r>
              <a:rPr lang="fr-FR" sz="2800">
                <a:latin typeface="Calibri"/>
                <a:ea typeface="Calibri"/>
                <a:cs typeface="Arial"/>
              </a:rPr>
              <a:t> référence toutes les propriétés CSS et leurs valeurs </a:t>
            </a:r>
            <a:endParaRPr lang="fr-FR">
              <a:latin typeface="Calibri"/>
              <a:ea typeface="Calibri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7"/>
              </a:rPr>
              <a:t>Paletton.com</a:t>
            </a:r>
            <a:r>
              <a:rPr lang="fr-FR" sz="2800">
                <a:latin typeface="Calibri"/>
                <a:ea typeface="Calibri"/>
                <a:cs typeface="Arial"/>
              </a:rPr>
              <a:t> pour définir des jeux de couleurs élégants pour un site</a:t>
            </a:r>
            <a:endParaRPr lang="fr-FR">
              <a:latin typeface="Calibri"/>
              <a:ea typeface="Calibri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fr-FR" sz="2800" u="sng">
                <a:latin typeface="Calibri"/>
                <a:ea typeface="Calibri"/>
                <a:cs typeface="Arial"/>
                <a:hlinkClick r:id="rId8"/>
              </a:rPr>
              <a:t>GetBootstrap</a:t>
            </a:r>
            <a:r>
              <a:rPr lang="fr-FR" sz="2800">
                <a:latin typeface="Calibri"/>
                <a:ea typeface="Calibri"/>
                <a:cs typeface="Arial"/>
              </a:rPr>
              <a:t> propose des modèles de composants CSS originaux qui peuvent être facilement intégrés à Moodle </a:t>
            </a:r>
            <a:endParaRPr lang="fr-FR">
              <a:latin typeface="Calibri"/>
              <a:ea typeface="Calibri"/>
              <a:cs typeface="Calibri"/>
            </a:endParaRPr>
          </a:p>
          <a:p>
            <a:pPr>
              <a:buFont typeface="Arial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610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527A62-3ACC-3E96-3C9B-57B47CF1FA2F}"/>
              </a:ext>
            </a:extLst>
          </p:cNvPr>
          <p:cNvSpPr txBox="1"/>
          <p:nvPr/>
        </p:nvSpPr>
        <p:spPr>
          <a:xfrm>
            <a:off x="1606852" y="986367"/>
            <a:ext cx="10134600" cy="5792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>
                <a:ea typeface="Calibri" panose="020F0502020204030204"/>
                <a:cs typeface="Calibri" panose="020F0502020204030204"/>
              </a:rPr>
              <a:t>Licence sur les icônes</a:t>
            </a:r>
          </a:p>
          <a:p>
            <a:pPr marL="571500" indent="-571500">
              <a:lnSpc>
                <a:spcPct val="200000"/>
              </a:lnSpc>
              <a:buFont typeface="Wingdings"/>
              <a:buChar char="§"/>
            </a:pPr>
            <a:r>
              <a:rPr lang="fr-FR" sz="3200">
                <a:ea typeface="+mn-lt"/>
                <a:cs typeface="+mn-lt"/>
                <a:hlinkClick r:id="rId2"/>
              </a:rPr>
              <a:t>https://thenounproject.com/icon/text-6301372/</a:t>
            </a:r>
            <a:endParaRPr lang="fr-FR" sz="3200">
              <a:ea typeface="Calibri" panose="020F0502020204030204"/>
              <a:cs typeface="Calibri" panose="020F0502020204030204"/>
            </a:endParaRPr>
          </a:p>
          <a:p>
            <a:pPr marL="571500" indent="-571500">
              <a:lnSpc>
                <a:spcPct val="200000"/>
              </a:lnSpc>
              <a:buFont typeface="Wingdings"/>
              <a:buChar char="§"/>
            </a:pPr>
            <a:r>
              <a:rPr lang="fr-FR" sz="3200">
                <a:ea typeface="+mn-lt"/>
                <a:cs typeface="+mn-lt"/>
                <a:hlinkClick r:id="rId3"/>
              </a:rPr>
              <a:t>https://thenounproject.com/icon/layout-78013/</a:t>
            </a:r>
            <a:endParaRPr lang="fr-FR" sz="3200">
              <a:ea typeface="Calibri" panose="020F0502020204030204"/>
              <a:cs typeface="Calibri" panose="020F0502020204030204"/>
            </a:endParaRPr>
          </a:p>
          <a:p>
            <a:pPr marL="571500" indent="-571500">
              <a:lnSpc>
                <a:spcPct val="200000"/>
              </a:lnSpc>
              <a:buFont typeface="Wingdings"/>
              <a:buChar char="§"/>
            </a:pPr>
            <a:r>
              <a:rPr lang="fr-FR" sz="3200">
                <a:ea typeface="+mn-lt"/>
                <a:cs typeface="+mn-lt"/>
                <a:hlinkClick r:id="rId4"/>
              </a:rPr>
              <a:t>https://thenounproject.com/icon/stuntman-859848/</a:t>
            </a:r>
            <a:endParaRPr lang="fr-FR" sz="3200">
              <a:ea typeface="Calibri" panose="020F0502020204030204"/>
              <a:cs typeface="Calibri" panose="020F0502020204030204"/>
            </a:endParaRPr>
          </a:p>
          <a:p>
            <a:pPr marL="571500" indent="-571500">
              <a:lnSpc>
                <a:spcPct val="200000"/>
              </a:lnSpc>
              <a:buFont typeface="Wingdings"/>
              <a:buChar char="§"/>
            </a:pPr>
            <a:endParaRPr lang="fr-FR" sz="320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fr-FR" sz="36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148E374-A971-A18C-83D0-EC4BDB727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67" y="2169883"/>
            <a:ext cx="679753" cy="728135"/>
          </a:xfrm>
          <a:prstGeom prst="rect">
            <a:avLst/>
          </a:prstGeom>
        </p:spPr>
      </p:pic>
      <p:pic>
        <p:nvPicPr>
          <p:cNvPr id="9" name="Image 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A32C242-ED0E-F464-11C5-260239180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77" y="3242658"/>
            <a:ext cx="684138" cy="626685"/>
          </a:xfrm>
          <a:prstGeom prst="rect">
            <a:avLst/>
          </a:prstGeom>
        </p:spPr>
      </p:pic>
      <p:pic>
        <p:nvPicPr>
          <p:cNvPr id="11" name="Image 1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8761C62-6A64-04F6-DB09-90FD9D46A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21" y="4117219"/>
            <a:ext cx="933754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11B98-CC3F-7A8B-89A6-37D94835AD94}"/>
              </a:ext>
            </a:extLst>
          </p:cNvPr>
          <p:cNvSpPr txBox="1"/>
          <p:nvPr/>
        </p:nvSpPr>
        <p:spPr>
          <a:xfrm>
            <a:off x="1886857" y="1814890"/>
            <a:ext cx="88785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>
                <a:ea typeface="Calibri"/>
                <a:cs typeface="Calibri"/>
              </a:rPr>
              <a:t>Les 3 niveaux de style dans le code HTML ...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2431140" y="2890760"/>
            <a:ext cx="115485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head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  <a:endParaRPr lang="fr-FR"/>
          </a:p>
          <a:p>
            <a:r>
              <a:rPr lang="fr-FR" sz="2400">
                <a:latin typeface="Consolas"/>
                <a:ea typeface="+mn-lt"/>
                <a:cs typeface="+mn-lt"/>
              </a:rPr>
              <a:t>&lt;</a:t>
            </a:r>
            <a:r>
              <a:rPr lang="fr-FR" sz="2400" err="1">
                <a:latin typeface="Consolas"/>
                <a:ea typeface="+mn-lt"/>
                <a:cs typeface="+mn-lt"/>
              </a:rPr>
              <a:t>link</a:t>
            </a:r>
            <a:r>
              <a:rPr lang="fr-FR" sz="2400">
                <a:latin typeface="Consolas"/>
                <a:ea typeface="+mn-lt"/>
                <a:cs typeface="+mn-lt"/>
              </a:rPr>
              <a:t> rel="</a:t>
            </a:r>
            <a:r>
              <a:rPr lang="fr-FR" sz="2400" err="1">
                <a:latin typeface="Consolas"/>
                <a:ea typeface="+mn-lt"/>
                <a:cs typeface="+mn-lt"/>
              </a:rPr>
              <a:t>stylesheet</a:t>
            </a:r>
            <a:r>
              <a:rPr lang="fr-FR" sz="2400">
                <a:latin typeface="Consolas"/>
                <a:ea typeface="+mn-lt"/>
                <a:cs typeface="+mn-lt"/>
              </a:rPr>
              <a:t>" type="</a:t>
            </a:r>
            <a:r>
              <a:rPr lang="fr-FR" sz="2400" err="1">
                <a:latin typeface="Consolas"/>
                <a:ea typeface="+mn-lt"/>
                <a:cs typeface="+mn-lt"/>
              </a:rPr>
              <a:t>text</a:t>
            </a:r>
            <a:r>
              <a:rPr lang="fr-FR" sz="2400">
                <a:latin typeface="Consolas"/>
                <a:ea typeface="+mn-lt"/>
                <a:cs typeface="+mn-lt"/>
              </a:rPr>
              <a:t>/</a:t>
            </a:r>
            <a:r>
              <a:rPr lang="fr-FR" sz="2400" err="1">
                <a:latin typeface="Consolas"/>
                <a:ea typeface="+mn-lt"/>
                <a:cs typeface="+mn-lt"/>
              </a:rPr>
              <a:t>css</a:t>
            </a:r>
            <a:r>
              <a:rPr lang="fr-FR" sz="2400">
                <a:latin typeface="Consolas"/>
                <a:ea typeface="+mn-lt"/>
                <a:cs typeface="+mn-lt"/>
              </a:rPr>
              <a:t>" href="styles.css"&gt;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&lt;style&gt; … &lt;style&gt;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&lt;/</a:t>
            </a:r>
            <a:r>
              <a:rPr lang="fr-FR" sz="2400" err="1">
                <a:latin typeface="Consolas"/>
                <a:ea typeface="Calibri"/>
                <a:cs typeface="Calibri"/>
              </a:rPr>
              <a:t>head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&lt;body&gt;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&lt;h1 style="…"&gt; …&lt;/h1&gt;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121A6F-45FE-617F-E501-F2247334376F}"/>
              </a:ext>
            </a:extLst>
          </p:cNvPr>
          <p:cNvSpPr txBox="1"/>
          <p:nvPr/>
        </p:nvSpPr>
        <p:spPr>
          <a:xfrm>
            <a:off x="181199" y="3094781"/>
            <a:ext cx="17054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>
                <a:ea typeface="Calibri"/>
                <a:cs typeface="Calibri"/>
              </a:rPr>
              <a:t>EXTERNE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433845-1877-E327-7B99-1155B1215B75}"/>
              </a:ext>
            </a:extLst>
          </p:cNvPr>
          <p:cNvSpPr txBox="1"/>
          <p:nvPr/>
        </p:nvSpPr>
        <p:spPr>
          <a:xfrm>
            <a:off x="179831" y="3628568"/>
            <a:ext cx="15360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>
                <a:ea typeface="Calibri"/>
                <a:cs typeface="Calibri"/>
              </a:rPr>
              <a:t>INTERNE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ADCD1F-8485-F881-9DC8-DA2B7F3D794C}"/>
              </a:ext>
            </a:extLst>
          </p:cNvPr>
          <p:cNvSpPr txBox="1"/>
          <p:nvPr/>
        </p:nvSpPr>
        <p:spPr>
          <a:xfrm>
            <a:off x="382710" y="4705044"/>
            <a:ext cx="17054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>
                <a:ea typeface="Calibri"/>
                <a:cs typeface="Calibri"/>
              </a:rPr>
              <a:t>INLINE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73099F1-073F-B30F-0D73-D58ECCC477D1}"/>
              </a:ext>
            </a:extLst>
          </p:cNvPr>
          <p:cNvSpPr/>
          <p:nvPr/>
        </p:nvSpPr>
        <p:spPr>
          <a:xfrm>
            <a:off x="1781306" y="3189680"/>
            <a:ext cx="633352" cy="5277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8E466E1-4CDF-9191-B592-C9AC420C6516}"/>
              </a:ext>
            </a:extLst>
          </p:cNvPr>
          <p:cNvSpPr/>
          <p:nvPr/>
        </p:nvSpPr>
        <p:spPr>
          <a:xfrm>
            <a:off x="1766928" y="3622825"/>
            <a:ext cx="633351" cy="5277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00A4834-6320-4D14-2B9B-19444625F8F2}"/>
              </a:ext>
            </a:extLst>
          </p:cNvPr>
          <p:cNvSpPr/>
          <p:nvPr/>
        </p:nvSpPr>
        <p:spPr>
          <a:xfrm>
            <a:off x="1766928" y="4703866"/>
            <a:ext cx="633351" cy="5277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Fontaine d'eau avec un remplissage uni">
            <a:extLst>
              <a:ext uri="{FF2B5EF4-FFF2-40B4-BE49-F238E27FC236}">
                <a16:creationId xmlns:a16="http://schemas.microsoft.com/office/drawing/2014/main" id="{4C168AAD-865C-F1ED-8747-692F15E5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26569" y="1717522"/>
            <a:ext cx="1154852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Comment sélectionner correctement un élément à styler ?</a:t>
            </a:r>
            <a:br>
              <a:rPr lang="fr-FR" sz="3200">
                <a:ea typeface="Calibri"/>
                <a:cs typeface="Calibri"/>
              </a:rPr>
            </a:br>
            <a:endParaRPr lang="fr-FR" sz="3200">
              <a:ea typeface="Calibri"/>
              <a:cs typeface="Calibri"/>
            </a:endParaRPr>
          </a:p>
          <a:p>
            <a:pPr marL="514350" indent="-514350">
              <a:buAutoNum type="arabicParenR"/>
            </a:pPr>
            <a:r>
              <a:rPr lang="fr-FR" sz="3200">
                <a:ea typeface="Calibri"/>
                <a:cs typeface="Calibri"/>
              </a:rPr>
              <a:t>Appliquer un style à une balise pour styler toutes les occurrences de cette balise</a:t>
            </a:r>
          </a:p>
          <a:p>
            <a:pPr marL="457200" indent="-457200">
              <a:buAutoNum type="arabicParenR"/>
            </a:pPr>
            <a:endParaRPr lang="fr-FR" sz="3200">
              <a:ea typeface="Calibri"/>
              <a:cs typeface="Calibri"/>
            </a:endParaRPr>
          </a:p>
          <a:p>
            <a:pPr marL="457200" indent="-457200">
              <a:buAutoNum type="arabicParenR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7ECD7F-DD80-A6A8-3F9A-98E016EB5B93}"/>
              </a:ext>
            </a:extLst>
          </p:cNvPr>
          <p:cNvSpPr txBox="1"/>
          <p:nvPr/>
        </p:nvSpPr>
        <p:spPr>
          <a:xfrm>
            <a:off x="7564963" y="3940023"/>
            <a:ext cx="35051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CSS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h1 {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 err="1">
                <a:latin typeface="Consolas"/>
                <a:ea typeface="Calibri"/>
                <a:cs typeface="Calibri"/>
              </a:rPr>
              <a:t>color:orange</a:t>
            </a:r>
            <a:r>
              <a:rPr lang="fr-FR" sz="2400">
                <a:latin typeface="Consolas"/>
                <a:ea typeface="Calibri"/>
                <a:cs typeface="Calibri"/>
              </a:rPr>
              <a:t>;</a:t>
            </a:r>
            <a:endParaRPr lang="fr-FR">
              <a:latin typeface="Calibri" panose="020F0502020204030204"/>
              <a:ea typeface="Calibri"/>
              <a:cs typeface="Calibri"/>
            </a:endParaRPr>
          </a:p>
          <a:p>
            <a:r>
              <a:rPr lang="fr-FR" sz="2400">
                <a:latin typeface="Consolas"/>
                <a:ea typeface="Calibri"/>
                <a:cs typeface="Calibri"/>
              </a:rPr>
              <a:t>}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B0A78E-D206-A251-A210-13DFFFD3EEBE}"/>
              </a:ext>
            </a:extLst>
          </p:cNvPr>
          <p:cNvSpPr txBox="1"/>
          <p:nvPr/>
        </p:nvSpPr>
        <p:spPr>
          <a:xfrm>
            <a:off x="1255482" y="3889222"/>
            <a:ext cx="46058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HTML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&lt;h1&gt; Atelier CSS &lt;/h1&gt;</a:t>
            </a: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416E5F6C-CF29-7DD5-191F-79D3EE22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326569" y="1717522"/>
            <a:ext cx="115485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Comment sélectionner correctement un élément à styler ?</a:t>
            </a:r>
          </a:p>
          <a:p>
            <a:r>
              <a:rPr lang="fr-FR" sz="3200">
                <a:ea typeface="Calibri"/>
                <a:cs typeface="Calibri"/>
              </a:rPr>
              <a:t>2) Appliquer un style à une ou plusieurs occurrences particulières d'une balise sur base des classes et id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7ECD7F-DD80-A6A8-3F9A-98E016EB5B93}"/>
              </a:ext>
            </a:extLst>
          </p:cNvPr>
          <p:cNvSpPr txBox="1"/>
          <p:nvPr/>
        </p:nvSpPr>
        <p:spPr>
          <a:xfrm>
            <a:off x="7450663" y="3292323"/>
            <a:ext cx="473709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CSS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 err="1">
                <a:latin typeface="Consolas"/>
                <a:ea typeface="Calibri"/>
                <a:cs typeface="Calibri"/>
              </a:rPr>
              <a:t>div</a:t>
            </a:r>
            <a:r>
              <a:rPr lang="fr-FR" sz="2400" err="1">
                <a:highlight>
                  <a:srgbClr val="FFFF00"/>
                </a:highlight>
                <a:latin typeface="Consolas"/>
                <a:ea typeface="Calibri"/>
                <a:cs typeface="Calibri"/>
              </a:rPr>
              <a:t>.</a:t>
            </a:r>
            <a:r>
              <a:rPr lang="fr-FR" sz="2400" err="1">
                <a:latin typeface="Consolas"/>
                <a:ea typeface="Calibri"/>
                <a:cs typeface="Calibri"/>
              </a:rPr>
              <a:t>course</a:t>
            </a:r>
            <a:r>
              <a:rPr lang="fr-FR" sz="2400">
                <a:latin typeface="Consolas"/>
                <a:ea typeface="Calibri"/>
                <a:cs typeface="Calibri"/>
              </a:rPr>
              <a:t>-section-header{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 err="1">
                <a:latin typeface="Consolas"/>
                <a:ea typeface="Calibri"/>
                <a:cs typeface="Calibri"/>
              </a:rPr>
              <a:t>background-color:orange</a:t>
            </a:r>
            <a:r>
              <a:rPr lang="fr-FR" sz="2400">
                <a:latin typeface="Consolas"/>
                <a:ea typeface="Calibri"/>
                <a:cs typeface="Calibri"/>
              </a:rPr>
              <a:t>;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}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 err="1">
                <a:latin typeface="Consolas"/>
                <a:ea typeface="Calibri"/>
                <a:cs typeface="Calibri"/>
              </a:rPr>
              <a:t>nav</a:t>
            </a:r>
            <a:r>
              <a:rPr lang="fr-FR" sz="2400" err="1">
                <a:highlight>
                  <a:srgbClr val="FFFF00"/>
                </a:highlight>
                <a:latin typeface="Consolas"/>
                <a:ea typeface="Calibri"/>
                <a:cs typeface="Calibri"/>
              </a:rPr>
              <a:t>#</a:t>
            </a:r>
            <a:r>
              <a:rPr lang="fr-FR" sz="2400" err="1">
                <a:latin typeface="Consolas"/>
                <a:ea typeface="Calibri"/>
                <a:cs typeface="Calibri"/>
              </a:rPr>
              <a:t>courseindex</a:t>
            </a:r>
            <a:r>
              <a:rPr lang="fr-FR" sz="2400">
                <a:latin typeface="Consolas"/>
                <a:ea typeface="Calibri"/>
                <a:cs typeface="Calibri"/>
              </a:rPr>
              <a:t>{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 err="1">
                <a:latin typeface="Consolas"/>
                <a:ea typeface="Calibri"/>
                <a:cs typeface="Calibri"/>
              </a:rPr>
              <a:t>background-color:orange</a:t>
            </a:r>
            <a:r>
              <a:rPr lang="fr-FR" sz="2400">
                <a:latin typeface="Consolas"/>
                <a:ea typeface="Calibri"/>
                <a:cs typeface="Calibri"/>
              </a:rPr>
              <a:t>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}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endParaRPr lang="fr-FR" sz="2400">
              <a:latin typeface="Consolas"/>
              <a:ea typeface="Calibri"/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B0A78E-D206-A251-A210-13DFFFD3EEBE}"/>
              </a:ext>
            </a:extLst>
          </p:cNvPr>
          <p:cNvSpPr txBox="1"/>
          <p:nvPr/>
        </p:nvSpPr>
        <p:spPr>
          <a:xfrm>
            <a:off x="734782" y="3292322"/>
            <a:ext cx="624416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onsolas"/>
                <a:ea typeface="Calibri"/>
                <a:cs typeface="Calibri"/>
              </a:rPr>
              <a:t>HTML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&lt;div </a:t>
            </a:r>
            <a:r>
              <a:rPr lang="fr-FR" sz="2400">
                <a:highlight>
                  <a:srgbClr val="FFFF00"/>
                </a:highlight>
                <a:latin typeface="Consolas"/>
                <a:ea typeface="Calibri"/>
                <a:cs typeface="Calibri"/>
              </a:rPr>
              <a:t>class</a:t>
            </a:r>
            <a:r>
              <a:rPr lang="fr-FR" sz="2400">
                <a:latin typeface="Consolas"/>
                <a:ea typeface="Calibri"/>
                <a:cs typeface="Calibri"/>
              </a:rPr>
              <a:t>="course-section-header"&gt; 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Section 1</a:t>
            </a:r>
            <a:br>
              <a:rPr lang="fr-FR" sz="2400">
                <a:latin typeface="Consolas"/>
                <a:ea typeface="Calibri"/>
                <a:cs typeface="Calibri"/>
              </a:rPr>
            </a:br>
            <a:r>
              <a:rPr lang="fr-FR" sz="2400">
                <a:latin typeface="Consolas"/>
                <a:ea typeface="Calibri"/>
                <a:cs typeface="Calibri"/>
              </a:rPr>
              <a:t>&lt;/div&gt;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</a:t>
            </a:r>
            <a:r>
              <a:rPr lang="fr-FR" sz="2400" err="1">
                <a:latin typeface="Consolas"/>
                <a:ea typeface="Calibri"/>
                <a:cs typeface="Calibri"/>
              </a:rPr>
              <a:t>nav</a:t>
            </a:r>
            <a:r>
              <a:rPr lang="fr-FR" sz="2400">
                <a:latin typeface="Consolas"/>
                <a:ea typeface="Calibri"/>
                <a:cs typeface="Calibri"/>
              </a:rPr>
              <a:t> </a:t>
            </a:r>
            <a:r>
              <a:rPr lang="fr-FR" sz="2400">
                <a:highlight>
                  <a:srgbClr val="FFFF00"/>
                </a:highlight>
                <a:latin typeface="Consolas"/>
                <a:ea typeface="Calibri"/>
                <a:cs typeface="Calibri"/>
              </a:rPr>
              <a:t>id</a:t>
            </a:r>
            <a:r>
              <a:rPr lang="fr-FR" sz="2400">
                <a:latin typeface="Consolas"/>
                <a:ea typeface="Calibri"/>
                <a:cs typeface="Calibri"/>
              </a:rPr>
              <a:t>="</a:t>
            </a:r>
            <a:r>
              <a:rPr lang="fr-FR" sz="2400" err="1">
                <a:latin typeface="Consolas"/>
                <a:ea typeface="Calibri"/>
                <a:cs typeface="Calibri"/>
              </a:rPr>
              <a:t>courseindex</a:t>
            </a:r>
            <a:r>
              <a:rPr lang="fr-FR" sz="2400">
                <a:latin typeface="Consolas"/>
                <a:ea typeface="Calibri"/>
                <a:cs typeface="Calibri"/>
              </a:rPr>
              <a:t>"&gt;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…</a:t>
            </a:r>
          </a:p>
          <a:p>
            <a:r>
              <a:rPr lang="fr-FR" sz="2400">
                <a:latin typeface="Consolas"/>
                <a:ea typeface="Calibri"/>
                <a:cs typeface="Calibri"/>
              </a:rPr>
              <a:t>&lt;/</a:t>
            </a:r>
            <a:r>
              <a:rPr lang="fr-FR" sz="2400" err="1">
                <a:latin typeface="Consolas"/>
                <a:ea typeface="Calibri"/>
                <a:cs typeface="Calibri"/>
              </a:rPr>
              <a:t>nav</a:t>
            </a:r>
            <a:r>
              <a:rPr lang="fr-FR" sz="2400">
                <a:latin typeface="Consolas"/>
                <a:ea typeface="Calibri"/>
                <a:cs typeface="Calibri"/>
              </a:rPr>
              <a:t>&gt;</a:t>
            </a: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3DCCE41F-FB7B-47FA-64C9-1383C892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048247" cy="759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Principes de base des CSS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B002D-BA17-D77E-D136-0408A0931373}"/>
              </a:ext>
            </a:extLst>
          </p:cNvPr>
          <p:cNvSpPr txBox="1"/>
          <p:nvPr/>
        </p:nvSpPr>
        <p:spPr>
          <a:xfrm>
            <a:off x="644069" y="1806422"/>
            <a:ext cx="1154852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ea typeface="Calibri"/>
                <a:cs typeface="Calibri"/>
              </a:rPr>
              <a:t>Quelles différences entre classe et id ?</a:t>
            </a:r>
            <a:br>
              <a:rPr lang="fr-FR" sz="3200">
                <a:ea typeface="Calibri"/>
                <a:cs typeface="Calibri"/>
              </a:rPr>
            </a:br>
            <a:r>
              <a:rPr lang="fr-FR" sz="3200">
                <a:ea typeface="Calibri"/>
                <a:cs typeface="Calibri"/>
              </a:rPr>
              <a:t>Sur le plan technique : aucune différence. Mais ...</a:t>
            </a: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+mn-lt"/>
                <a:cs typeface="+mn-lt"/>
              </a:rPr>
              <a:t>Un style appliqué à un </a:t>
            </a:r>
            <a:r>
              <a:rPr lang="fr-FR" sz="3200" b="1">
                <a:ea typeface="+mn-lt"/>
                <a:cs typeface="+mn-lt"/>
              </a:rPr>
              <a:t>id est prioritaire</a:t>
            </a:r>
            <a:r>
              <a:rPr lang="fr-FR" sz="3200">
                <a:ea typeface="+mn-lt"/>
                <a:cs typeface="+mn-lt"/>
              </a:rPr>
              <a:t> au style appliqué à une classe.</a:t>
            </a:r>
            <a:endParaRPr lang="fr-FR" sz="32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Les id sont utilisés pour définir la structure du site car chaque id est unique : </a:t>
            </a:r>
            <a:r>
              <a:rPr lang="fr-FR" sz="3200">
                <a:latin typeface="Consolas"/>
                <a:ea typeface="Calibri"/>
                <a:cs typeface="Calibri"/>
              </a:rPr>
              <a:t>#content</a:t>
            </a:r>
            <a:r>
              <a:rPr lang="fr-FR" sz="3200">
                <a:ea typeface="Calibri"/>
                <a:cs typeface="Calibri"/>
              </a:rPr>
              <a:t>, </a:t>
            </a:r>
            <a:r>
              <a:rPr lang="fr-FR" sz="3200">
                <a:latin typeface="Consolas"/>
                <a:ea typeface="Calibri"/>
                <a:cs typeface="Calibri"/>
              </a:rPr>
              <a:t>#courseindex</a:t>
            </a:r>
            <a:r>
              <a:rPr lang="fr-FR" sz="3200">
                <a:ea typeface="Calibri"/>
                <a:cs typeface="Calibri"/>
              </a:rPr>
              <a:t>, …</a:t>
            </a:r>
            <a:endParaRPr lang="fr-FR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r-FR" sz="3200">
                <a:ea typeface="Calibri"/>
                <a:cs typeface="Calibri"/>
              </a:rPr>
              <a:t>Les classes sont utilisées pour les éléments multiples avec des libellés sémantiques : </a:t>
            </a:r>
            <a:r>
              <a:rPr lang="fr-FR" sz="3200">
                <a:latin typeface="Consolas"/>
                <a:ea typeface="Calibri"/>
                <a:cs typeface="Calibri"/>
              </a:rPr>
              <a:t>.</a:t>
            </a:r>
            <a:r>
              <a:rPr lang="fr-FR" sz="3200" err="1">
                <a:latin typeface="Consolas"/>
                <a:ea typeface="Calibri"/>
                <a:cs typeface="Calibri"/>
              </a:rPr>
              <a:t>current</a:t>
            </a:r>
            <a:r>
              <a:rPr lang="fr-FR" sz="3200">
                <a:ea typeface="Calibri"/>
                <a:cs typeface="Calibri"/>
              </a:rPr>
              <a:t> plutôt que </a:t>
            </a:r>
            <a:r>
              <a:rPr lang="fr-FR" sz="3200">
                <a:latin typeface="Consolas"/>
                <a:ea typeface="Calibri"/>
                <a:cs typeface="Calibri"/>
              </a:rPr>
              <a:t>.</a:t>
            </a:r>
            <a:r>
              <a:rPr lang="fr-FR" sz="3200" err="1">
                <a:latin typeface="Consolas"/>
                <a:ea typeface="Calibri"/>
                <a:cs typeface="Calibri"/>
              </a:rPr>
              <a:t>red</a:t>
            </a:r>
            <a:r>
              <a:rPr lang="fr-FR" sz="3200">
                <a:ea typeface="Calibri"/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fr-FR" sz="3200">
              <a:ea typeface="Calibri"/>
              <a:cs typeface="Calibri"/>
            </a:endParaRPr>
          </a:p>
          <a:p>
            <a:endParaRPr lang="fr-FR" sz="3200">
              <a:ea typeface="Calibri"/>
              <a:cs typeface="Calibri"/>
            </a:endParaRPr>
          </a:p>
        </p:txBody>
      </p:sp>
      <p:pic>
        <p:nvPicPr>
          <p:cNvPr id="4" name="Graphique 3" descr="Fontaine d'eau avec un remplissage uni">
            <a:extLst>
              <a:ext uri="{FF2B5EF4-FFF2-40B4-BE49-F238E27FC236}">
                <a16:creationId xmlns:a16="http://schemas.microsoft.com/office/drawing/2014/main" id="{3306C44E-FA69-14F8-4EDC-8BEC19A4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571" y="963990"/>
            <a:ext cx="793448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9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52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Conception personnalisée</vt:lpstr>
      <vt:lpstr>Atelier administrateur :  CSS personnalisée pour Boost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revision>1</cp:revision>
  <dcterms:created xsi:type="dcterms:W3CDTF">2024-03-21T14:58:03Z</dcterms:created>
  <dcterms:modified xsi:type="dcterms:W3CDTF">2024-06-27T12:39:55Z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