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7" r:id="rId5"/>
    <p:sldId id="256" r:id="rId6"/>
    <p:sldId id="274" r:id="rId7"/>
    <p:sldId id="275" r:id="rId8"/>
    <p:sldId id="276" r:id="rId9"/>
    <p:sldId id="286" r:id="rId10"/>
    <p:sldId id="277" r:id="rId11"/>
    <p:sldId id="287" r:id="rId12"/>
    <p:sldId id="278" r:id="rId13"/>
    <p:sldId id="279" r:id="rId14"/>
    <p:sldId id="280" r:id="rId15"/>
    <p:sldId id="282" r:id="rId16"/>
    <p:sldId id="284" r:id="rId17"/>
    <p:sldId id="283" r:id="rId18"/>
    <p:sldId id="285" r:id="rId19"/>
  </p:sldIdLst>
  <p:sldSz cx="12192000" cy="6858000"/>
  <p:notesSz cx="6858000" cy="9144000"/>
  <p:custDataLst>
    <p:tags r:id="rId2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89C"/>
    <a:srgbClr val="C8DBE1"/>
    <a:srgbClr val="0D4050"/>
    <a:srgbClr val="FF7700"/>
    <a:srgbClr val="0000A6"/>
    <a:srgbClr val="001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1982" autoAdjust="0"/>
  </p:normalViewPr>
  <p:slideViewPr>
    <p:cSldViewPr snapToGrid="0">
      <p:cViewPr varScale="1">
        <p:scale>
          <a:sx n="93" d="100"/>
          <a:sy n="93" d="100"/>
        </p:scale>
        <p:origin x="1952"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7" d="100"/>
          <a:sy n="87" d="100"/>
        </p:scale>
        <p:origin x="25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kieffers\Downloads\Questionnaire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kieffers\Downloads\Questionnaire1.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Attitudes!$D$2:$D$31</cx:f>
        <cx:lvl ptCount="30" formatCode="Standard">
          <cx:pt idx="0">6</cx:pt>
          <cx:pt idx="1">4</cx:pt>
          <cx:pt idx="2">1</cx:pt>
          <cx:pt idx="3">7</cx:pt>
          <cx:pt idx="4">5</cx:pt>
          <cx:pt idx="5">7</cx:pt>
          <cx:pt idx="6">6</cx:pt>
          <cx:pt idx="7">3</cx:pt>
          <cx:pt idx="8">6</cx:pt>
          <cx:pt idx="9">6</cx:pt>
          <cx:pt idx="10">6</cx:pt>
          <cx:pt idx="11">4</cx:pt>
          <cx:pt idx="12">7</cx:pt>
          <cx:pt idx="13">6</cx:pt>
          <cx:pt idx="14">7</cx:pt>
          <cx:pt idx="15">6</cx:pt>
          <cx:pt idx="16">5</cx:pt>
          <cx:pt idx="17">5</cx:pt>
          <cx:pt idx="18">6</cx:pt>
          <cx:pt idx="19">5</cx:pt>
          <cx:pt idx="20">6</cx:pt>
          <cx:pt idx="21">6</cx:pt>
          <cx:pt idx="22">7</cx:pt>
          <cx:pt idx="23">5</cx:pt>
          <cx:pt idx="24">4</cx:pt>
          <cx:pt idx="25">5</cx:pt>
          <cx:pt idx="26">7</cx:pt>
          <cx:pt idx="27">5</cx:pt>
          <cx:pt idx="28">4</cx:pt>
          <cx:pt idx="29">5</cx:pt>
        </cx:lvl>
      </cx:numDim>
    </cx:data>
    <cx:data id="1">
      <cx:numDim type="val">
        <cx:f>Attitudes!$E$2:$E$31</cx:f>
        <cx:lvl ptCount="30" formatCode="Standard">
          <cx:pt idx="0">6</cx:pt>
          <cx:pt idx="1">4</cx:pt>
          <cx:pt idx="2">1</cx:pt>
          <cx:pt idx="3">6</cx:pt>
          <cx:pt idx="4">6</cx:pt>
          <cx:pt idx="5">6</cx:pt>
          <cx:pt idx="6">5</cx:pt>
          <cx:pt idx="7">4</cx:pt>
          <cx:pt idx="8">5</cx:pt>
          <cx:pt idx="9">5</cx:pt>
          <cx:pt idx="10">5</cx:pt>
          <cx:pt idx="11">6</cx:pt>
          <cx:pt idx="12">7</cx:pt>
          <cx:pt idx="13">6</cx:pt>
          <cx:pt idx="14">5</cx:pt>
          <cx:pt idx="15">6</cx:pt>
          <cx:pt idx="16">6</cx:pt>
          <cx:pt idx="17">5</cx:pt>
          <cx:pt idx="18">5</cx:pt>
          <cx:pt idx="19">5</cx:pt>
          <cx:pt idx="20">5</cx:pt>
          <cx:pt idx="21">6</cx:pt>
          <cx:pt idx="22">7</cx:pt>
          <cx:pt idx="23">5</cx:pt>
          <cx:pt idx="24">6</cx:pt>
          <cx:pt idx="25">5</cx:pt>
          <cx:pt idx="26">7</cx:pt>
          <cx:pt idx="27">5</cx:pt>
          <cx:pt idx="28">6</cx:pt>
          <cx:pt idx="29">6</cx:pt>
        </cx:lvl>
      </cx:numDim>
    </cx:data>
    <cx:data id="2">
      <cx:numDim type="val">
        <cx:f>Attitudes!$F$2:$F$31</cx:f>
        <cx:lvl ptCount="30" formatCode="Standard">
          <cx:pt idx="0">6</cx:pt>
          <cx:pt idx="1">4</cx:pt>
          <cx:pt idx="2">6</cx:pt>
          <cx:pt idx="3">6</cx:pt>
          <cx:pt idx="4">6</cx:pt>
          <cx:pt idx="5">7</cx:pt>
          <cx:pt idx="6">7</cx:pt>
          <cx:pt idx="7">7</cx:pt>
          <cx:pt idx="8">7</cx:pt>
          <cx:pt idx="9">7</cx:pt>
          <cx:pt idx="10">6</cx:pt>
          <cx:pt idx="11">3</cx:pt>
          <cx:pt idx="12">7</cx:pt>
          <cx:pt idx="13">5</cx:pt>
          <cx:pt idx="14">5</cx:pt>
          <cx:pt idx="15">6</cx:pt>
          <cx:pt idx="16">5</cx:pt>
          <cx:pt idx="17">6</cx:pt>
          <cx:pt idx="18">4</cx:pt>
          <cx:pt idx="19">5</cx:pt>
          <cx:pt idx="20">5</cx:pt>
          <cx:pt idx="21">6</cx:pt>
          <cx:pt idx="22">6</cx:pt>
          <cx:pt idx="23">5</cx:pt>
          <cx:pt idx="24">5</cx:pt>
          <cx:pt idx="25">6</cx:pt>
          <cx:pt idx="26">7</cx:pt>
          <cx:pt idx="27">6</cx:pt>
          <cx:pt idx="28">7</cx:pt>
          <cx:pt idx="29">6</cx:pt>
        </cx:lvl>
      </cx:numDim>
    </cx:data>
    <cx:data id="3">
      <cx:numDim type="val">
        <cx:f>Attitudes!$G$2:$G$31</cx:f>
        <cx:lvl ptCount="30" formatCode="Standard">
          <cx:pt idx="0">5</cx:pt>
          <cx:pt idx="1">4</cx:pt>
          <cx:pt idx="2">4</cx:pt>
          <cx:pt idx="3">7</cx:pt>
          <cx:pt idx="4">1</cx:pt>
          <cx:pt idx="5">5</cx:pt>
          <cx:pt idx="6">5</cx:pt>
          <cx:pt idx="7">1</cx:pt>
          <cx:pt idx="8">4</cx:pt>
          <cx:pt idx="9">5</cx:pt>
          <cx:pt idx="10">5</cx:pt>
          <cx:pt idx="11">4</cx:pt>
          <cx:pt idx="12">7</cx:pt>
          <cx:pt idx="13">6</cx:pt>
          <cx:pt idx="14">4</cx:pt>
          <cx:pt idx="15">6</cx:pt>
          <cx:pt idx="16">4</cx:pt>
          <cx:pt idx="17">5</cx:pt>
          <cx:pt idx="18">4</cx:pt>
          <cx:pt idx="19">6</cx:pt>
          <cx:pt idx="20">7</cx:pt>
          <cx:pt idx="21">4</cx:pt>
          <cx:pt idx="22">7</cx:pt>
          <cx:pt idx="23">5</cx:pt>
          <cx:pt idx="24">4</cx:pt>
          <cx:pt idx="25">4</cx:pt>
          <cx:pt idx="26">7</cx:pt>
          <cx:pt idx="27">4</cx:pt>
          <cx:pt idx="28">5</cx:pt>
          <cx:pt idx="29">5</cx:pt>
        </cx:lvl>
      </cx:numDim>
    </cx:data>
    <cx:data id="4">
      <cx:numDim type="val">
        <cx:f>Attitudes!$H$2:$H$31</cx:f>
        <cx:lvl ptCount="30" formatCode="Standard">
          <cx:pt idx="0">6</cx:pt>
          <cx:pt idx="1">4</cx:pt>
          <cx:pt idx="2">4</cx:pt>
          <cx:pt idx="3">6</cx:pt>
          <cx:pt idx="4">6</cx:pt>
          <cx:pt idx="5">7</cx:pt>
          <cx:pt idx="6">5</cx:pt>
          <cx:pt idx="7">6</cx:pt>
          <cx:pt idx="8">5</cx:pt>
          <cx:pt idx="9">7</cx:pt>
          <cx:pt idx="10">6</cx:pt>
          <cx:pt idx="11">7</cx:pt>
          <cx:pt idx="12">7</cx:pt>
          <cx:pt idx="13">5</cx:pt>
          <cx:pt idx="14">7</cx:pt>
          <cx:pt idx="15">6</cx:pt>
          <cx:pt idx="16">5</cx:pt>
          <cx:pt idx="17">5</cx:pt>
          <cx:pt idx="18">4</cx:pt>
          <cx:pt idx="19">6</cx:pt>
          <cx:pt idx="20">6</cx:pt>
          <cx:pt idx="21">7</cx:pt>
          <cx:pt idx="22">7</cx:pt>
          <cx:pt idx="23">5</cx:pt>
          <cx:pt idx="24">6</cx:pt>
          <cx:pt idx="25">1</cx:pt>
          <cx:pt idx="26">7</cx:pt>
          <cx:pt idx="27">5</cx:pt>
          <cx:pt idx="28">7</cx:pt>
          <cx:pt idx="29">5</cx:pt>
        </cx:lvl>
      </cx:numDim>
    </cx:data>
    <cx:data id="5">
      <cx:numDim type="val">
        <cx:f>Attitudes!$I$2:$I$31</cx:f>
        <cx:lvl ptCount="30" formatCode="Standard">
          <cx:pt idx="0">7</cx:pt>
          <cx:pt idx="1">4</cx:pt>
          <cx:pt idx="2">7</cx:pt>
          <cx:pt idx="3">7</cx:pt>
          <cx:pt idx="4">7</cx:pt>
          <cx:pt idx="5">7</cx:pt>
          <cx:pt idx="6">6</cx:pt>
          <cx:pt idx="7">7</cx:pt>
          <cx:pt idx="8">6</cx:pt>
          <cx:pt idx="9">7</cx:pt>
          <cx:pt idx="10">5</cx:pt>
          <cx:pt idx="11">7</cx:pt>
          <cx:pt idx="12">7</cx:pt>
          <cx:pt idx="13">7</cx:pt>
          <cx:pt idx="14">7</cx:pt>
          <cx:pt idx="15">6</cx:pt>
          <cx:pt idx="16">4</cx:pt>
          <cx:pt idx="17">6</cx:pt>
          <cx:pt idx="18">7</cx:pt>
          <cx:pt idx="19">5</cx:pt>
          <cx:pt idx="20">2</cx:pt>
          <cx:pt idx="21">7</cx:pt>
          <cx:pt idx="22">7</cx:pt>
          <cx:pt idx="23">7</cx:pt>
          <cx:pt idx="24">7</cx:pt>
          <cx:pt idx="25">7</cx:pt>
          <cx:pt idx="26">7</cx:pt>
          <cx:pt idx="27">6</cx:pt>
          <cx:pt idx="28">7</cx:pt>
          <cx:pt idx="29">6</cx:pt>
        </cx:lvl>
      </cx:numDim>
    </cx:data>
  </cx:chartData>
  <cx:chart>
    <cx:plotArea>
      <cx:plotAreaRegion>
        <cx:series layoutId="boxWhisker" uniqueId="{6E2B8CAC-4DE5-40E6-B4A6-28AB2A41CE74}">
          <cx:dataId val="0"/>
          <cx:layoutPr>
            <cx:visibility meanLine="0" meanMarker="1" nonoutliers="0" outliers="1"/>
            <cx:statistics quartileMethod="exclusive"/>
          </cx:layoutPr>
        </cx:series>
        <cx:series layoutId="boxWhisker" uniqueId="{39AFA1C6-F770-4BBF-870C-8C6B8711BC64}">
          <cx:dataId val="1"/>
          <cx:layoutPr>
            <cx:visibility meanLine="0" meanMarker="1" nonoutliers="0" outliers="1"/>
            <cx:statistics quartileMethod="exclusive"/>
          </cx:layoutPr>
        </cx:series>
        <cx:series layoutId="boxWhisker" uniqueId="{AF981F5E-064D-4385-99E1-9E8EC928AC37}">
          <cx:dataId val="2"/>
          <cx:layoutPr>
            <cx:visibility meanLine="0" meanMarker="1" nonoutliers="0" outliers="1"/>
            <cx:statistics quartileMethod="exclusive"/>
          </cx:layoutPr>
        </cx:series>
        <cx:series layoutId="boxWhisker" uniqueId="{372786CB-F309-43B5-BF53-0ED839917D70}">
          <cx:dataId val="3"/>
          <cx:layoutPr>
            <cx:visibility meanLine="0" meanMarker="1" nonoutliers="0" outliers="1"/>
            <cx:statistics quartileMethod="exclusive"/>
          </cx:layoutPr>
        </cx:series>
        <cx:series layoutId="boxWhisker" uniqueId="{3DFD1E61-BDE8-41A2-A83D-0035018535FE}">
          <cx:dataId val="4"/>
          <cx:layoutPr>
            <cx:visibility meanLine="0" meanMarker="1" nonoutliers="0" outliers="1"/>
            <cx:statistics quartileMethod="exclusive"/>
          </cx:layoutPr>
        </cx:series>
        <cx:series layoutId="boxWhisker" uniqueId="{D2FC42F9-5E35-4A9B-91CF-3BE8AA736CD8}">
          <cx:dataId val="5"/>
          <cx:layoutPr>
            <cx:visibility meanLine="0" meanMarker="1" nonoutliers="0" outliers="1"/>
            <cx:statistics quartileMethod="exclusive"/>
          </cx:layoutPr>
        </cx:series>
      </cx:plotAreaRegion>
      <cx:axis id="0" hidden="1">
        <cx:catScaling gapWidth="1"/>
        <cx:tickLabels/>
      </cx:axis>
      <cx:axis id="1">
        <cx:valScaling max="7" min="1"/>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Sheet1!$D$2:$D$31</cx:f>
        <cx:lvl ptCount="30" formatCode="0">
          <cx:pt idx="0">5</cx:pt>
          <cx:pt idx="1">2</cx:pt>
          <cx:pt idx="2">5</cx:pt>
          <cx:pt idx="3">5</cx:pt>
          <cx:pt idx="4">7</cx:pt>
          <cx:pt idx="5">7</cx:pt>
          <cx:pt idx="6">5</cx:pt>
          <cx:pt idx="7">7</cx:pt>
          <cx:pt idx="8">7</cx:pt>
          <cx:pt idx="9">4</cx:pt>
          <cx:pt idx="10">4</cx:pt>
          <cx:pt idx="11">6</cx:pt>
          <cx:pt idx="12">5</cx:pt>
          <cx:pt idx="13">7</cx:pt>
          <cx:pt idx="14">7</cx:pt>
          <cx:pt idx="15">5</cx:pt>
          <cx:pt idx="16">4</cx:pt>
          <cx:pt idx="17">6</cx:pt>
          <cx:pt idx="18">5</cx:pt>
          <cx:pt idx="19">4</cx:pt>
          <cx:pt idx="20">7</cx:pt>
          <cx:pt idx="21">7</cx:pt>
          <cx:pt idx="22">5</cx:pt>
          <cx:pt idx="23">7</cx:pt>
          <cx:pt idx="24">1</cx:pt>
          <cx:pt idx="25">7</cx:pt>
          <cx:pt idx="26">6</cx:pt>
          <cx:pt idx="27">7</cx:pt>
          <cx:pt idx="28">7</cx:pt>
          <cx:pt idx="29">5</cx:pt>
        </cx:lvl>
      </cx:numDim>
    </cx:data>
    <cx:data id="1">
      <cx:numDim type="val">
        <cx:f>Sheet1!$E$2:$E$31</cx:f>
        <cx:lvl ptCount="30" formatCode="Standard">
          <cx:pt idx="0">5</cx:pt>
          <cx:pt idx="1">2</cx:pt>
          <cx:pt idx="2">4</cx:pt>
          <cx:pt idx="3">6</cx:pt>
          <cx:pt idx="4">6</cx:pt>
          <cx:pt idx="5">6</cx:pt>
          <cx:pt idx="6">5</cx:pt>
          <cx:pt idx="7">6</cx:pt>
          <cx:pt idx="8">6</cx:pt>
          <cx:pt idx="9">4</cx:pt>
          <cx:pt idx="10">7</cx:pt>
          <cx:pt idx="11">6</cx:pt>
          <cx:pt idx="12">6</cx:pt>
          <cx:pt idx="13">7</cx:pt>
          <cx:pt idx="14">7</cx:pt>
          <cx:pt idx="15">7</cx:pt>
          <cx:pt idx="16">7</cx:pt>
          <cx:pt idx="17">5</cx:pt>
          <cx:pt idx="18">5</cx:pt>
          <cx:pt idx="19">4</cx:pt>
          <cx:pt idx="20">7</cx:pt>
          <cx:pt idx="21">6</cx:pt>
          <cx:pt idx="22">4</cx:pt>
          <cx:pt idx="23">7</cx:pt>
          <cx:pt idx="24">1</cx:pt>
          <cx:pt idx="25">6</cx:pt>
          <cx:pt idx="26">6</cx:pt>
          <cx:pt idx="27">7</cx:pt>
          <cx:pt idx="28">6</cx:pt>
          <cx:pt idx="29">6</cx:pt>
        </cx:lvl>
      </cx:numDim>
    </cx:data>
    <cx:data id="2">
      <cx:numDim type="val">
        <cx:f>Sheet1!$F$2:$F$31</cx:f>
        <cx:lvl ptCount="30" formatCode="Standard">
          <cx:pt idx="0">5</cx:pt>
          <cx:pt idx="1">6</cx:pt>
          <cx:pt idx="2">5</cx:pt>
          <cx:pt idx="3">5</cx:pt>
          <cx:pt idx="4">5</cx:pt>
          <cx:pt idx="5">6</cx:pt>
          <cx:pt idx="6">4</cx:pt>
          <cx:pt idx="7">5</cx:pt>
          <cx:pt idx="8">4</cx:pt>
          <cx:pt idx="9">5</cx:pt>
          <cx:pt idx="10">2</cx:pt>
          <cx:pt idx="11">7</cx:pt>
          <cx:pt idx="12">5</cx:pt>
          <cx:pt idx="13">7</cx:pt>
          <cx:pt idx="14">7</cx:pt>
          <cx:pt idx="15">5</cx:pt>
          <cx:pt idx="16">7</cx:pt>
          <cx:pt idx="17">4</cx:pt>
          <cx:pt idx="18">4</cx:pt>
          <cx:pt idx="19">6</cx:pt>
          <cx:pt idx="20">6</cx:pt>
          <cx:pt idx="21">7</cx:pt>
          <cx:pt idx="22">4</cx:pt>
          <cx:pt idx="23">7</cx:pt>
          <cx:pt idx="24">5</cx:pt>
          <cx:pt idx="25">1</cx:pt>
          <cx:pt idx="26">6</cx:pt>
          <cx:pt idx="27">5</cx:pt>
          <cx:pt idx="28">7</cx:pt>
          <cx:pt idx="29">5</cx:pt>
        </cx:lvl>
      </cx:numDim>
    </cx:data>
    <cx:data id="3">
      <cx:numDim type="val">
        <cx:f>Sheet1!$G$2:$G$31</cx:f>
        <cx:lvl ptCount="30" formatCode="Standard">
          <cx:pt idx="0">5</cx:pt>
          <cx:pt idx="1">4</cx:pt>
          <cx:pt idx="2">6</cx:pt>
          <cx:pt idx="3">3</cx:pt>
          <cx:pt idx="4">5</cx:pt>
          <cx:pt idx="5">4</cx:pt>
          <cx:pt idx="6">4</cx:pt>
          <cx:pt idx="7">5</cx:pt>
          <cx:pt idx="8">5</cx:pt>
          <cx:pt idx="9">2</cx:pt>
          <cx:pt idx="10">4</cx:pt>
          <cx:pt idx="11">4</cx:pt>
          <cx:pt idx="12">5</cx:pt>
          <cx:pt idx="13">4</cx:pt>
          <cx:pt idx="14">7</cx:pt>
          <cx:pt idx="15">5</cx:pt>
          <cx:pt idx="16">5</cx:pt>
          <cx:pt idx="17">5</cx:pt>
          <cx:pt idx="18">5</cx:pt>
          <cx:pt idx="19">7</cx:pt>
          <cx:pt idx="20">5</cx:pt>
          <cx:pt idx="21">7</cx:pt>
          <cx:pt idx="22">4</cx:pt>
          <cx:pt idx="23">5</cx:pt>
          <cx:pt idx="24">4</cx:pt>
          <cx:pt idx="25">5</cx:pt>
          <cx:pt idx="26">5</cx:pt>
          <cx:pt idx="27">5</cx:pt>
          <cx:pt idx="28">4</cx:pt>
          <cx:pt idx="29">5</cx:pt>
        </cx:lvl>
      </cx:numDim>
    </cx:data>
    <cx:data id="4">
      <cx:numDim type="val">
        <cx:f>Sheet1!$H$2:$H$31</cx:f>
        <cx:lvl ptCount="30" formatCode="Standard">
          <cx:pt idx="0">6</cx:pt>
          <cx:pt idx="1">2</cx:pt>
          <cx:pt idx="2">6</cx:pt>
          <cx:pt idx="3">4</cx:pt>
          <cx:pt idx="4">7</cx:pt>
          <cx:pt idx="5">7</cx:pt>
          <cx:pt idx="6">3</cx:pt>
          <cx:pt idx="7">6</cx:pt>
          <cx:pt idx="8">1</cx:pt>
          <cx:pt idx="9">2</cx:pt>
          <cx:pt idx="10">6</cx:pt>
          <cx:pt idx="11">4</cx:pt>
          <cx:pt idx="12">5</cx:pt>
          <cx:pt idx="13">7</cx:pt>
          <cx:pt idx="14">7</cx:pt>
          <cx:pt idx="15">7</cx:pt>
          <cx:pt idx="16">7</cx:pt>
          <cx:pt idx="17">7</cx:pt>
          <cx:pt idx="18">5</cx:pt>
          <cx:pt idx="19">5</cx:pt>
          <cx:pt idx="20">5</cx:pt>
          <cx:pt idx="21">7</cx:pt>
          <cx:pt idx="22">4</cx:pt>
          <cx:pt idx="23">6</cx:pt>
          <cx:pt idx="24">1</cx:pt>
          <cx:pt idx="25">6</cx:pt>
          <cx:pt idx="26">6</cx:pt>
          <cx:pt idx="27">5</cx:pt>
          <cx:pt idx="28">7</cx:pt>
          <cx:pt idx="29">6</cx:pt>
        </cx:lvl>
      </cx:numDim>
    </cx:data>
    <cx:data id="5">
      <cx:numDim type="val">
        <cx:f>Sheet1!$I$2:$I$31</cx:f>
        <cx:lvl ptCount="30" formatCode="Standard">
          <cx:pt idx="0">6</cx:pt>
          <cx:pt idx="1">3</cx:pt>
          <cx:pt idx="2">7</cx:pt>
          <cx:pt idx="3">7</cx:pt>
          <cx:pt idx="4">7</cx:pt>
          <cx:pt idx="5">7</cx:pt>
          <cx:pt idx="6">7</cx:pt>
          <cx:pt idx="7">6</cx:pt>
          <cx:pt idx="8">7</cx:pt>
          <cx:pt idx="9">5</cx:pt>
          <cx:pt idx="10">2</cx:pt>
          <cx:pt idx="11">7</cx:pt>
          <cx:pt idx="12">6</cx:pt>
          <cx:pt idx="13">7</cx:pt>
          <cx:pt idx="14">7</cx:pt>
          <cx:pt idx="15">7</cx:pt>
          <cx:pt idx="16">6</cx:pt>
          <cx:pt idx="17">5</cx:pt>
          <cx:pt idx="18">6</cx:pt>
          <cx:pt idx="19">5</cx:pt>
          <cx:pt idx="20">7</cx:pt>
          <cx:pt idx="21">7</cx:pt>
          <cx:pt idx="22">5</cx:pt>
          <cx:pt idx="23">7</cx:pt>
          <cx:pt idx="24">7</cx:pt>
          <cx:pt idx="25">7</cx:pt>
          <cx:pt idx="26">6</cx:pt>
          <cx:pt idx="27">7</cx:pt>
          <cx:pt idx="28">7</cx:pt>
          <cx:pt idx="29">5</cx:pt>
        </cx:lvl>
      </cx:numDim>
    </cx:data>
  </cx:chartData>
  <cx:chart>
    <cx:plotArea>
      <cx:plotAreaRegion>
        <cx:series layoutId="boxWhisker" uniqueId="{49E7293C-4715-420C-A384-CCFA978DC120}">
          <cx:tx>
            <cx:txData>
              <cx:f>Sheet1!$D$1</cx:f>
              <cx:v>Utilité</cx:v>
            </cx:txData>
          </cx:tx>
          <cx:dataId val="0"/>
          <cx:layoutPr>
            <cx:visibility meanLine="0" meanMarker="1" nonoutliers="0" outliers="1"/>
            <cx:statistics quartileMethod="exclusive"/>
          </cx:layoutPr>
        </cx:series>
        <cx:series layoutId="boxWhisker" uniqueId="{042EC426-CBF0-4C2D-B5B1-ACF506922479}">
          <cx:tx>
            <cx:txData>
              <cx:f>Sheet1!$E$1</cx:f>
              <cx:v>Clarté</cx:v>
            </cx:txData>
          </cx:tx>
          <cx:dataId val="1"/>
          <cx:layoutPr>
            <cx:visibility meanLine="0" meanMarker="1" nonoutliers="0" outliers="1"/>
            <cx:statistics quartileMethod="exclusive"/>
          </cx:layoutPr>
        </cx:series>
        <cx:series layoutId="boxWhisker" uniqueId="{1C2C9B7F-4C78-448C-8E2A-C873D1A4B8D3}">
          <cx:tx>
            <cx:txData>
              <cx:f>Sheet1!$F$1</cx:f>
              <cx:v>Simplicité</cx:v>
            </cx:txData>
          </cx:tx>
          <cx:dataId val="2"/>
          <cx:layoutPr>
            <cx:visibility meanLine="0" meanMarker="1" nonoutliers="0" outliers="1"/>
            <cx:statistics quartileMethod="exclusive"/>
          </cx:layoutPr>
        </cx:series>
        <cx:series layoutId="boxWhisker" uniqueId="{6AE772F4-5D48-453F-874F-42E5AC9873F6}">
          <cx:tx>
            <cx:txData>
              <cx:f>Sheet1!$G$1</cx:f>
              <cx:v>Bienveillance</cx:v>
            </cx:txData>
          </cx:tx>
          <cx:dataId val="3"/>
          <cx:layoutPr>
            <cx:visibility meanLine="0" meanMarker="1" nonoutliers="0" outliers="1"/>
            <cx:statistics quartileMethod="exclusive"/>
          </cx:layoutPr>
        </cx:series>
        <cx:series layoutId="boxWhisker" uniqueId="{3022F13E-28F9-4557-AB45-C1396070A2EA}">
          <cx:tx>
            <cx:txData>
              <cx:f>Sheet1!$H$1</cx:f>
              <cx:v>Amélioration</cx:v>
            </cx:txData>
          </cx:tx>
          <cx:dataId val="4"/>
          <cx:layoutPr>
            <cx:visibility meanLine="0" meanMarker="1" nonoutliers="0" outliers="1"/>
            <cx:statistics quartileMethod="exclusive"/>
          </cx:layoutPr>
        </cx:series>
        <cx:series layoutId="boxWhisker" uniqueId="{F4F8A397-E425-4942-819F-013CE3CAA3E2}">
          <cx:tx>
            <cx:txData>
              <cx:f>Sheet1!$I$1</cx:f>
              <cx:v>Positionnement par rapport aux autres</cx:v>
            </cx:txData>
          </cx:tx>
          <cx:dataId val="5"/>
          <cx:layoutPr>
            <cx:visibility meanLine="0" meanMarker="1" nonoutliers="0" outliers="1"/>
            <cx:statistics quartileMethod="exclusive"/>
          </cx:layoutPr>
        </cx:series>
      </cx:plotAreaRegion>
      <cx:axis id="0" hidden="1">
        <cx:catScaling gapWidth="1"/>
        <cx:tickLabels/>
      </cx:axis>
      <cx:axis id="1">
        <cx:valScaling max="7" min="1"/>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BEE847-F046-4AC4-9F62-7D1817B77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370278-6D29-4F8F-BD3A-5F72D720EF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51C39-09A6-4624-93B8-19009E33D67F}" type="datetimeFigureOut">
              <a:rPr lang="fr-FR" smtClean="0"/>
              <a:t>27/06/2024</a:t>
            </a:fld>
            <a:endParaRPr lang="fr-FR"/>
          </a:p>
        </p:txBody>
      </p:sp>
      <p:sp>
        <p:nvSpPr>
          <p:cNvPr id="4" name="Espace réservé du pied de page 3">
            <a:extLst>
              <a:ext uri="{FF2B5EF4-FFF2-40B4-BE49-F238E27FC236}">
                <a16:creationId xmlns:a16="http://schemas.microsoft.com/office/drawing/2014/main" id="{9EF551D0-C6E5-4F33-B9C6-D87A100E91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574DDD1-AF4D-4F3F-A33E-7713C840D7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2E8BC-17E1-4463-90FD-68A126E1B695}" type="slidenum">
              <a:rPr lang="fr-FR" smtClean="0"/>
              <a:t>‹N°›</a:t>
            </a:fld>
            <a:endParaRPr lang="fr-FR"/>
          </a:p>
        </p:txBody>
      </p:sp>
    </p:spTree>
    <p:extLst>
      <p:ext uri="{BB962C8B-B14F-4D97-AF65-F5344CB8AC3E}">
        <p14:creationId xmlns:p14="http://schemas.microsoft.com/office/powerpoint/2010/main" val="17396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26C94-6C27-534C-BBD9-384C954A3F59}" type="datetimeFigureOut">
              <a:rPr lang="fr-FR" smtClean="0"/>
              <a:t>27/06/2024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66BBF-16B4-4F48-9EBB-1CF9C2819DBB}" type="slidenum">
              <a:rPr lang="fr-FR" smtClean="0"/>
              <a:t>‹N°›</a:t>
            </a:fld>
            <a:endParaRPr lang="fr-FR"/>
          </a:p>
        </p:txBody>
      </p:sp>
    </p:spTree>
    <p:extLst>
      <p:ext uri="{BB962C8B-B14F-4D97-AF65-F5344CB8AC3E}">
        <p14:creationId xmlns:p14="http://schemas.microsoft.com/office/powerpoint/2010/main" val="187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Ouvrir le cours Moodle et le cours </a:t>
            </a:r>
            <a:r>
              <a:rPr lang="fr-FR"/>
              <a:t>Challenge.me</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a:t>
            </a:fld>
            <a:endParaRPr lang="fr-FR"/>
          </a:p>
        </p:txBody>
      </p:sp>
    </p:spTree>
    <p:extLst>
      <p:ext uri="{BB962C8B-B14F-4D97-AF65-F5344CB8AC3E}">
        <p14:creationId xmlns:p14="http://schemas.microsoft.com/office/powerpoint/2010/main" val="369061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Possibilité démo dans LCOMU2811 </a:t>
            </a:r>
          </a:p>
        </p:txBody>
      </p:sp>
      <p:sp>
        <p:nvSpPr>
          <p:cNvPr id="4" name="Slide Number Placeholder 3"/>
          <p:cNvSpPr>
            <a:spLocks noGrp="1"/>
          </p:cNvSpPr>
          <p:nvPr>
            <p:ph type="sldNum" sz="quarter" idx="5"/>
          </p:nvPr>
        </p:nvSpPr>
        <p:spPr/>
        <p:txBody>
          <a:bodyPr/>
          <a:lstStyle/>
          <a:p>
            <a:fld id="{6CD66BBF-16B4-4F48-9EBB-1CF9C2819DBB}" type="slidenum">
              <a:rPr lang="fr-FR" smtClean="0"/>
              <a:t>10</a:t>
            </a:fld>
            <a:endParaRPr lang="fr-FR"/>
          </a:p>
        </p:txBody>
      </p:sp>
    </p:spTree>
    <p:extLst>
      <p:ext uri="{BB962C8B-B14F-4D97-AF65-F5344CB8AC3E}">
        <p14:creationId xmlns:p14="http://schemas.microsoft.com/office/powerpoint/2010/main" val="13983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Démo</a:t>
            </a:r>
            <a:r>
              <a:rPr lang="en-US" dirty="0"/>
              <a:t> </a:t>
            </a:r>
            <a:r>
              <a:rPr lang="en-US" dirty="0" err="1"/>
              <a:t>dispo</a:t>
            </a:r>
            <a:r>
              <a:rPr lang="en-US" dirty="0"/>
              <a:t> sur le MM24</a:t>
            </a:r>
          </a:p>
        </p:txBody>
      </p:sp>
      <p:sp>
        <p:nvSpPr>
          <p:cNvPr id="4" name="Slide Number Placeholder 3"/>
          <p:cNvSpPr>
            <a:spLocks noGrp="1"/>
          </p:cNvSpPr>
          <p:nvPr>
            <p:ph type="sldNum" sz="quarter" idx="5"/>
          </p:nvPr>
        </p:nvSpPr>
        <p:spPr/>
        <p:txBody>
          <a:bodyPr/>
          <a:lstStyle/>
          <a:p>
            <a:fld id="{6CD66BBF-16B4-4F48-9EBB-1CF9C2819DBB}" type="slidenum">
              <a:rPr lang="fr-FR" smtClean="0"/>
              <a:t>11</a:t>
            </a:fld>
            <a:endParaRPr lang="fr-FR"/>
          </a:p>
        </p:txBody>
      </p:sp>
    </p:spTree>
    <p:extLst>
      <p:ext uri="{BB962C8B-B14F-4D97-AF65-F5344CB8AC3E}">
        <p14:creationId xmlns:p14="http://schemas.microsoft.com/office/powerpoint/2010/main" val="292869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Mêmes tendances sur les deux plateformes : Globalement UX très bonne mais légèrement meilleure avec Moodle !!!!! </a:t>
            </a:r>
            <a:r>
              <a:rPr lang="fr-FR" noProof="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sym typeface="Wingdings" panose="05000000000000000000" pitchFamily="2" charset="2"/>
              </a:rPr>
              <a:t>Couleurs par rapport à l’écart-type : meilleur dans Moodle  scores plus “resserrés” autour de la moyenne  meilleur niveau d’accord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sym typeface="Wingdings" panose="05000000000000000000" pitchFamily="2" charset="2"/>
              </a:rPr>
              <a:t>Boites rouge et vert en bas par rapport à Moodle notre référence</a:t>
            </a:r>
          </a:p>
        </p:txBody>
      </p:sp>
      <p:sp>
        <p:nvSpPr>
          <p:cNvPr id="4" name="Slide Number Placeholder 3"/>
          <p:cNvSpPr>
            <a:spLocks noGrp="1"/>
          </p:cNvSpPr>
          <p:nvPr>
            <p:ph type="sldNum" sz="quarter" idx="5"/>
          </p:nvPr>
        </p:nvSpPr>
        <p:spPr/>
        <p:txBody>
          <a:bodyPr/>
          <a:lstStyle/>
          <a:p>
            <a:fld id="{6CD66BBF-16B4-4F48-9EBB-1CF9C2819DBB}" type="slidenum">
              <a:rPr lang="fr-FR" smtClean="0"/>
              <a:t>12</a:t>
            </a:fld>
            <a:endParaRPr lang="fr-FR"/>
          </a:p>
        </p:txBody>
      </p:sp>
    </p:spTree>
    <p:extLst>
      <p:ext uri="{BB962C8B-B14F-4D97-AF65-F5344CB8AC3E}">
        <p14:creationId xmlns:p14="http://schemas.microsoft.com/office/powerpoint/2010/main" val="96358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Visualisations : boite à moustaches (box-and-</a:t>
            </a:r>
            <a:r>
              <a:rPr lang="fr-FR" noProof="0" dirty="0" err="1"/>
              <a:t>whisker</a:t>
            </a:r>
            <a:r>
              <a:rPr lang="fr-FR" noProof="0" dirty="0"/>
              <a:t> plot ou box plot en anglaise)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Montrent la distribution statistique des réponses autour de la médiane.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(PEER1) Je trouve que le feedback que mes pairs m'ont donné est inutile-utile</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(PEER2) Je trouve que le feedback que mes pairs m'ont donné est pas clair-clair</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(PEER3) Je trouve que donner du feedback à mes pairs est compliqué-facile</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(PEER4) Le feedback que j'ai donné à mes pairs était trop sévère-trop gentil</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(PEER5) Je pense que la qualité de mon feedback s'est améliorée au fur et à mesure (pas d'</a:t>
            </a:r>
            <a:r>
              <a:rPr lang="fr-FR" sz="1200" b="0" i="0" u="none" strike="noStrike" kern="1200" dirty="0" err="1">
                <a:solidFill>
                  <a:schemeClr val="tx1"/>
                </a:solidFill>
                <a:effectLst/>
                <a:latin typeface="+mn-lt"/>
                <a:ea typeface="+mn-ea"/>
                <a:cs typeface="+mn-cs"/>
              </a:rPr>
              <a:t>accord-d'accord</a:t>
            </a:r>
            <a:r>
              <a:rPr lang="fr-FR" sz="1200" b="0" i="0" u="none" strike="noStrike" kern="1200" dirty="0">
                <a:solidFill>
                  <a:schemeClr val="tx1"/>
                </a:solidFill>
                <a:effectLst/>
                <a:latin typeface="+mn-lt"/>
                <a:ea typeface="+mn-ea"/>
                <a:cs typeface="+mn-cs"/>
              </a:rPr>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(PEER6) Evaluer le travail de mes pairs me permet de positionner mon propre travail par rapport au leur</a:t>
            </a:r>
            <a:r>
              <a:rPr lang="fr-FR" dirty="0"/>
              <a:t> (</a:t>
            </a:r>
            <a:r>
              <a:rPr lang="fr-FR" sz="1200" b="0" i="0" u="none" strike="noStrike" kern="1200" dirty="0">
                <a:solidFill>
                  <a:schemeClr val="tx1"/>
                </a:solidFill>
                <a:effectLst/>
                <a:latin typeface="+mn-lt"/>
                <a:ea typeface="+mn-ea"/>
                <a:cs typeface="+mn-cs"/>
              </a:rPr>
              <a:t>pas d'</a:t>
            </a:r>
            <a:r>
              <a:rPr lang="fr-FR" sz="1200" b="0" i="0" u="none" strike="noStrike" kern="1200" dirty="0" err="1">
                <a:solidFill>
                  <a:schemeClr val="tx1"/>
                </a:solidFill>
                <a:effectLst/>
                <a:latin typeface="+mn-lt"/>
                <a:ea typeface="+mn-ea"/>
                <a:cs typeface="+mn-cs"/>
              </a:rPr>
              <a:t>accord-d'accord</a:t>
            </a:r>
            <a:r>
              <a:rPr lang="fr-FR" sz="1200" b="0" i="0" u="none" strike="noStrike" kern="1200" dirty="0">
                <a:solidFill>
                  <a:schemeClr val="tx1"/>
                </a:solidFill>
                <a:effectLst/>
                <a:latin typeface="+mn-lt"/>
                <a:ea typeface="+mn-ea"/>
                <a:cs typeface="+mn-cs"/>
              </a:rPr>
              <a:t>)</a:t>
            </a:r>
            <a:endParaRPr lang="fr-FR" noProof="0" dirty="0"/>
          </a:p>
        </p:txBody>
      </p:sp>
      <p:sp>
        <p:nvSpPr>
          <p:cNvPr id="4" name="Slide Number Placeholder 3"/>
          <p:cNvSpPr>
            <a:spLocks noGrp="1"/>
          </p:cNvSpPr>
          <p:nvPr>
            <p:ph type="sldNum" sz="quarter" idx="5"/>
          </p:nvPr>
        </p:nvSpPr>
        <p:spPr/>
        <p:txBody>
          <a:bodyPr/>
          <a:lstStyle/>
          <a:p>
            <a:fld id="{6CD66BBF-16B4-4F48-9EBB-1CF9C2819DBB}" type="slidenum">
              <a:rPr lang="fr-FR" smtClean="0"/>
              <a:t>13</a:t>
            </a:fld>
            <a:endParaRPr lang="fr-FR"/>
          </a:p>
        </p:txBody>
      </p:sp>
    </p:spTree>
    <p:extLst>
      <p:ext uri="{BB962C8B-B14F-4D97-AF65-F5344CB8AC3E}">
        <p14:creationId xmlns:p14="http://schemas.microsoft.com/office/powerpoint/2010/main" val="158623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CD66BBF-16B4-4F48-9EBB-1CF9C2819DBB}" type="slidenum">
              <a:rPr lang="fr-FR" smtClean="0"/>
              <a:t>14</a:t>
            </a:fld>
            <a:endParaRPr lang="fr-FR"/>
          </a:p>
        </p:txBody>
      </p:sp>
    </p:spTree>
    <p:extLst>
      <p:ext uri="{BB962C8B-B14F-4D97-AF65-F5344CB8AC3E}">
        <p14:creationId xmlns:p14="http://schemas.microsoft.com/office/powerpoint/2010/main" val="115022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D66BBF-16B4-4F48-9EBB-1CF9C2819DBB}" type="slidenum">
              <a:rPr lang="fr-FR" smtClean="0"/>
              <a:t>15</a:t>
            </a:fld>
            <a:endParaRPr lang="fr-FR"/>
          </a:p>
        </p:txBody>
      </p:sp>
    </p:spTree>
    <p:extLst>
      <p:ext uri="{BB962C8B-B14F-4D97-AF65-F5344CB8AC3E}">
        <p14:creationId xmlns:p14="http://schemas.microsoft.com/office/powerpoint/2010/main" val="394778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Peer </a:t>
            </a:r>
            <a:r>
              <a:rPr lang="fr-FR" sz="1200" kern="1200" dirty="0" err="1">
                <a:solidFill>
                  <a:schemeClr val="tx1"/>
                </a:solidFill>
                <a:effectLst/>
                <a:latin typeface="+mn-lt"/>
                <a:ea typeface="+mn-ea"/>
                <a:cs typeface="+mn-cs"/>
              </a:rPr>
              <a:t>review</a:t>
            </a:r>
            <a:r>
              <a:rPr lang="fr-FR" sz="1200" kern="1200" dirty="0">
                <a:solidFill>
                  <a:schemeClr val="tx1"/>
                </a:solidFill>
                <a:effectLst/>
                <a:latin typeface="+mn-lt"/>
                <a:ea typeface="+mn-ea"/>
                <a:cs typeface="+mn-cs"/>
              </a:rPr>
              <a:t> outil précieux pour l'apprentissage car encourage l'autoévaluation par rapport à d'autres productions, le développement de l'esprit critique, et la collaboration entre </a:t>
            </a:r>
            <a:r>
              <a:rPr lang="fr-FR" sz="1200" kern="1200" dirty="0" err="1">
                <a:solidFill>
                  <a:schemeClr val="tx1"/>
                </a:solidFill>
                <a:effectLst/>
                <a:latin typeface="+mn-lt"/>
                <a:ea typeface="+mn-ea"/>
                <a:cs typeface="+mn-cs"/>
              </a:rPr>
              <a:t>étudiant·es</a:t>
            </a:r>
            <a:r>
              <a:rPr lang="fr-F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Rétroaction = évaluer le feedback donné/reçu pendant l’évaluation par les pairs en vue de l'améliorer.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 exemple, un feedback peu clair, mal structuré, exclusivement positif et ne contenant aucune suggestion d'amélioration est moins utile qu'un feedback complet, équilibré entre commentaires positifs et négatifs, posant des questions pour stimuler la réflexion et contenant des suggestions constructives.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CD66BBF-16B4-4F48-9EBB-1CF9C2819DBB}" type="slidenum">
              <a:rPr lang="fr-FR" smtClean="0"/>
              <a:t>2</a:t>
            </a:fld>
            <a:endParaRPr lang="fr-FR"/>
          </a:p>
        </p:txBody>
      </p:sp>
    </p:spTree>
    <p:extLst>
      <p:ext uri="{BB962C8B-B14F-4D97-AF65-F5344CB8AC3E}">
        <p14:creationId xmlns:p14="http://schemas.microsoft.com/office/powerpoint/2010/main" val="414747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COPIE-COLLE : La remise dans </a:t>
            </a:r>
            <a:r>
              <a:rPr lang="en-US" dirty="0" err="1"/>
              <a:t>l’atelier</a:t>
            </a:r>
            <a:r>
              <a:rPr lang="en-US" dirty="0"/>
              <a:t> 2 </a:t>
            </a:r>
            <a:r>
              <a:rPr lang="en-US" dirty="0" err="1"/>
              <a:t>est</a:t>
            </a:r>
            <a:r>
              <a:rPr lang="en-US" dirty="0"/>
              <a:t> </a:t>
            </a:r>
            <a:r>
              <a:rPr lang="en-US" dirty="0" err="1"/>
              <a:t>fastidieuse</a:t>
            </a:r>
            <a:r>
              <a:rPr lang="en-US" dirty="0"/>
              <a:t> car </a:t>
            </a:r>
            <a:r>
              <a:rPr lang="en-US" dirty="0" err="1"/>
              <a:t>il</a:t>
            </a:r>
            <a:r>
              <a:rPr lang="en-US" dirty="0"/>
              <a:t> </a:t>
            </a:r>
            <a:r>
              <a:rPr lang="en-US" dirty="0" err="1"/>
              <a:t>faut</a:t>
            </a:r>
            <a:r>
              <a:rPr lang="en-US" dirty="0"/>
              <a:t> </a:t>
            </a:r>
            <a:r>
              <a:rPr lang="en-US" dirty="0" err="1"/>
              <a:t>copié-collé</a:t>
            </a:r>
            <a:r>
              <a:rPr lang="en-US" dirty="0"/>
              <a:t> </a:t>
            </a:r>
            <a:r>
              <a:rPr lang="en-US" dirty="0" err="1"/>
              <a:t>ses</a:t>
            </a:r>
            <a:r>
              <a:rPr lang="en-US" dirty="0"/>
              <a:t> </a:t>
            </a:r>
            <a:r>
              <a:rPr lang="en-US" dirty="0" err="1"/>
              <a:t>évaluations</a:t>
            </a:r>
            <a:r>
              <a:rPr lang="en-US" dirty="0"/>
              <a:t> de </a:t>
            </a:r>
            <a:r>
              <a:rPr lang="en-US" dirty="0" err="1"/>
              <a:t>l’atelier</a:t>
            </a:r>
            <a:r>
              <a:rPr lang="en-US" dirty="0"/>
              <a:t> 1</a:t>
            </a:r>
          </a:p>
          <a:p>
            <a:r>
              <a:rPr lang="en-US" dirty="0"/>
              <a:t>PAIRS ALEATOIRES </a:t>
            </a:r>
            <a:r>
              <a:rPr lang="en-US" dirty="0">
                <a:sym typeface="Wingdings" panose="05000000000000000000" pitchFamily="2" charset="2"/>
              </a:rPr>
              <a:t> </a:t>
            </a:r>
            <a:r>
              <a:rPr lang="en-US" dirty="0" err="1">
                <a:sym typeface="Wingdings" panose="05000000000000000000" pitchFamily="2" charset="2"/>
              </a:rPr>
              <a:t>Rétroaction</a:t>
            </a:r>
            <a:r>
              <a:rPr lang="en-US" dirty="0">
                <a:sym typeface="Wingdings" panose="05000000000000000000" pitchFamily="2" charset="2"/>
              </a:rPr>
              <a:t> </a:t>
            </a:r>
            <a:r>
              <a:rPr lang="en-US" dirty="0" err="1">
                <a:sym typeface="Wingdings" panose="05000000000000000000" pitchFamily="2" charset="2"/>
              </a:rPr>
              <a:t>moins</a:t>
            </a:r>
            <a:r>
              <a:rPr lang="en-US" dirty="0">
                <a:sym typeface="Wingdings" panose="05000000000000000000" pitchFamily="2" charset="2"/>
              </a:rPr>
              <a:t> </a:t>
            </a:r>
            <a:r>
              <a:rPr lang="en-US" dirty="0" err="1">
                <a:sym typeface="Wingdings" panose="05000000000000000000" pitchFamily="2" charset="2"/>
              </a:rPr>
              <a:t>pertinente</a:t>
            </a:r>
            <a:r>
              <a:rPr lang="en-US" dirty="0">
                <a:sym typeface="Wingdings" panose="05000000000000000000" pitchFamily="2" charset="2"/>
              </a:rPr>
              <a:t> </a:t>
            </a:r>
            <a:r>
              <a:rPr lang="en-US" dirty="0"/>
              <a:t>: les </a:t>
            </a:r>
            <a:r>
              <a:rPr lang="en-US" dirty="0" err="1"/>
              <a:t>étudiant·es</a:t>
            </a:r>
            <a:r>
              <a:rPr lang="en-US" dirty="0"/>
              <a:t> </a:t>
            </a:r>
            <a:r>
              <a:rPr lang="en-US" dirty="0" err="1"/>
              <a:t>évaluent</a:t>
            </a:r>
            <a:r>
              <a:rPr lang="en-US" dirty="0"/>
              <a:t> les 5 feedbacks d’un coup sans </a:t>
            </a:r>
            <a:r>
              <a:rPr lang="en-US" dirty="0" err="1"/>
              <a:t>avoir</a:t>
            </a:r>
            <a:r>
              <a:rPr lang="en-US" dirty="0"/>
              <a:t> </a:t>
            </a:r>
            <a:r>
              <a:rPr lang="en-US" dirty="0" err="1"/>
              <a:t>accès</a:t>
            </a:r>
            <a:r>
              <a:rPr lang="en-US" dirty="0"/>
              <a:t> aux travaux </a:t>
            </a:r>
            <a:r>
              <a:rPr lang="en-US" dirty="0" err="1"/>
              <a:t>correspondants</a:t>
            </a:r>
            <a:endParaRPr lang="en-US" dirty="0"/>
          </a:p>
        </p:txBody>
      </p:sp>
      <p:sp>
        <p:nvSpPr>
          <p:cNvPr id="4" name="Slide Number Placeholder 3"/>
          <p:cNvSpPr>
            <a:spLocks noGrp="1"/>
          </p:cNvSpPr>
          <p:nvPr>
            <p:ph type="sldNum" sz="quarter" idx="5"/>
          </p:nvPr>
        </p:nvSpPr>
        <p:spPr/>
        <p:txBody>
          <a:bodyPr/>
          <a:lstStyle/>
          <a:p>
            <a:fld id="{6CD66BBF-16B4-4F48-9EBB-1CF9C2819DBB}" type="slidenum">
              <a:rPr lang="fr-FR" smtClean="0"/>
              <a:t>3</a:t>
            </a:fld>
            <a:endParaRPr lang="fr-FR"/>
          </a:p>
        </p:txBody>
      </p:sp>
    </p:spTree>
    <p:extLst>
      <p:ext uri="{BB962C8B-B14F-4D97-AF65-F5344CB8AC3E}">
        <p14:creationId xmlns:p14="http://schemas.microsoft.com/office/powerpoint/2010/main" val="340475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Rétroaction</a:t>
            </a:r>
            <a:r>
              <a:rPr lang="en-US" dirty="0"/>
              <a:t> plus </a:t>
            </a:r>
            <a:r>
              <a:rPr lang="en-US" dirty="0" err="1"/>
              <a:t>pertinente</a:t>
            </a:r>
            <a:r>
              <a:rPr lang="en-US" dirty="0"/>
              <a:t> car </a:t>
            </a:r>
            <a:r>
              <a:rPr lang="en-US" dirty="0" err="1"/>
              <a:t>personnalisée</a:t>
            </a:r>
            <a:r>
              <a:rPr lang="en-US" dirty="0"/>
              <a:t> (sur son proper travail) et </a:t>
            </a:r>
            <a:r>
              <a:rPr lang="en-US" dirty="0" err="1"/>
              <a:t>contextualisée</a:t>
            </a:r>
            <a:r>
              <a:rPr lang="en-US" dirty="0"/>
              <a:t> (les pairs </a:t>
            </a:r>
            <a:r>
              <a:rPr lang="en-US" dirty="0" err="1"/>
              <a:t>eu</a:t>
            </a:r>
            <a:r>
              <a:rPr lang="en-US" dirty="0"/>
              <a:t> </a:t>
            </a:r>
            <a:r>
              <a:rPr lang="en-US" dirty="0" err="1"/>
              <a:t>accès</a:t>
            </a:r>
            <a:r>
              <a:rPr lang="en-US" dirty="0"/>
              <a:t> au travail remis)</a:t>
            </a:r>
          </a:p>
          <a:p>
            <a:r>
              <a:rPr lang="en-US" dirty="0"/>
              <a:t>MAIS !! </a:t>
            </a:r>
            <a:r>
              <a:rPr lang="en-US" dirty="0" err="1"/>
              <a:t>Accès</a:t>
            </a:r>
            <a:r>
              <a:rPr lang="en-US" dirty="0"/>
              <a:t> </a:t>
            </a:r>
            <a:r>
              <a:rPr lang="en-US" dirty="0" err="1"/>
              <a:t>moins</a:t>
            </a:r>
            <a:r>
              <a:rPr lang="en-US" dirty="0"/>
              <a:t> direct aux </a:t>
            </a:r>
            <a:r>
              <a:rPr lang="en-US" dirty="0" err="1"/>
              <a:t>évaluations</a:t>
            </a:r>
            <a:r>
              <a:rPr lang="en-US" dirty="0"/>
              <a:t> car pas de rubrics dans ChallengeMe</a:t>
            </a:r>
          </a:p>
        </p:txBody>
      </p:sp>
      <p:sp>
        <p:nvSpPr>
          <p:cNvPr id="4" name="Slide Number Placeholder 3"/>
          <p:cNvSpPr>
            <a:spLocks noGrp="1"/>
          </p:cNvSpPr>
          <p:nvPr>
            <p:ph type="sldNum" sz="quarter" idx="5"/>
          </p:nvPr>
        </p:nvSpPr>
        <p:spPr/>
        <p:txBody>
          <a:bodyPr/>
          <a:lstStyle/>
          <a:p>
            <a:fld id="{6CD66BBF-16B4-4F48-9EBB-1CF9C2819DBB}" type="slidenum">
              <a:rPr lang="fr-FR" smtClean="0"/>
              <a:t>4</a:t>
            </a:fld>
            <a:endParaRPr lang="fr-FR"/>
          </a:p>
        </p:txBody>
      </p:sp>
    </p:spTree>
    <p:extLst>
      <p:ext uri="{BB962C8B-B14F-4D97-AF65-F5344CB8AC3E}">
        <p14:creationId xmlns:p14="http://schemas.microsoft.com/office/powerpoint/2010/main" val="275393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Introduire</a:t>
            </a:r>
            <a:r>
              <a:rPr lang="en-US" dirty="0"/>
              <a:t> le </a:t>
            </a:r>
            <a:r>
              <a:rPr lang="en-US" dirty="0" err="1"/>
              <a:t>terme</a:t>
            </a:r>
            <a:r>
              <a:rPr lang="en-US" dirty="0"/>
              <a:t> “Rubric”</a:t>
            </a:r>
          </a:p>
        </p:txBody>
      </p:sp>
      <p:sp>
        <p:nvSpPr>
          <p:cNvPr id="4" name="Slide Number Placeholder 3"/>
          <p:cNvSpPr>
            <a:spLocks noGrp="1"/>
          </p:cNvSpPr>
          <p:nvPr>
            <p:ph type="sldNum" sz="quarter" idx="5"/>
          </p:nvPr>
        </p:nvSpPr>
        <p:spPr/>
        <p:txBody>
          <a:bodyPr/>
          <a:lstStyle/>
          <a:p>
            <a:fld id="{6CD66BBF-16B4-4F48-9EBB-1CF9C2819DBB}" type="slidenum">
              <a:rPr lang="fr-FR" smtClean="0"/>
              <a:t>5</a:t>
            </a:fld>
            <a:endParaRPr lang="fr-FR"/>
          </a:p>
        </p:txBody>
      </p:sp>
    </p:spTree>
    <p:extLst>
      <p:ext uri="{BB962C8B-B14F-4D97-AF65-F5344CB8AC3E}">
        <p14:creationId xmlns:p14="http://schemas.microsoft.com/office/powerpoint/2010/main" val="40782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Introduire</a:t>
            </a:r>
            <a:r>
              <a:rPr lang="en-US" dirty="0"/>
              <a:t> le </a:t>
            </a:r>
            <a:r>
              <a:rPr lang="en-US" dirty="0" err="1"/>
              <a:t>terme</a:t>
            </a:r>
            <a:r>
              <a:rPr lang="en-US" dirty="0"/>
              <a:t> “Rubric”</a:t>
            </a:r>
          </a:p>
        </p:txBody>
      </p:sp>
      <p:sp>
        <p:nvSpPr>
          <p:cNvPr id="4" name="Slide Number Placeholder 3"/>
          <p:cNvSpPr>
            <a:spLocks noGrp="1"/>
          </p:cNvSpPr>
          <p:nvPr>
            <p:ph type="sldNum" sz="quarter" idx="5"/>
          </p:nvPr>
        </p:nvSpPr>
        <p:spPr/>
        <p:txBody>
          <a:bodyPr/>
          <a:lstStyle/>
          <a:p>
            <a:fld id="{6CD66BBF-16B4-4F48-9EBB-1CF9C2819DBB}" type="slidenum">
              <a:rPr lang="fr-FR" smtClean="0"/>
              <a:t>6</a:t>
            </a:fld>
            <a:endParaRPr lang="fr-FR"/>
          </a:p>
        </p:txBody>
      </p:sp>
    </p:spTree>
    <p:extLst>
      <p:ext uri="{BB962C8B-B14F-4D97-AF65-F5344CB8AC3E}">
        <p14:creationId xmlns:p14="http://schemas.microsoft.com/office/powerpoint/2010/main" val="246786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étoiles = C dans rubrics</a:t>
            </a:r>
          </a:p>
          <a:p>
            <a:r>
              <a:rPr lang="en-US" dirty="0"/>
              <a:t>4-7 étoiles = B dans rubrics</a:t>
            </a:r>
          </a:p>
          <a:p>
            <a:r>
              <a:rPr lang="en-US" dirty="0"/>
              <a:t>8-10 étoiles = A dans rubrics</a:t>
            </a:r>
          </a:p>
        </p:txBody>
      </p:sp>
      <p:sp>
        <p:nvSpPr>
          <p:cNvPr id="4" name="Slide Number Placeholder 3"/>
          <p:cNvSpPr>
            <a:spLocks noGrp="1"/>
          </p:cNvSpPr>
          <p:nvPr>
            <p:ph type="sldNum" sz="quarter" idx="5"/>
          </p:nvPr>
        </p:nvSpPr>
        <p:spPr/>
        <p:txBody>
          <a:bodyPr/>
          <a:lstStyle/>
          <a:p>
            <a:fld id="{6CD66BBF-16B4-4F48-9EBB-1CF9C2819DBB}" type="slidenum">
              <a:rPr lang="fr-FR" smtClean="0"/>
              <a:t>7</a:t>
            </a:fld>
            <a:endParaRPr lang="fr-FR"/>
          </a:p>
        </p:txBody>
      </p:sp>
    </p:spTree>
    <p:extLst>
      <p:ext uri="{BB962C8B-B14F-4D97-AF65-F5344CB8AC3E}">
        <p14:creationId xmlns:p14="http://schemas.microsoft.com/office/powerpoint/2010/main" val="61529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Démo</a:t>
            </a:r>
            <a:r>
              <a:rPr lang="en-US" dirty="0"/>
              <a:t> </a:t>
            </a:r>
            <a:r>
              <a:rPr lang="en-US" dirty="0" err="1"/>
              <a:t>dispo</a:t>
            </a:r>
            <a:r>
              <a:rPr lang="en-US" dirty="0"/>
              <a:t> sur le MM24</a:t>
            </a:r>
          </a:p>
        </p:txBody>
      </p:sp>
      <p:sp>
        <p:nvSpPr>
          <p:cNvPr id="4" name="Slide Number Placeholder 3"/>
          <p:cNvSpPr>
            <a:spLocks noGrp="1"/>
          </p:cNvSpPr>
          <p:nvPr>
            <p:ph type="sldNum" sz="quarter" idx="5"/>
          </p:nvPr>
        </p:nvSpPr>
        <p:spPr/>
        <p:txBody>
          <a:bodyPr/>
          <a:lstStyle/>
          <a:p>
            <a:fld id="{6CD66BBF-16B4-4F48-9EBB-1CF9C2819DBB}" type="slidenum">
              <a:rPr lang="fr-FR" smtClean="0"/>
              <a:t>8</a:t>
            </a:fld>
            <a:endParaRPr lang="fr-FR"/>
          </a:p>
        </p:txBody>
      </p:sp>
    </p:spTree>
    <p:extLst>
      <p:ext uri="{BB962C8B-B14F-4D97-AF65-F5344CB8AC3E}">
        <p14:creationId xmlns:p14="http://schemas.microsoft.com/office/powerpoint/2010/main" val="340654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D66BBF-16B4-4F48-9EBB-1CF9C2819DBB}" type="slidenum">
              <a:rPr lang="fr-FR" smtClean="0"/>
              <a:t>9</a:t>
            </a:fld>
            <a:endParaRPr lang="fr-FR"/>
          </a:p>
        </p:txBody>
      </p:sp>
    </p:spTree>
    <p:extLst>
      <p:ext uri="{BB962C8B-B14F-4D97-AF65-F5344CB8AC3E}">
        <p14:creationId xmlns:p14="http://schemas.microsoft.com/office/powerpoint/2010/main" val="145602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dirty="0"/>
              <a:t>Titre de la contribution</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dirty="0"/>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52569"/>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140605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rge fond bleu">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Tree>
    <p:extLst>
      <p:ext uri="{BB962C8B-B14F-4D97-AF65-F5344CB8AC3E}">
        <p14:creationId xmlns:p14="http://schemas.microsoft.com/office/powerpoint/2010/main" val="188399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erge fond blan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Tree>
    <p:extLst>
      <p:ext uri="{BB962C8B-B14F-4D97-AF65-F5344CB8AC3E}">
        <p14:creationId xmlns:p14="http://schemas.microsoft.com/office/powerpoint/2010/main" val="280032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1980000"/>
            <a:ext cx="9134157" cy="2357438"/>
          </a:xfrm>
        </p:spPr>
        <p:txBody>
          <a:bodyPr/>
          <a:lstStyle>
            <a:lvl1pPr marL="0" indent="0">
              <a:buNone/>
              <a:defRPr lang="fr-FR" sz="1800" kern="1200" dirty="0" smtClean="0">
                <a:solidFill>
                  <a:schemeClr val="tx1">
                    <a:lumMod val="85000"/>
                    <a:lumOff val="15000"/>
                  </a:schemeClr>
                </a:solidFill>
                <a:latin typeface="Verdana" panose="020B0604030504040204" pitchFamily="34" charset="0"/>
                <a:ea typeface="Verdana" panose="020B0604030504040204" pitchFamily="34" charset="0"/>
                <a:cs typeface="+mn-cs"/>
              </a:defRPr>
            </a:lvl1pPr>
          </a:lstStyle>
          <a:p>
            <a:r>
              <a:rPr lang="fr-FR" dirty="0">
                <a:solidFill>
                  <a:schemeClr val="tx1">
                    <a:lumMod val="85000"/>
                    <a:lumOff val="15000"/>
                  </a:schemeClr>
                </a:solidFill>
                <a:latin typeface="Inter"/>
              </a:rPr>
              <a:t>Lorem ipsum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consectetur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adipiscing</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sed</a:t>
            </a:r>
            <a:r>
              <a:rPr lang="fr-FR" dirty="0">
                <a:solidFill>
                  <a:schemeClr val="tx1">
                    <a:lumMod val="85000"/>
                    <a:lumOff val="15000"/>
                  </a:schemeClr>
                </a:solidFill>
                <a:latin typeface="Inter"/>
              </a:rPr>
              <a:t> do </a:t>
            </a:r>
            <a:r>
              <a:rPr lang="fr-FR" dirty="0" err="1">
                <a:solidFill>
                  <a:schemeClr val="tx1">
                    <a:lumMod val="85000"/>
                    <a:lumOff val="15000"/>
                  </a:schemeClr>
                </a:solidFill>
                <a:latin typeface="Inter"/>
              </a:rPr>
              <a:t>eiusmod</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tempor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incididunt</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labore</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dolore</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aliqua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aliquet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lectus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proin</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duis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urna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nec </a:t>
            </a:r>
            <a:r>
              <a:rPr lang="fr-FR" dirty="0" err="1">
                <a:solidFill>
                  <a:schemeClr val="tx1">
                    <a:lumMod val="85000"/>
                    <a:lumOff val="15000"/>
                  </a:schemeClr>
                </a:solidFill>
                <a:latin typeface="Inter"/>
              </a:rPr>
              <a:t>dui</a:t>
            </a:r>
            <a:r>
              <a:rPr lang="fr-FR" dirty="0">
                <a:solidFill>
                  <a:schemeClr val="tx1">
                    <a:lumMod val="85000"/>
                    <a:lumOff val="15000"/>
                  </a:schemeClr>
                </a:solidFill>
                <a:latin typeface="Inter"/>
              </a:rPr>
              <a:t> nunc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quisque</a:t>
            </a:r>
            <a:r>
              <a:rPr lang="fr-FR" dirty="0">
                <a:solidFill>
                  <a:schemeClr val="tx1">
                    <a:lumMod val="85000"/>
                    <a:lumOff val="15000"/>
                  </a:schemeClr>
                </a:solidFill>
                <a:latin typeface="Inter"/>
              </a:rPr>
              <a:t> non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orci</a:t>
            </a:r>
            <a:r>
              <a:rPr lang="fr-FR" dirty="0">
                <a:solidFill>
                  <a:schemeClr val="tx1">
                    <a:lumMod val="85000"/>
                    <a:lumOff val="15000"/>
                  </a:schemeClr>
                </a:solidFill>
                <a:latin typeface="Inter"/>
              </a:rPr>
              <a:t>. Tristique </a:t>
            </a:r>
            <a:r>
              <a:rPr lang="fr-FR" dirty="0" err="1">
                <a:solidFill>
                  <a:schemeClr val="tx1">
                    <a:lumMod val="85000"/>
                    <a:lumOff val="15000"/>
                  </a:schemeClr>
                </a:solidFill>
                <a:latin typeface="Inter"/>
              </a:rPr>
              <a:t>senectus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netus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malesuada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fames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ac</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turpis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etiam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hendrerit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est </a:t>
            </a:r>
            <a:r>
              <a:rPr lang="fr-FR" dirty="0" err="1">
                <a:solidFill>
                  <a:schemeClr val="tx1">
                    <a:lumMod val="85000"/>
                    <a:lumOff val="15000"/>
                  </a:schemeClr>
                </a:solidFill>
                <a:latin typeface="Inter"/>
              </a:rPr>
              <a:t>lorem</a:t>
            </a:r>
            <a:r>
              <a:rPr lang="fr-FR" dirty="0">
                <a:solidFill>
                  <a:schemeClr val="tx1">
                    <a:lumMod val="85000"/>
                    <a:lumOff val="15000"/>
                  </a:schemeClr>
                </a:solidFill>
                <a:latin typeface="Inter"/>
              </a:rPr>
              <a:t> ipsum. Nunc id cursus </a:t>
            </a:r>
            <a:r>
              <a:rPr lang="fr-FR" dirty="0" err="1">
                <a:solidFill>
                  <a:schemeClr val="tx1">
                    <a:lumMod val="85000"/>
                    <a:lumOff val="15000"/>
                  </a:schemeClr>
                </a:solidFill>
                <a:latin typeface="Inter"/>
              </a:rPr>
              <a:t>metus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eleifend</a:t>
            </a:r>
            <a:r>
              <a:rPr lang="fr-FR" dirty="0">
                <a:solidFill>
                  <a:schemeClr val="tx1">
                    <a:lumMod val="85000"/>
                    <a:lumOff val="15000"/>
                  </a:schemeClr>
                </a:solidFill>
                <a:latin typeface="Inter"/>
              </a:rPr>
              <a:t> mi in.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id </a:t>
            </a:r>
            <a:r>
              <a:rPr lang="fr-FR" dirty="0" err="1">
                <a:solidFill>
                  <a:schemeClr val="tx1">
                    <a:lumMod val="85000"/>
                    <a:lumOff val="15000"/>
                  </a:schemeClr>
                </a:solidFill>
                <a:latin typeface="Inter"/>
              </a:rPr>
              <a:t>neque</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vestibulum</a:t>
            </a:r>
            <a:r>
              <a:rPr lang="fr-FR" dirty="0">
                <a:solidFill>
                  <a:schemeClr val="tx1">
                    <a:lumMod val="85000"/>
                    <a:lumOff val="15000"/>
                  </a:schemeClr>
                </a:solidFill>
                <a:latin typeface="Inter"/>
              </a:rPr>
              <a:t> morbi </a:t>
            </a:r>
            <a:r>
              <a:rPr lang="fr-FR" dirty="0" err="1">
                <a:solidFill>
                  <a:schemeClr val="tx1">
                    <a:lumMod val="85000"/>
                    <a:lumOff val="15000"/>
                  </a:schemeClr>
                </a:solidFill>
                <a:latin typeface="Inter"/>
              </a:rPr>
              <a:t>blandit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Ullamcorper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dignissim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cras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lobortis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feugiat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vivamus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Phasellus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eu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Diam </a:t>
            </a:r>
            <a:r>
              <a:rPr lang="fr-FR" dirty="0" err="1">
                <a:solidFill>
                  <a:schemeClr val="tx1">
                    <a:lumMod val="85000"/>
                    <a:lumOff val="15000"/>
                  </a:schemeClr>
                </a:solidFill>
                <a:latin typeface="Inter"/>
              </a:rPr>
              <a:t>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nulla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a:t>
            </a:r>
          </a:p>
        </p:txBody>
      </p:sp>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dirty="0"/>
              <a:t>Introduction</a:t>
            </a:r>
          </a:p>
        </p:txBody>
      </p:sp>
    </p:spTree>
    <p:extLst>
      <p:ext uri="{BB962C8B-B14F-4D97-AF65-F5344CB8AC3E}">
        <p14:creationId xmlns:p14="http://schemas.microsoft.com/office/powerpoint/2010/main" val="10322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textu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2880000"/>
            <a:ext cx="9134157" cy="2357438"/>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dirty="0">
                <a:solidFill>
                  <a:schemeClr val="tx1">
                    <a:lumMod val="85000"/>
                    <a:lumOff val="15000"/>
                  </a:schemeClr>
                </a:solidFill>
                <a:latin typeface="Inter"/>
              </a:rPr>
              <a:t>Lorem ipsum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consectetur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adipiscing</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sed</a:t>
            </a:r>
            <a:r>
              <a:rPr lang="fr-FR" dirty="0">
                <a:solidFill>
                  <a:schemeClr val="tx1">
                    <a:lumMod val="85000"/>
                    <a:lumOff val="15000"/>
                  </a:schemeClr>
                </a:solidFill>
                <a:latin typeface="Inter"/>
              </a:rPr>
              <a:t> do </a:t>
            </a:r>
            <a:r>
              <a:rPr lang="fr-FR" dirty="0" err="1">
                <a:solidFill>
                  <a:schemeClr val="tx1">
                    <a:lumMod val="85000"/>
                    <a:lumOff val="15000"/>
                  </a:schemeClr>
                </a:solidFill>
                <a:latin typeface="Inter"/>
              </a:rPr>
              <a:t>eiusmod</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tempor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incididunt</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labore</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dolore</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aliqua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aliquet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lectus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proin</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duis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urna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nec </a:t>
            </a:r>
            <a:r>
              <a:rPr lang="fr-FR" dirty="0" err="1">
                <a:solidFill>
                  <a:schemeClr val="tx1">
                    <a:lumMod val="85000"/>
                    <a:lumOff val="15000"/>
                  </a:schemeClr>
                </a:solidFill>
                <a:latin typeface="Inter"/>
              </a:rPr>
              <a:t>dui</a:t>
            </a:r>
            <a:r>
              <a:rPr lang="fr-FR" dirty="0">
                <a:solidFill>
                  <a:schemeClr val="tx1">
                    <a:lumMod val="85000"/>
                    <a:lumOff val="15000"/>
                  </a:schemeClr>
                </a:solidFill>
                <a:latin typeface="Inter"/>
              </a:rPr>
              <a:t> nunc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quisque</a:t>
            </a:r>
            <a:r>
              <a:rPr lang="fr-FR" dirty="0">
                <a:solidFill>
                  <a:schemeClr val="tx1">
                    <a:lumMod val="85000"/>
                    <a:lumOff val="15000"/>
                  </a:schemeClr>
                </a:solidFill>
                <a:latin typeface="Inter"/>
              </a:rPr>
              <a:t> non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orci</a:t>
            </a:r>
            <a:r>
              <a:rPr lang="fr-FR" dirty="0">
                <a:solidFill>
                  <a:schemeClr val="tx1">
                    <a:lumMod val="85000"/>
                    <a:lumOff val="15000"/>
                  </a:schemeClr>
                </a:solidFill>
                <a:latin typeface="Inter"/>
              </a:rPr>
              <a:t>. Tristique </a:t>
            </a:r>
            <a:r>
              <a:rPr lang="fr-FR" dirty="0" err="1">
                <a:solidFill>
                  <a:schemeClr val="tx1">
                    <a:lumMod val="85000"/>
                    <a:lumOff val="15000"/>
                  </a:schemeClr>
                </a:solidFill>
                <a:latin typeface="Inter"/>
              </a:rPr>
              <a:t>senectus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netus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malesuada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fames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ac</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turpis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etiam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hendrerit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est </a:t>
            </a:r>
            <a:r>
              <a:rPr lang="fr-FR" dirty="0" err="1">
                <a:solidFill>
                  <a:schemeClr val="tx1">
                    <a:lumMod val="85000"/>
                    <a:lumOff val="15000"/>
                  </a:schemeClr>
                </a:solidFill>
                <a:latin typeface="Inter"/>
              </a:rPr>
              <a:t>lorem</a:t>
            </a:r>
            <a:r>
              <a:rPr lang="fr-FR" dirty="0">
                <a:solidFill>
                  <a:schemeClr val="tx1">
                    <a:lumMod val="85000"/>
                    <a:lumOff val="15000"/>
                  </a:schemeClr>
                </a:solidFill>
                <a:latin typeface="Inter"/>
              </a:rPr>
              <a:t> ipsum. Nunc id cursus </a:t>
            </a:r>
            <a:r>
              <a:rPr lang="fr-FR" dirty="0" err="1">
                <a:solidFill>
                  <a:schemeClr val="tx1">
                    <a:lumMod val="85000"/>
                    <a:lumOff val="15000"/>
                  </a:schemeClr>
                </a:solidFill>
                <a:latin typeface="Inter"/>
              </a:rPr>
              <a:t>metus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eleifend</a:t>
            </a:r>
            <a:r>
              <a:rPr lang="fr-FR" dirty="0">
                <a:solidFill>
                  <a:schemeClr val="tx1">
                    <a:lumMod val="85000"/>
                    <a:lumOff val="15000"/>
                  </a:schemeClr>
                </a:solidFill>
                <a:latin typeface="Inter"/>
              </a:rPr>
              <a:t> mi in.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id </a:t>
            </a:r>
            <a:r>
              <a:rPr lang="fr-FR" dirty="0" err="1">
                <a:solidFill>
                  <a:schemeClr val="tx1">
                    <a:lumMod val="85000"/>
                    <a:lumOff val="15000"/>
                  </a:schemeClr>
                </a:solidFill>
                <a:latin typeface="Inter"/>
              </a:rPr>
              <a:t>neque</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vestibulum</a:t>
            </a:r>
            <a:r>
              <a:rPr lang="fr-FR" dirty="0">
                <a:solidFill>
                  <a:schemeClr val="tx1">
                    <a:lumMod val="85000"/>
                    <a:lumOff val="15000"/>
                  </a:schemeClr>
                </a:solidFill>
                <a:latin typeface="Inter"/>
              </a:rPr>
              <a:t> morbi </a:t>
            </a:r>
            <a:r>
              <a:rPr lang="fr-FR" dirty="0" err="1">
                <a:solidFill>
                  <a:schemeClr val="tx1">
                    <a:lumMod val="85000"/>
                    <a:lumOff val="15000"/>
                  </a:schemeClr>
                </a:solidFill>
                <a:latin typeface="Inter"/>
              </a:rPr>
              <a:t>blandit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Ullamcorper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dignissim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cras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lobortis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feugiat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vivamus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Phasellus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eu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Diam </a:t>
            </a:r>
            <a:r>
              <a:rPr lang="fr-FR" dirty="0" err="1">
                <a:solidFill>
                  <a:schemeClr val="tx1">
                    <a:lumMod val="85000"/>
                    <a:lumOff val="15000"/>
                  </a:schemeClr>
                </a:solidFill>
                <a:latin typeface="Inter"/>
              </a:rPr>
              <a:t>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nulla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a:t>
            </a:r>
          </a:p>
        </p:txBody>
      </p:sp>
      <p:sp>
        <p:nvSpPr>
          <p:cNvPr id="9" name="Titre 1">
            <a:extLst>
              <a:ext uri="{FF2B5EF4-FFF2-40B4-BE49-F238E27FC236}">
                <a16:creationId xmlns:a16="http://schemas.microsoft.com/office/drawing/2014/main" id="{339C0E9C-8D56-4252-B9EA-E91DF3BC14DC}"/>
              </a:ext>
            </a:extLst>
          </p:cNvPr>
          <p:cNvSpPr txBox="1">
            <a:spLocks/>
          </p:cNvSpPr>
          <p:nvPr userDrawn="1"/>
        </p:nvSpPr>
        <p:spPr>
          <a:xfrm>
            <a:off x="1259999" y="1888840"/>
            <a:ext cx="4546911" cy="791062"/>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a:lstStyle>
          <a:p>
            <a:endParaRPr lang="fr-FR" sz="3200" dirty="0">
              <a:solidFill>
                <a:srgbClr val="0D4050"/>
              </a:solidFill>
              <a:latin typeface="Raleway"/>
              <a:cs typeface="Arial" panose="020B0604020202020204" pitchFamily="34" charset="0"/>
            </a:endParaRPr>
          </a:p>
        </p:txBody>
      </p:sp>
      <p:sp>
        <p:nvSpPr>
          <p:cNvPr id="11" name="Titre 1">
            <a:extLst>
              <a:ext uri="{FF2B5EF4-FFF2-40B4-BE49-F238E27FC236}">
                <a16:creationId xmlns:a16="http://schemas.microsoft.com/office/drawing/2014/main" id="{94C2159D-D173-4228-A3E1-ADF14A471401}"/>
              </a:ext>
            </a:extLst>
          </p:cNvPr>
          <p:cNvSpPr txBox="1">
            <a:spLocks/>
          </p:cNvSpPr>
          <p:nvPr userDrawn="1"/>
        </p:nvSpPr>
        <p:spPr>
          <a:xfrm>
            <a:off x="1259998" y="1806440"/>
            <a:ext cx="4546911" cy="79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rgbClr val="0D4050"/>
              </a:solidFill>
              <a:latin typeface="Raleway"/>
              <a:cs typeface="Arial" panose="020B0604020202020204" pitchFamily="34" charset="0"/>
            </a:endParaRPr>
          </a:p>
        </p:txBody>
      </p:sp>
      <p:sp>
        <p:nvSpPr>
          <p:cNvPr id="4" name="Espace réservé du texte 3">
            <a:extLst>
              <a:ext uri="{FF2B5EF4-FFF2-40B4-BE49-F238E27FC236}">
                <a16:creationId xmlns:a16="http://schemas.microsoft.com/office/drawing/2014/main" id="{E48C7812-BDD8-4E94-AB09-A349C4425816}"/>
              </a:ext>
            </a:extLst>
          </p:cNvPr>
          <p:cNvSpPr>
            <a:spLocks noGrp="1"/>
          </p:cNvSpPr>
          <p:nvPr>
            <p:ph type="body" sz="quarter" idx="11" hasCustomPrompt="1"/>
          </p:nvPr>
        </p:nvSpPr>
        <p:spPr>
          <a:xfrm>
            <a:off x="1260475" y="1889126"/>
            <a:ext cx="3754438" cy="542990"/>
          </a:xfrm>
        </p:spPr>
        <p:txBody>
          <a:bodyPr/>
          <a:lstStyle>
            <a:lvl1pPr marL="0" indent="0">
              <a:buNone/>
              <a:defRPr lang="fr-FR" sz="3200" kern="1200" dirty="0" smtClean="0">
                <a:solidFill>
                  <a:srgbClr val="0D4050"/>
                </a:solidFill>
                <a:latin typeface="Raleway"/>
                <a:ea typeface="+mn-ea"/>
                <a:cs typeface="+mn-cs"/>
              </a:defRPr>
            </a:lvl1pPr>
          </a:lstStyle>
          <a:p>
            <a:pPr lvl="0"/>
            <a:r>
              <a:rPr lang="fr-FR" dirty="0"/>
              <a:t>Lorem ipsum</a:t>
            </a:r>
          </a:p>
        </p:txBody>
      </p:sp>
      <p:sp>
        <p:nvSpPr>
          <p:cNvPr id="12" name="Espace réservé du texte 3">
            <a:extLst>
              <a:ext uri="{FF2B5EF4-FFF2-40B4-BE49-F238E27FC236}">
                <a16:creationId xmlns:a16="http://schemas.microsoft.com/office/drawing/2014/main" id="{A95A1C07-27DF-4419-8821-53DB4A436E3E}"/>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dirty="0"/>
              <a:t>Lorem ipsum</a:t>
            </a:r>
          </a:p>
        </p:txBody>
      </p:sp>
    </p:spTree>
    <p:extLst>
      <p:ext uri="{BB962C8B-B14F-4D97-AF65-F5344CB8AC3E}">
        <p14:creationId xmlns:p14="http://schemas.microsoft.com/office/powerpoint/2010/main" val="407702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centr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3041532" y="1766577"/>
            <a:ext cx="6108929" cy="542990"/>
          </a:xfrm>
        </p:spPr>
        <p:txBody>
          <a:bodyPr/>
          <a:lstStyle>
            <a:lvl1pPr marL="0" indent="0" algn="ctr">
              <a:buNone/>
              <a:defRPr lang="fr-FR" sz="3200" kern="1200" dirty="0" smtClean="0">
                <a:solidFill>
                  <a:srgbClr val="0D4050"/>
                </a:solidFill>
                <a:latin typeface="Raleway"/>
                <a:ea typeface="+mn-ea"/>
                <a:cs typeface="+mn-cs"/>
              </a:defRPr>
            </a:lvl1pPr>
          </a:lstStyle>
          <a:p>
            <a:pPr lvl="0"/>
            <a:r>
              <a:rPr lang="fr-FR" dirty="0"/>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3041532" y="869543"/>
            <a:ext cx="6108930"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dirty="0"/>
              <a:t>Lorem ipsum</a:t>
            </a:r>
          </a:p>
        </p:txBody>
      </p:sp>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3041534" y="2347571"/>
            <a:ext cx="6108929" cy="3558025"/>
          </a:xfrm>
          <a:blipFill>
            <a:blip r:embed="rId4"/>
            <a:stretch>
              <a:fillRect/>
            </a:stretch>
          </a:blipFill>
        </p:spPr>
        <p:txBody>
          <a:bodyPr/>
          <a:lstStyle>
            <a:lvl1pPr marL="0" indent="0">
              <a:buNone/>
              <a:defRPr/>
            </a:lvl1pPr>
          </a:lstStyle>
          <a:p>
            <a:endParaRPr lang="fr-FR" dirty="0"/>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3041532" y="5988457"/>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dirty="0"/>
              <a:t>Lorem ipsum Le parc </a:t>
            </a:r>
            <a:r>
              <a:rPr lang="fr-FR" dirty="0" err="1"/>
              <a:t>pharo</a:t>
            </a:r>
            <a:r>
              <a:rPr lang="fr-FR" dirty="0"/>
              <a:t>, Sculptures </a:t>
            </a:r>
            <a:r>
              <a:rPr lang="fr-FR" dirty="0" err="1"/>
              <a:t>bernard</a:t>
            </a:r>
            <a:r>
              <a:rPr lang="fr-FR" dirty="0"/>
              <a:t> venet, image libérée de droits d’auteur (Creative Commons CC0)</a:t>
            </a:r>
          </a:p>
        </p:txBody>
      </p:sp>
    </p:spTree>
    <p:extLst>
      <p:ext uri="{BB962C8B-B14F-4D97-AF65-F5344CB8AC3E}">
        <p14:creationId xmlns:p14="http://schemas.microsoft.com/office/powerpoint/2010/main" val="116079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à gauch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6938127" y="2285051"/>
            <a:ext cx="4920791" cy="542990"/>
          </a:xfrm>
        </p:spPr>
        <p:txBody>
          <a:bodyPr/>
          <a:lstStyle>
            <a:lvl1pPr marL="0" indent="0" algn="ctr">
              <a:buNone/>
              <a:defRPr lang="fr-FR" sz="3200" kern="1200" dirty="0" smtClean="0">
                <a:solidFill>
                  <a:srgbClr val="0D4050"/>
                </a:solidFill>
                <a:latin typeface="Raleway"/>
                <a:ea typeface="+mn-ea"/>
                <a:cs typeface="+mn-cs"/>
              </a:defRPr>
            </a:lvl1pPr>
          </a:lstStyle>
          <a:p>
            <a:pPr lvl="0"/>
            <a:r>
              <a:rPr lang="fr-FR" dirty="0"/>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4218778" y="1160326"/>
            <a:ext cx="3754438"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dirty="0"/>
              <a:t>Lorem ipsum</a:t>
            </a:r>
          </a:p>
        </p:txBody>
      </p:sp>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543431" y="2309567"/>
            <a:ext cx="6108929" cy="3558025"/>
          </a:xfrm>
          <a:blipFill>
            <a:blip r:embed="rId4"/>
            <a:stretch>
              <a:fillRect/>
            </a:stretch>
          </a:blipFill>
        </p:spPr>
        <p:txBody>
          <a:bodyPr/>
          <a:lstStyle>
            <a:lvl1pPr marL="0" indent="0">
              <a:buNone/>
              <a:defRPr/>
            </a:lvl1pPr>
          </a:lstStyle>
          <a:p>
            <a:endParaRPr lang="fr-FR" dirty="0"/>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543431" y="5867592"/>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dirty="0"/>
              <a:t>Lorem ipsum Le parc </a:t>
            </a:r>
            <a:r>
              <a:rPr lang="fr-FR" dirty="0" err="1"/>
              <a:t>pharo</a:t>
            </a:r>
            <a:r>
              <a:rPr lang="fr-FR" dirty="0"/>
              <a:t>, Sculptures </a:t>
            </a:r>
            <a:r>
              <a:rPr lang="fr-FR" dirty="0" err="1"/>
              <a:t>bernard</a:t>
            </a:r>
            <a:r>
              <a:rPr lang="fr-FR" dirty="0"/>
              <a:t> venet, image libérée de droits d’auteur (Creative Commons CC0)</a:t>
            </a:r>
          </a:p>
        </p:txBody>
      </p:sp>
      <p:sp>
        <p:nvSpPr>
          <p:cNvPr id="9" name="Espace réservé du texte 9">
            <a:extLst>
              <a:ext uri="{FF2B5EF4-FFF2-40B4-BE49-F238E27FC236}">
                <a16:creationId xmlns:a16="http://schemas.microsoft.com/office/drawing/2014/main" id="{918D6EAF-8DB7-460E-8465-5DEE0BB8E542}"/>
              </a:ext>
            </a:extLst>
          </p:cNvPr>
          <p:cNvSpPr>
            <a:spLocks noGrp="1"/>
          </p:cNvSpPr>
          <p:nvPr>
            <p:ph type="body" sz="quarter" idx="10" hasCustomPrompt="1"/>
          </p:nvPr>
        </p:nvSpPr>
        <p:spPr>
          <a:xfrm>
            <a:off x="6938128" y="2879999"/>
            <a:ext cx="4920792" cy="2737047"/>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dirty="0">
                <a:solidFill>
                  <a:schemeClr val="tx1">
                    <a:lumMod val="85000"/>
                    <a:lumOff val="15000"/>
                  </a:schemeClr>
                </a:solidFill>
                <a:latin typeface="Inter"/>
              </a:rPr>
              <a:t>Lorem ipsum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consectetur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adipiscing</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sed</a:t>
            </a:r>
            <a:r>
              <a:rPr lang="fr-FR" dirty="0">
                <a:solidFill>
                  <a:schemeClr val="tx1">
                    <a:lumMod val="85000"/>
                    <a:lumOff val="15000"/>
                  </a:schemeClr>
                </a:solidFill>
                <a:latin typeface="Inter"/>
              </a:rPr>
              <a:t> do </a:t>
            </a:r>
            <a:r>
              <a:rPr lang="fr-FR" dirty="0" err="1">
                <a:solidFill>
                  <a:schemeClr val="tx1">
                    <a:lumMod val="85000"/>
                    <a:lumOff val="15000"/>
                  </a:schemeClr>
                </a:solidFill>
                <a:latin typeface="Inter"/>
              </a:rPr>
              <a:t>eiusmod</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tempor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incididunt</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labore</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dolore</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aliqua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aliquet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lectus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proin</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duis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urna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nec </a:t>
            </a:r>
            <a:r>
              <a:rPr lang="fr-FR" dirty="0" err="1">
                <a:solidFill>
                  <a:schemeClr val="tx1">
                    <a:lumMod val="85000"/>
                    <a:lumOff val="15000"/>
                  </a:schemeClr>
                </a:solidFill>
                <a:latin typeface="Inter"/>
              </a:rPr>
              <a:t>dui</a:t>
            </a:r>
            <a:r>
              <a:rPr lang="fr-FR" dirty="0">
                <a:solidFill>
                  <a:schemeClr val="tx1">
                    <a:lumMod val="85000"/>
                    <a:lumOff val="15000"/>
                  </a:schemeClr>
                </a:solidFill>
                <a:latin typeface="Inter"/>
              </a:rPr>
              <a:t> nunc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quisque</a:t>
            </a:r>
            <a:r>
              <a:rPr lang="fr-FR" dirty="0">
                <a:solidFill>
                  <a:schemeClr val="tx1">
                    <a:lumMod val="85000"/>
                    <a:lumOff val="15000"/>
                  </a:schemeClr>
                </a:solidFill>
                <a:latin typeface="Inter"/>
              </a:rPr>
              <a:t> non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orci</a:t>
            </a:r>
            <a:r>
              <a:rPr lang="fr-FR" dirty="0">
                <a:solidFill>
                  <a:schemeClr val="tx1">
                    <a:lumMod val="85000"/>
                    <a:lumOff val="15000"/>
                  </a:schemeClr>
                </a:solidFill>
                <a:latin typeface="Inter"/>
              </a:rPr>
              <a:t>. Tristique </a:t>
            </a:r>
            <a:r>
              <a:rPr lang="fr-FR" dirty="0" err="1">
                <a:solidFill>
                  <a:schemeClr val="tx1">
                    <a:lumMod val="85000"/>
                    <a:lumOff val="15000"/>
                  </a:schemeClr>
                </a:solidFill>
                <a:latin typeface="Inter"/>
              </a:rPr>
              <a:t>senectus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netus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malesuada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fames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ac</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turpis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etiam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hendrerit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est </a:t>
            </a:r>
            <a:r>
              <a:rPr lang="fr-FR" dirty="0" err="1">
                <a:solidFill>
                  <a:schemeClr val="tx1">
                    <a:lumMod val="85000"/>
                    <a:lumOff val="15000"/>
                  </a:schemeClr>
                </a:solidFill>
                <a:latin typeface="Inter"/>
              </a:rPr>
              <a:t>lorem</a:t>
            </a:r>
            <a:r>
              <a:rPr lang="fr-FR" dirty="0">
                <a:solidFill>
                  <a:schemeClr val="tx1">
                    <a:lumMod val="85000"/>
                    <a:lumOff val="15000"/>
                  </a:schemeClr>
                </a:solidFill>
                <a:latin typeface="Inter"/>
              </a:rPr>
              <a:t> ipsum. Nunc id cursus </a:t>
            </a:r>
            <a:r>
              <a:rPr lang="fr-FR" dirty="0" err="1">
                <a:solidFill>
                  <a:schemeClr val="tx1">
                    <a:lumMod val="85000"/>
                    <a:lumOff val="15000"/>
                  </a:schemeClr>
                </a:solidFill>
                <a:latin typeface="Inter"/>
              </a:rPr>
              <a:t>metus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eleifend</a:t>
            </a:r>
            <a:r>
              <a:rPr lang="fr-FR" dirty="0">
                <a:solidFill>
                  <a:schemeClr val="tx1">
                    <a:lumMod val="85000"/>
                    <a:lumOff val="15000"/>
                  </a:schemeClr>
                </a:solidFill>
                <a:latin typeface="Inter"/>
              </a:rPr>
              <a:t> mi in. </a:t>
            </a:r>
          </a:p>
        </p:txBody>
      </p:sp>
    </p:spTree>
    <p:extLst>
      <p:ext uri="{BB962C8B-B14F-4D97-AF65-F5344CB8AC3E}">
        <p14:creationId xmlns:p14="http://schemas.microsoft.com/office/powerpoint/2010/main" val="96355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à droi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5768844" y="1776004"/>
            <a:ext cx="6108929" cy="3558025"/>
          </a:xfrm>
          <a:blipFill>
            <a:blip r:embed="rId2"/>
            <a:stretch>
              <a:fillRect/>
            </a:stretch>
          </a:blipFill>
        </p:spPr>
        <p:txBody>
          <a:bodyPr/>
          <a:lstStyle>
            <a:lvl1pPr marL="0" indent="0">
              <a:buNone/>
              <a:defRPr/>
            </a:lvl1pPr>
          </a:lstStyle>
          <a:p>
            <a:endParaRPr lang="fr-FR" dirty="0"/>
          </a:p>
        </p:txBody>
      </p:sp>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3"/>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559141" y="2109128"/>
            <a:ext cx="3754438" cy="542990"/>
          </a:xfrm>
        </p:spPr>
        <p:txBody>
          <a:bodyPr/>
          <a:lstStyle>
            <a:lvl1pPr marL="0" indent="0" algn="l">
              <a:buNone/>
              <a:defRPr lang="fr-FR" sz="3200" kern="1200" dirty="0" smtClean="0">
                <a:solidFill>
                  <a:srgbClr val="0D4050"/>
                </a:solidFill>
                <a:latin typeface="Raleway"/>
                <a:ea typeface="+mn-ea"/>
                <a:cs typeface="+mn-cs"/>
              </a:defRPr>
            </a:lvl1pPr>
          </a:lstStyle>
          <a:p>
            <a:pPr lvl="0"/>
            <a:r>
              <a:rPr lang="fr-FR" dirty="0"/>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543431" y="1141038"/>
            <a:ext cx="3754438"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dirty="0"/>
              <a:t>Lorem ipsum</a:t>
            </a:r>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5768844" y="5487562"/>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dirty="0"/>
              <a:t>Lorem ipsum Le parc </a:t>
            </a:r>
            <a:r>
              <a:rPr lang="fr-FR" dirty="0" err="1"/>
              <a:t>pharo</a:t>
            </a:r>
            <a:r>
              <a:rPr lang="fr-FR" dirty="0"/>
              <a:t>, Sculptures </a:t>
            </a:r>
            <a:r>
              <a:rPr lang="fr-FR" dirty="0" err="1"/>
              <a:t>bernard</a:t>
            </a:r>
            <a:r>
              <a:rPr lang="fr-FR" dirty="0"/>
              <a:t> venet, image libérée de droits d’auteur (Creative Commons CC0)</a:t>
            </a:r>
          </a:p>
        </p:txBody>
      </p:sp>
      <p:sp>
        <p:nvSpPr>
          <p:cNvPr id="9" name="Espace réservé du texte 9">
            <a:extLst>
              <a:ext uri="{FF2B5EF4-FFF2-40B4-BE49-F238E27FC236}">
                <a16:creationId xmlns:a16="http://schemas.microsoft.com/office/drawing/2014/main" id="{918D6EAF-8DB7-460E-8465-5DEE0BB8E542}"/>
              </a:ext>
            </a:extLst>
          </p:cNvPr>
          <p:cNvSpPr>
            <a:spLocks noGrp="1"/>
          </p:cNvSpPr>
          <p:nvPr>
            <p:ph type="body" sz="quarter" idx="10" hasCustomPrompt="1"/>
          </p:nvPr>
        </p:nvSpPr>
        <p:spPr>
          <a:xfrm>
            <a:off x="559141" y="2828041"/>
            <a:ext cx="4920792" cy="2737047"/>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dirty="0">
                <a:solidFill>
                  <a:schemeClr val="tx1">
                    <a:lumMod val="85000"/>
                    <a:lumOff val="15000"/>
                  </a:schemeClr>
                </a:solidFill>
                <a:latin typeface="Inter"/>
              </a:rPr>
              <a:t>Lorem ipsum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consectetur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adipiscing</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sed</a:t>
            </a:r>
            <a:r>
              <a:rPr lang="fr-FR" dirty="0">
                <a:solidFill>
                  <a:schemeClr val="tx1">
                    <a:lumMod val="85000"/>
                    <a:lumOff val="15000"/>
                  </a:schemeClr>
                </a:solidFill>
                <a:latin typeface="Inter"/>
              </a:rPr>
              <a:t> do </a:t>
            </a:r>
            <a:r>
              <a:rPr lang="fr-FR" dirty="0" err="1">
                <a:solidFill>
                  <a:schemeClr val="tx1">
                    <a:lumMod val="85000"/>
                    <a:lumOff val="15000"/>
                  </a:schemeClr>
                </a:solidFill>
                <a:latin typeface="Inter"/>
              </a:rPr>
              <a:t>eiusmod</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tempor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incididunt</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labore</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dolore</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aliqua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aliquet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lectus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proin</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duis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urna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nec </a:t>
            </a:r>
            <a:r>
              <a:rPr lang="fr-FR" dirty="0" err="1">
                <a:solidFill>
                  <a:schemeClr val="tx1">
                    <a:lumMod val="85000"/>
                    <a:lumOff val="15000"/>
                  </a:schemeClr>
                </a:solidFill>
                <a:latin typeface="Inter"/>
              </a:rPr>
              <a:t>dui</a:t>
            </a:r>
            <a:r>
              <a:rPr lang="fr-FR" dirty="0">
                <a:solidFill>
                  <a:schemeClr val="tx1">
                    <a:lumMod val="85000"/>
                    <a:lumOff val="15000"/>
                  </a:schemeClr>
                </a:solidFill>
                <a:latin typeface="Inter"/>
              </a:rPr>
              <a:t> nunc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quisque</a:t>
            </a:r>
            <a:r>
              <a:rPr lang="fr-FR" dirty="0">
                <a:solidFill>
                  <a:schemeClr val="tx1">
                    <a:lumMod val="85000"/>
                    <a:lumOff val="15000"/>
                  </a:schemeClr>
                </a:solidFill>
                <a:latin typeface="Inter"/>
              </a:rPr>
              <a:t> non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orci</a:t>
            </a:r>
            <a:r>
              <a:rPr lang="fr-FR" dirty="0">
                <a:solidFill>
                  <a:schemeClr val="tx1">
                    <a:lumMod val="85000"/>
                    <a:lumOff val="15000"/>
                  </a:schemeClr>
                </a:solidFill>
                <a:latin typeface="Inter"/>
              </a:rPr>
              <a:t>. Tristique </a:t>
            </a:r>
            <a:r>
              <a:rPr lang="fr-FR" dirty="0" err="1">
                <a:solidFill>
                  <a:schemeClr val="tx1">
                    <a:lumMod val="85000"/>
                    <a:lumOff val="15000"/>
                  </a:schemeClr>
                </a:solidFill>
                <a:latin typeface="Inter"/>
              </a:rPr>
              <a:t>senectus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netus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malesuada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fames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ac</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turpis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etiam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hendrerit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est </a:t>
            </a:r>
            <a:r>
              <a:rPr lang="fr-FR" dirty="0" err="1">
                <a:solidFill>
                  <a:schemeClr val="tx1">
                    <a:lumMod val="85000"/>
                    <a:lumOff val="15000"/>
                  </a:schemeClr>
                </a:solidFill>
                <a:latin typeface="Inter"/>
              </a:rPr>
              <a:t>lorem</a:t>
            </a:r>
            <a:r>
              <a:rPr lang="fr-FR" dirty="0">
                <a:solidFill>
                  <a:schemeClr val="tx1">
                    <a:lumMod val="85000"/>
                    <a:lumOff val="15000"/>
                  </a:schemeClr>
                </a:solidFill>
                <a:latin typeface="Inter"/>
              </a:rPr>
              <a:t> ipsum. Nunc id cursus </a:t>
            </a:r>
            <a:r>
              <a:rPr lang="fr-FR" dirty="0" err="1">
                <a:solidFill>
                  <a:schemeClr val="tx1">
                    <a:lumMod val="85000"/>
                    <a:lumOff val="15000"/>
                  </a:schemeClr>
                </a:solidFill>
                <a:latin typeface="Inter"/>
              </a:rPr>
              <a:t>metus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eleifend</a:t>
            </a:r>
            <a:r>
              <a:rPr lang="fr-FR" dirty="0">
                <a:solidFill>
                  <a:schemeClr val="tx1">
                    <a:lumMod val="85000"/>
                    <a:lumOff val="15000"/>
                  </a:schemeClr>
                </a:solidFill>
                <a:latin typeface="Inter"/>
              </a:rPr>
              <a:t> mi in. </a:t>
            </a:r>
          </a:p>
        </p:txBody>
      </p:sp>
    </p:spTree>
    <p:extLst>
      <p:ext uri="{BB962C8B-B14F-4D97-AF65-F5344CB8AC3E}">
        <p14:creationId xmlns:p14="http://schemas.microsoft.com/office/powerpoint/2010/main" val="365202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1980000"/>
            <a:ext cx="9134157" cy="2357438"/>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dirty="0">
                <a:solidFill>
                  <a:schemeClr val="tx1">
                    <a:lumMod val="85000"/>
                    <a:lumOff val="15000"/>
                  </a:schemeClr>
                </a:solidFill>
                <a:latin typeface="Inter"/>
              </a:rPr>
              <a:t>Lorem ipsum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consectetur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adipiscing</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sed</a:t>
            </a:r>
            <a:r>
              <a:rPr lang="fr-FR" dirty="0">
                <a:solidFill>
                  <a:schemeClr val="tx1">
                    <a:lumMod val="85000"/>
                    <a:lumOff val="15000"/>
                  </a:schemeClr>
                </a:solidFill>
                <a:latin typeface="Inter"/>
              </a:rPr>
              <a:t> do </a:t>
            </a:r>
            <a:r>
              <a:rPr lang="fr-FR" dirty="0" err="1">
                <a:solidFill>
                  <a:schemeClr val="tx1">
                    <a:lumMod val="85000"/>
                    <a:lumOff val="15000"/>
                  </a:schemeClr>
                </a:solidFill>
                <a:latin typeface="Inter"/>
              </a:rPr>
              <a:t>eiusmod</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tempor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incididunt</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labore</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dolore</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aliqua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aliquet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lectus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proin</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duis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urna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condimentum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nec </a:t>
            </a:r>
            <a:r>
              <a:rPr lang="fr-FR" dirty="0" err="1">
                <a:solidFill>
                  <a:schemeClr val="tx1">
                    <a:lumMod val="85000"/>
                    <a:lumOff val="15000"/>
                  </a:schemeClr>
                </a:solidFill>
                <a:latin typeface="Inter"/>
              </a:rPr>
              <a:t>dui</a:t>
            </a:r>
            <a:r>
              <a:rPr lang="fr-FR" dirty="0">
                <a:solidFill>
                  <a:schemeClr val="tx1">
                    <a:lumMod val="85000"/>
                    <a:lumOff val="15000"/>
                  </a:schemeClr>
                </a:solidFill>
                <a:latin typeface="Inter"/>
              </a:rPr>
              <a:t> nunc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enim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quisque</a:t>
            </a:r>
            <a:r>
              <a:rPr lang="fr-FR" dirty="0">
                <a:solidFill>
                  <a:schemeClr val="tx1">
                    <a:lumMod val="85000"/>
                    <a:lumOff val="15000"/>
                  </a:schemeClr>
                </a:solidFill>
                <a:latin typeface="Inter"/>
              </a:rPr>
              <a:t> non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orci</a:t>
            </a:r>
            <a:r>
              <a:rPr lang="fr-FR" dirty="0">
                <a:solidFill>
                  <a:schemeClr val="tx1">
                    <a:lumMod val="85000"/>
                    <a:lumOff val="15000"/>
                  </a:schemeClr>
                </a:solidFill>
                <a:latin typeface="Inter"/>
              </a:rPr>
              <a:t>. Tristique </a:t>
            </a:r>
            <a:r>
              <a:rPr lang="fr-FR" dirty="0" err="1">
                <a:solidFill>
                  <a:schemeClr val="tx1">
                    <a:lumMod val="85000"/>
                    <a:lumOff val="15000"/>
                  </a:schemeClr>
                </a:solidFill>
                <a:latin typeface="Inter"/>
              </a:rPr>
              <a:t>senectus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netus</a:t>
            </a:r>
            <a:r>
              <a:rPr lang="fr-FR" dirty="0">
                <a:solidFill>
                  <a:schemeClr val="tx1">
                    <a:lumMod val="85000"/>
                    <a:lumOff val="15000"/>
                  </a:schemeClr>
                </a:solidFill>
                <a:latin typeface="Inter"/>
              </a:rPr>
              <a:t> et </a:t>
            </a:r>
            <a:r>
              <a:rPr lang="fr-FR" dirty="0" err="1">
                <a:solidFill>
                  <a:schemeClr val="tx1">
                    <a:lumMod val="85000"/>
                    <a:lumOff val="15000"/>
                  </a:schemeClr>
                </a:solidFill>
                <a:latin typeface="Inter"/>
              </a:rPr>
              <a:t>malesuada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fames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ac</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turpis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Ut </a:t>
            </a:r>
            <a:r>
              <a:rPr lang="fr-FR" dirty="0" err="1">
                <a:solidFill>
                  <a:schemeClr val="tx1">
                    <a:lumMod val="85000"/>
                    <a:lumOff val="15000"/>
                  </a:schemeClr>
                </a:solidFill>
                <a:latin typeface="Inter"/>
              </a:rPr>
              <a:t>etiam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sit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amet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nisl</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Quis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hendrerit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dolor</a:t>
            </a:r>
            <a:r>
              <a:rPr lang="fr-FR" dirty="0">
                <a:solidFill>
                  <a:schemeClr val="tx1">
                    <a:lumMod val="85000"/>
                    <a:lumOff val="15000"/>
                  </a:schemeClr>
                </a:solidFill>
                <a:latin typeface="Inter"/>
              </a:rPr>
              <a:t> magna </a:t>
            </a:r>
            <a:r>
              <a:rPr lang="fr-FR" dirty="0" err="1">
                <a:solidFill>
                  <a:schemeClr val="tx1">
                    <a:lumMod val="85000"/>
                    <a:lumOff val="15000"/>
                  </a:schemeClr>
                </a:solidFill>
                <a:latin typeface="Inter"/>
              </a:rPr>
              <a:t>eget</a:t>
            </a:r>
            <a:r>
              <a:rPr lang="fr-FR" dirty="0">
                <a:solidFill>
                  <a:schemeClr val="tx1">
                    <a:lumMod val="85000"/>
                    <a:lumOff val="15000"/>
                  </a:schemeClr>
                </a:solidFill>
                <a:latin typeface="Inter"/>
              </a:rPr>
              <a:t> est </a:t>
            </a:r>
            <a:r>
              <a:rPr lang="fr-FR" dirty="0" err="1">
                <a:solidFill>
                  <a:schemeClr val="tx1">
                    <a:lumMod val="85000"/>
                    <a:lumOff val="15000"/>
                  </a:schemeClr>
                </a:solidFill>
                <a:latin typeface="Inter"/>
              </a:rPr>
              <a:t>lorem</a:t>
            </a:r>
            <a:r>
              <a:rPr lang="fr-FR" dirty="0">
                <a:solidFill>
                  <a:schemeClr val="tx1">
                    <a:lumMod val="85000"/>
                    <a:lumOff val="15000"/>
                  </a:schemeClr>
                </a:solidFill>
                <a:latin typeface="Inter"/>
              </a:rPr>
              <a:t> ipsum. Nunc id cursus </a:t>
            </a:r>
            <a:r>
              <a:rPr lang="fr-FR" dirty="0" err="1">
                <a:solidFill>
                  <a:schemeClr val="tx1">
                    <a:lumMod val="85000"/>
                    <a:lumOff val="15000"/>
                  </a:schemeClr>
                </a:solidFill>
                <a:latin typeface="Inter"/>
              </a:rPr>
              <a:t>metus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eleifend</a:t>
            </a:r>
            <a:r>
              <a:rPr lang="fr-FR" dirty="0">
                <a:solidFill>
                  <a:schemeClr val="tx1">
                    <a:lumMod val="85000"/>
                    <a:lumOff val="15000"/>
                  </a:schemeClr>
                </a:solidFill>
                <a:latin typeface="Inter"/>
              </a:rPr>
              <a:t> mi in.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id </a:t>
            </a:r>
            <a:r>
              <a:rPr lang="fr-FR" dirty="0" err="1">
                <a:solidFill>
                  <a:schemeClr val="tx1">
                    <a:lumMod val="85000"/>
                    <a:lumOff val="15000"/>
                  </a:schemeClr>
                </a:solidFill>
                <a:latin typeface="Inter"/>
              </a:rPr>
              <a:t>neque</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vestibulum</a:t>
            </a:r>
            <a:r>
              <a:rPr lang="fr-FR" dirty="0">
                <a:solidFill>
                  <a:schemeClr val="tx1">
                    <a:lumMod val="85000"/>
                    <a:lumOff val="15000"/>
                  </a:schemeClr>
                </a:solidFill>
                <a:latin typeface="Inter"/>
              </a:rPr>
              <a:t> morbi </a:t>
            </a:r>
            <a:r>
              <a:rPr lang="fr-FR" dirty="0" err="1">
                <a:solidFill>
                  <a:schemeClr val="tx1">
                    <a:lumMod val="85000"/>
                    <a:lumOff val="15000"/>
                  </a:schemeClr>
                </a:solidFill>
                <a:latin typeface="Inter"/>
              </a:rPr>
              <a:t>blandit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Ullamcorper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dignissim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cras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lobortis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feugiat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vivamus</a:t>
            </a:r>
            <a:r>
              <a:rPr lang="fr-FR" dirty="0">
                <a:solidFill>
                  <a:schemeClr val="tx1">
                    <a:lumMod val="85000"/>
                    <a:lumOff val="15000"/>
                  </a:schemeClr>
                </a:solidFill>
                <a:latin typeface="Inter"/>
              </a:rPr>
              <a:t> at. </a:t>
            </a:r>
            <a:r>
              <a:rPr lang="fr-FR" dirty="0" err="1">
                <a:solidFill>
                  <a:schemeClr val="tx1">
                    <a:lumMod val="85000"/>
                    <a:lumOff val="15000"/>
                  </a:schemeClr>
                </a:solidFill>
                <a:latin typeface="Inter"/>
              </a:rPr>
              <a:t>Phasellus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egestas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rutrum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tellus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eu </a:t>
            </a:r>
            <a:r>
              <a:rPr lang="fr-FR" dirty="0" err="1">
                <a:solidFill>
                  <a:schemeClr val="tx1">
                    <a:lumMod val="85000"/>
                    <a:lumOff val="15000"/>
                  </a:schemeClr>
                </a:solidFill>
                <a:latin typeface="Inter"/>
              </a:rPr>
              <a:t>tincidunt</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aliquam</a:t>
            </a:r>
            <a:r>
              <a:rPr lang="fr-FR" dirty="0">
                <a:solidFill>
                  <a:schemeClr val="tx1">
                    <a:lumMod val="85000"/>
                    <a:lumOff val="15000"/>
                  </a:schemeClr>
                </a:solidFill>
                <a:latin typeface="Inter"/>
              </a:rPr>
              <a:t>. Diam </a:t>
            </a:r>
            <a:r>
              <a:rPr lang="fr-FR" dirty="0" err="1">
                <a:solidFill>
                  <a:schemeClr val="tx1">
                    <a:lumMod val="85000"/>
                    <a:lumOff val="15000"/>
                  </a:schemeClr>
                </a:solidFill>
                <a:latin typeface="Inter"/>
              </a:rPr>
              <a:t>quam</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nulla</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porttitor</a:t>
            </a:r>
            <a:r>
              <a:rPr lang="fr-FR" dirty="0">
                <a:solidFill>
                  <a:schemeClr val="tx1">
                    <a:lumMod val="85000"/>
                    <a:lumOff val="15000"/>
                  </a:schemeClr>
                </a:solidFill>
                <a:latin typeface="Inter"/>
              </a:rPr>
              <a:t> massa. </a:t>
            </a:r>
            <a:r>
              <a:rPr lang="fr-FR" dirty="0" err="1">
                <a:solidFill>
                  <a:schemeClr val="tx1">
                    <a:lumMod val="85000"/>
                    <a:lumOff val="15000"/>
                  </a:schemeClr>
                </a:solidFill>
                <a:latin typeface="Inter"/>
              </a:rPr>
              <a:t>Mattis</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pellentesque</a:t>
            </a:r>
            <a:r>
              <a:rPr lang="fr-FR" dirty="0">
                <a:solidFill>
                  <a:schemeClr val="tx1">
                    <a:lumMod val="85000"/>
                    <a:lumOff val="15000"/>
                  </a:schemeClr>
                </a:solidFill>
                <a:latin typeface="Inter"/>
              </a:rPr>
              <a:t> id </a:t>
            </a:r>
            <a:r>
              <a:rPr lang="fr-FR" dirty="0" err="1">
                <a:solidFill>
                  <a:schemeClr val="tx1">
                    <a:lumMod val="85000"/>
                    <a:lumOff val="15000"/>
                  </a:schemeClr>
                </a:solidFill>
                <a:latin typeface="Inter"/>
              </a:rPr>
              <a:t>nibh</a:t>
            </a:r>
            <a:r>
              <a:rPr lang="fr-FR" dirty="0">
                <a:solidFill>
                  <a:schemeClr val="tx1">
                    <a:lumMod val="85000"/>
                    <a:lumOff val="15000"/>
                  </a:schemeClr>
                </a:solidFill>
                <a:latin typeface="Inter"/>
              </a:rPr>
              <a:t> </a:t>
            </a:r>
            <a:r>
              <a:rPr lang="fr-FR" dirty="0" err="1">
                <a:solidFill>
                  <a:schemeClr val="tx1">
                    <a:lumMod val="85000"/>
                    <a:lumOff val="15000"/>
                  </a:schemeClr>
                </a:solidFill>
                <a:latin typeface="Inter"/>
              </a:rPr>
              <a:t>tortor</a:t>
            </a:r>
            <a:r>
              <a:rPr lang="fr-FR" dirty="0">
                <a:solidFill>
                  <a:schemeClr val="tx1">
                    <a:lumMod val="85000"/>
                    <a:lumOff val="15000"/>
                  </a:schemeClr>
                </a:solidFill>
                <a:latin typeface="Inter"/>
              </a:rPr>
              <a:t>.</a:t>
            </a:r>
          </a:p>
        </p:txBody>
      </p:sp>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dirty="0"/>
              <a:t>Conclusion</a:t>
            </a:r>
          </a:p>
        </p:txBody>
      </p:sp>
    </p:spTree>
    <p:extLst>
      <p:ext uri="{BB962C8B-B14F-4D97-AF65-F5344CB8AC3E}">
        <p14:creationId xmlns:p14="http://schemas.microsoft.com/office/powerpoint/2010/main" val="137485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bliographie fond blan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dirty="0"/>
              <a:t>Bibliographie</a:t>
            </a:r>
          </a:p>
        </p:txBody>
      </p:sp>
      <p:sp>
        <p:nvSpPr>
          <p:cNvPr id="20" name="Espace réservé du texte 9">
            <a:extLst>
              <a:ext uri="{FF2B5EF4-FFF2-40B4-BE49-F238E27FC236}">
                <a16:creationId xmlns:a16="http://schemas.microsoft.com/office/drawing/2014/main" id="{732A7FCD-BC22-4A12-A3B3-F9A44B4A77B0}"/>
              </a:ext>
            </a:extLst>
          </p:cNvPr>
          <p:cNvSpPr>
            <a:spLocks noGrp="1"/>
          </p:cNvSpPr>
          <p:nvPr>
            <p:ph type="body" sz="quarter" idx="10" hasCustomPrompt="1"/>
          </p:nvPr>
        </p:nvSpPr>
        <p:spPr>
          <a:xfrm>
            <a:off x="1260000" y="1980000"/>
            <a:ext cx="9134157" cy="2357438"/>
          </a:xfrm>
        </p:spPr>
        <p:txBody>
          <a:bodyPr/>
          <a:lstStyle>
            <a:lvl1pPr marL="0" indent="0">
              <a:lnSpc>
                <a:spcPct val="100000"/>
              </a:lnSpc>
              <a:spcBef>
                <a:spcPts val="0"/>
              </a:spcBef>
              <a:buNone/>
              <a:defRPr lang="fr-FR" sz="1800" kern="1200" dirty="0" smtClean="0">
                <a:solidFill>
                  <a:schemeClr val="tx1">
                    <a:lumMod val="85000"/>
                    <a:lumOff val="15000"/>
                  </a:schemeClr>
                </a:solidFill>
                <a:latin typeface="Inter"/>
                <a:ea typeface="+mn-ea"/>
                <a:cs typeface="+mn-cs"/>
              </a:defRPr>
            </a:lvl1pPr>
          </a:lstStyle>
          <a:p>
            <a:r>
              <a:rPr lang="fr-FR" dirty="0">
                <a:solidFill>
                  <a:schemeClr val="tx1">
                    <a:lumMod val="85000"/>
                    <a:lumOff val="15000"/>
                  </a:schemeClr>
                </a:solidFill>
                <a:latin typeface="Inter"/>
              </a:rPr>
              <a:t>Smith, J. K. (2020). Le Guide du Voyageur dans les Dimensions Parallèles. Éditions Imaginaires.</a:t>
            </a:r>
          </a:p>
          <a:p>
            <a:r>
              <a:rPr lang="fr-FR" dirty="0">
                <a:solidFill>
                  <a:schemeClr val="tx1">
                    <a:lumMod val="85000"/>
                    <a:lumOff val="15000"/>
                  </a:schemeClr>
                </a:solidFill>
                <a:latin typeface="Inter"/>
              </a:rPr>
              <a:t>Brown, A. (2019). Les Secrets de l'Alchimie Moderne. Presses Mystiques.</a:t>
            </a:r>
          </a:p>
          <a:p>
            <a:r>
              <a:rPr lang="fr-FR" dirty="0">
                <a:solidFill>
                  <a:schemeClr val="tx1">
                    <a:lumMod val="85000"/>
                    <a:lumOff val="15000"/>
                  </a:schemeClr>
                </a:solidFill>
                <a:latin typeface="Inter"/>
              </a:rPr>
              <a:t>Garcia, L. (2022). Exploration des Mondes Inconnus. Éditions Aventure.</a:t>
            </a:r>
          </a:p>
          <a:p>
            <a:r>
              <a:rPr lang="fr-FR" dirty="0">
                <a:solidFill>
                  <a:schemeClr val="tx1">
                    <a:lumMod val="85000"/>
                    <a:lumOff val="15000"/>
                  </a:schemeClr>
                </a:solidFill>
                <a:latin typeface="Inter"/>
              </a:rPr>
              <a:t>White, S. (2023). L'Aube des Nouveaux Horizons : Une Histoire de la Science-Fiction. Presses de l'Université Imaginaire.</a:t>
            </a:r>
          </a:p>
        </p:txBody>
      </p:sp>
    </p:spTree>
    <p:extLst>
      <p:ext uri="{BB962C8B-B14F-4D97-AF65-F5344CB8AC3E}">
        <p14:creationId xmlns:p14="http://schemas.microsoft.com/office/powerpoint/2010/main" val="115180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bliographie fond bleu">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362706"/>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dirty="0"/>
              <a:t>Bibliographie</a:t>
            </a:r>
          </a:p>
        </p:txBody>
      </p:sp>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3"/>
          <a:stretch/>
        </p:blipFill>
        <p:spPr bwMode="auto">
          <a:xfrm>
            <a:off x="9466516" y="-42306"/>
            <a:ext cx="2537476" cy="1829343"/>
          </a:xfrm>
          <a:prstGeom prst="rect">
            <a:avLst/>
          </a:prstGeom>
        </p:spPr>
      </p:pic>
      <p:sp>
        <p:nvSpPr>
          <p:cNvPr id="8" name="Espace réservé du texte 6">
            <a:extLst>
              <a:ext uri="{FF2B5EF4-FFF2-40B4-BE49-F238E27FC236}">
                <a16:creationId xmlns:a16="http://schemas.microsoft.com/office/drawing/2014/main" id="{AF61B9EC-3972-4229-A00D-CB1077E0876A}"/>
              </a:ext>
            </a:extLst>
          </p:cNvPr>
          <p:cNvSpPr>
            <a:spLocks noGrp="1"/>
          </p:cNvSpPr>
          <p:nvPr>
            <p:ph type="body" sz="quarter" idx="13" hasCustomPrompt="1"/>
          </p:nvPr>
        </p:nvSpPr>
        <p:spPr>
          <a:xfrm>
            <a:off x="2462211" y="2185365"/>
            <a:ext cx="7267575" cy="3148013"/>
          </a:xfrm>
        </p:spPr>
        <p:txBody>
          <a:bodyPr>
            <a:normAutofit/>
          </a:bodyPr>
          <a:lstStyle>
            <a:lvl1pPr marL="0" indent="0">
              <a:buFontTx/>
              <a:buNone/>
              <a:defRPr sz="1800">
                <a:solidFill>
                  <a:schemeClr val="bg2"/>
                </a:solidFill>
                <a:latin typeface="Inter"/>
              </a:defRPr>
            </a:lvl1pPr>
          </a:lstStyle>
          <a:p>
            <a:pPr lvl="0"/>
            <a:r>
              <a:rPr lang="fr-FR" dirty="0"/>
              <a:t>Smith, J. K. (2020). Le Guide du Voyageur dans les Dimensions Parallèles. Éditions Imaginaires.</a:t>
            </a:r>
          </a:p>
          <a:p>
            <a:pPr lvl="0"/>
            <a:r>
              <a:rPr lang="fr-FR" dirty="0"/>
              <a:t>Brown, A. (2019). Les Secrets de l'Alchimie Moderne. Presses Mystiques.</a:t>
            </a:r>
          </a:p>
          <a:p>
            <a:pPr lvl="0"/>
            <a:r>
              <a:rPr lang="fr-FR" dirty="0"/>
              <a:t>Garcia, L. (2022). Exploration des Mondes Inconnus. Éditions Aventure.</a:t>
            </a:r>
          </a:p>
          <a:p>
            <a:pPr lvl="0"/>
            <a:r>
              <a:rPr lang="fr-FR" dirty="0"/>
              <a:t>White, S. (2023). L'Aube des Nouveaux Horizons : Une Histoire de la Science-Fiction. Presses de l'Université Imaginaire.</a:t>
            </a:r>
          </a:p>
        </p:txBody>
      </p:sp>
      <p:pic>
        <p:nvPicPr>
          <p:cNvPr id="9" name="Image 8">
            <a:extLst>
              <a:ext uri="{FF2B5EF4-FFF2-40B4-BE49-F238E27FC236}">
                <a16:creationId xmlns:a16="http://schemas.microsoft.com/office/drawing/2014/main" id="{DD58095F-6E84-4424-9E76-B404C79F5EDE}"/>
              </a:ext>
            </a:extLst>
          </p:cNvPr>
          <p:cNvPicPr>
            <a:picLocks noChangeAspect="1"/>
          </p:cNvPicPr>
          <p:nvPr userDrawn="1"/>
        </p:nvPicPr>
        <p:blipFill>
          <a:blip r:embed="rId4"/>
          <a:stretch/>
        </p:blipFill>
        <p:spPr bwMode="auto">
          <a:xfrm>
            <a:off x="188008" y="172380"/>
            <a:ext cx="1266323" cy="1263956"/>
          </a:xfrm>
          <a:prstGeom prst="rect">
            <a:avLst/>
          </a:prstGeom>
        </p:spPr>
      </p:pic>
    </p:spTree>
    <p:extLst>
      <p:ext uri="{BB962C8B-B14F-4D97-AF65-F5344CB8AC3E}">
        <p14:creationId xmlns:p14="http://schemas.microsoft.com/office/powerpoint/2010/main" val="56107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atelier">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dirty="0"/>
              <a:t>Titre de l’atelier</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dirty="0"/>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466516" y="15634"/>
            <a:ext cx="2537476" cy="1713462"/>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71038"/>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266624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erge fond bleu">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5" name="Espace réservé du texte 15">
            <a:extLst>
              <a:ext uri="{FF2B5EF4-FFF2-40B4-BE49-F238E27FC236}">
                <a16:creationId xmlns:a16="http://schemas.microsoft.com/office/drawing/2014/main" id="{022193CD-AE87-45B7-944F-3D789529005D}"/>
              </a:ext>
            </a:extLst>
          </p:cNvPr>
          <p:cNvSpPr>
            <a:spLocks noGrp="1"/>
          </p:cNvSpPr>
          <p:nvPr>
            <p:ph type="body" sz="quarter" idx="12" hasCustomPrompt="1"/>
          </p:nvPr>
        </p:nvSpPr>
        <p:spPr>
          <a:xfrm>
            <a:off x="2047189" y="566383"/>
            <a:ext cx="8097623" cy="775685"/>
          </a:xfrm>
        </p:spPr>
        <p:txBody>
          <a:bodyPr>
            <a:noAutofit/>
          </a:bodyPr>
          <a:lstStyle>
            <a:lvl1pPr marL="0" indent="0" algn="ctr">
              <a:buNone/>
              <a:defRPr lang="fr-FR" sz="44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dirty="0"/>
              <a:t>Des questions ?</a:t>
            </a:r>
          </a:p>
        </p:txBody>
      </p:sp>
      <p:sp>
        <p:nvSpPr>
          <p:cNvPr id="6" name="Espace réservé du texte 15">
            <a:extLst>
              <a:ext uri="{FF2B5EF4-FFF2-40B4-BE49-F238E27FC236}">
                <a16:creationId xmlns:a16="http://schemas.microsoft.com/office/drawing/2014/main" id="{120F59D1-DF0F-4DF7-9EC3-B73B2ED0566F}"/>
              </a:ext>
            </a:extLst>
          </p:cNvPr>
          <p:cNvSpPr>
            <a:spLocks noGrp="1"/>
          </p:cNvSpPr>
          <p:nvPr>
            <p:ph type="body" sz="quarter" idx="13" hasCustomPrompt="1"/>
          </p:nvPr>
        </p:nvSpPr>
        <p:spPr>
          <a:xfrm>
            <a:off x="2047188" y="1760508"/>
            <a:ext cx="8097624" cy="592912"/>
          </a:xfrm>
        </p:spPr>
        <p:txBody>
          <a:bodyPr>
            <a:noAutofit/>
          </a:bodyPr>
          <a:lstStyle>
            <a:lvl1pPr marL="0" indent="0" algn="ctr">
              <a:buNone/>
              <a:defRPr lang="fr-FR" sz="32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dirty="0"/>
              <a:t>Retrouvez-nous sur le forum du cours !</a:t>
            </a:r>
          </a:p>
        </p:txBody>
      </p:sp>
      <p:pic>
        <p:nvPicPr>
          <p:cNvPr id="11" name="Graphique 10" descr="Courrier">
            <a:extLst>
              <a:ext uri="{FF2B5EF4-FFF2-40B4-BE49-F238E27FC236}">
                <a16:creationId xmlns:a16="http://schemas.microsoft.com/office/drawing/2014/main" id="{6BE65EF2-66C2-4D1C-809D-4CE949EC22D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7400" y="2489032"/>
            <a:ext cx="457200" cy="457200"/>
          </a:xfrm>
          <a:prstGeom prst="rect">
            <a:avLst/>
          </a:prstGeom>
        </p:spPr>
      </p:pic>
      <p:pic>
        <p:nvPicPr>
          <p:cNvPr id="12" name="Graphique 11" descr="Lien">
            <a:extLst>
              <a:ext uri="{FF2B5EF4-FFF2-40B4-BE49-F238E27FC236}">
                <a16:creationId xmlns:a16="http://schemas.microsoft.com/office/drawing/2014/main" id="{86A2640F-4F90-498D-BDF8-20B9D06C6BF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486086"/>
            <a:ext cx="457200" cy="457200"/>
          </a:xfrm>
          <a:prstGeom prst="rect">
            <a:avLst/>
          </a:prstGeom>
        </p:spPr>
      </p:pic>
      <p:sp>
        <p:nvSpPr>
          <p:cNvPr id="15" name="Espace réservé du texte 6">
            <a:extLst>
              <a:ext uri="{FF2B5EF4-FFF2-40B4-BE49-F238E27FC236}">
                <a16:creationId xmlns:a16="http://schemas.microsoft.com/office/drawing/2014/main" id="{11B793E9-A514-4F59-855C-E86E94048624}"/>
              </a:ext>
            </a:extLst>
          </p:cNvPr>
          <p:cNvSpPr>
            <a:spLocks noGrp="1"/>
          </p:cNvSpPr>
          <p:nvPr>
            <p:ph type="body" sz="quarter" idx="15" hasCustomPrompt="1"/>
          </p:nvPr>
        </p:nvSpPr>
        <p:spPr>
          <a:xfrm>
            <a:off x="2047189" y="4964780"/>
            <a:ext cx="8097623" cy="760612"/>
          </a:xfrm>
        </p:spPr>
        <p:txBody>
          <a:bodyPr>
            <a:normAutofit/>
          </a:bodyPr>
          <a:lstStyle>
            <a:lvl1pPr marL="0" indent="0">
              <a:buFontTx/>
              <a:buNone/>
              <a:defRPr sz="1800">
                <a:solidFill>
                  <a:schemeClr val="bg2"/>
                </a:solidFill>
                <a:latin typeface="Inter"/>
              </a:defRPr>
            </a:lvl1pPr>
          </a:lstStyle>
          <a:p>
            <a:pPr algn="ctr"/>
            <a:r>
              <a:rPr lang="fr-FR" dirty="0">
                <a:solidFill>
                  <a:schemeClr val="bg1"/>
                </a:solidFill>
                <a:latin typeface="Inter"/>
              </a:rPr>
              <a:t>Site web</a:t>
            </a:r>
          </a:p>
          <a:p>
            <a:pPr algn="ctr"/>
            <a:r>
              <a:rPr lang="fr-FR" dirty="0">
                <a:solidFill>
                  <a:schemeClr val="bg1"/>
                </a:solidFill>
                <a:latin typeface="Inter"/>
              </a:rPr>
              <a:t>https://cipe.univ-amu.fr</a:t>
            </a:r>
          </a:p>
        </p:txBody>
      </p:sp>
      <p:sp>
        <p:nvSpPr>
          <p:cNvPr id="16" name="Espace réservé du texte 15">
            <a:extLst>
              <a:ext uri="{FF2B5EF4-FFF2-40B4-BE49-F238E27FC236}">
                <a16:creationId xmlns:a16="http://schemas.microsoft.com/office/drawing/2014/main" id="{7BE5FDC9-B751-4247-BAC1-AB75F4C98D9E}"/>
              </a:ext>
            </a:extLst>
          </p:cNvPr>
          <p:cNvSpPr>
            <a:spLocks noGrp="1"/>
          </p:cNvSpPr>
          <p:nvPr>
            <p:ph type="body" sz="quarter" idx="16" hasCustomPrompt="1"/>
          </p:nvPr>
        </p:nvSpPr>
        <p:spPr>
          <a:xfrm>
            <a:off x="2047188" y="3004790"/>
            <a:ext cx="8097624" cy="1422737"/>
          </a:xfrm>
        </p:spPr>
        <p:txBody>
          <a:bodyPr>
            <a:noAutofit/>
          </a:bodyPr>
          <a:lstStyle>
            <a:lvl1pPr marL="0" indent="0" algn="ctr">
              <a:buNone/>
              <a:defRPr lang="fr-FR" sz="1800" kern="1200" baseline="0" dirty="0">
                <a:solidFill>
                  <a:schemeClr val="bg1"/>
                </a:solidFill>
                <a:latin typeface="Raleway" panose="020B0003030101060003" pitchFamily="34" charset="0"/>
                <a:ea typeface="+mj-ea"/>
                <a:cs typeface="Arial" panose="020B0604020202020204" pitchFamily="34" charset="0"/>
              </a:defRPr>
            </a:lvl1pPr>
          </a:lstStyle>
          <a:p>
            <a:pPr algn="ctr"/>
            <a:r>
              <a:rPr lang="fr-FR" dirty="0">
                <a:solidFill>
                  <a:schemeClr val="bg1"/>
                </a:solidFill>
                <a:latin typeface="Inter"/>
              </a:rPr>
              <a:t>Contacts</a:t>
            </a:r>
          </a:p>
          <a:p>
            <a:pPr algn="ctr"/>
            <a:r>
              <a:rPr lang="fr-FR" dirty="0">
                <a:solidFill>
                  <a:schemeClr val="bg1"/>
                </a:solidFill>
                <a:latin typeface="Inter"/>
              </a:rPr>
              <a:t>john.doe@example.com</a:t>
            </a:r>
          </a:p>
          <a:p>
            <a:pPr algn="ctr"/>
            <a:r>
              <a:rPr lang="fr-FR" dirty="0">
                <a:solidFill>
                  <a:schemeClr val="bg1"/>
                </a:solidFill>
                <a:latin typeface="Inter"/>
              </a:rPr>
              <a:t>emilie.dupont@fakemail.com</a:t>
            </a:r>
          </a:p>
          <a:p>
            <a:pPr algn="ctr"/>
            <a:r>
              <a:rPr lang="fr-FR" dirty="0">
                <a:solidFill>
                  <a:schemeClr val="bg1"/>
                </a:solidFill>
                <a:latin typeface="Inter"/>
              </a:rPr>
              <a:t>contact@fantasyemail.net</a:t>
            </a:r>
          </a:p>
        </p:txBody>
      </p:sp>
    </p:spTree>
    <p:extLst>
      <p:ext uri="{BB962C8B-B14F-4D97-AF65-F5344CB8AC3E}">
        <p14:creationId xmlns:p14="http://schemas.microsoft.com/office/powerpoint/2010/main" val="39902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conférenc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dirty="0"/>
              <a:t>Titre de la conférence</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dirty="0"/>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588605" y="-156020"/>
            <a:ext cx="2523039" cy="1885116"/>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52569"/>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83081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émo">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dirty="0"/>
              <a:t>Titre de la démo</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dirty="0"/>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10033453" y="-119490"/>
            <a:ext cx="2859791" cy="1906527"/>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9" y="5652569"/>
            <a:ext cx="8390900"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322752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ributeur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dirty="0"/>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574867" y="5652569"/>
            <a:ext cx="7042264"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5025042"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a:solidFill>
                  <a:schemeClr val="bg1"/>
                </a:solidFill>
                <a:latin typeface="Raleway"/>
              </a:rPr>
              <a:t>Jane Doe</a:t>
            </a:r>
          </a:p>
        </p:txBody>
      </p:sp>
      <p:sp>
        <p:nvSpPr>
          <p:cNvPr id="16" name="Espace réservé du texte 10">
            <a:extLst>
              <a:ext uri="{FF2B5EF4-FFF2-40B4-BE49-F238E27FC236}">
                <a16:creationId xmlns:a16="http://schemas.microsoft.com/office/drawing/2014/main" id="{9E69D5EA-085C-41C0-8D5E-EEFBBCE00724}"/>
              </a:ext>
            </a:extLst>
          </p:cNvPr>
          <p:cNvSpPr>
            <a:spLocks noGrp="1"/>
          </p:cNvSpPr>
          <p:nvPr>
            <p:ph type="body" sz="quarter" idx="13" hasCustomPrompt="1"/>
          </p:nvPr>
        </p:nvSpPr>
        <p:spPr>
          <a:xfrm>
            <a:off x="8906231"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err="1">
                <a:solidFill>
                  <a:schemeClr val="bg1"/>
                </a:solidFill>
                <a:latin typeface="Raleway"/>
              </a:rPr>
              <a:t>Idéfix</a:t>
            </a:r>
            <a:endParaRPr lang="fr-FR" sz="2800" dirty="0">
              <a:solidFill>
                <a:schemeClr val="bg1"/>
              </a:solidFill>
              <a:latin typeface="Raleway"/>
            </a:endParaRP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a:extLst>
              <a:ext uri="{FF2B5EF4-FFF2-40B4-BE49-F238E27FC236}">
                <a16:creationId xmlns:a16="http://schemas.microsoft.com/office/drawing/2014/main" id="{0EB01636-FC7A-4AAA-9763-5BD244F918D4}"/>
              </a:ext>
            </a:extLst>
          </p:cNvPr>
          <p:cNvSpPr/>
          <p:nvPr userDrawn="1"/>
        </p:nvSpPr>
        <p:spPr>
          <a:xfrm>
            <a:off x="1197204"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707FA030-DA3A-452E-B04D-28CB1B45C442}"/>
              </a:ext>
            </a:extLst>
          </p:cNvPr>
          <p:cNvSpPr/>
          <p:nvPr userDrawn="1"/>
        </p:nvSpPr>
        <p:spPr>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Ellipse 25">
            <a:extLst>
              <a:ext uri="{FF2B5EF4-FFF2-40B4-BE49-F238E27FC236}">
                <a16:creationId xmlns:a16="http://schemas.microsoft.com/office/drawing/2014/main" id="{5697FD4C-3617-49C9-935C-F7280AF529B2}"/>
              </a:ext>
            </a:extLst>
          </p:cNvPr>
          <p:cNvSpPr/>
          <p:nvPr userDrawn="1"/>
        </p:nvSpPr>
        <p:spPr>
          <a:xfrm>
            <a:off x="8943870"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Espace réservé du texte 10">
            <a:extLst>
              <a:ext uri="{FF2B5EF4-FFF2-40B4-BE49-F238E27FC236}">
                <a16:creationId xmlns:a16="http://schemas.microsoft.com/office/drawing/2014/main" id="{5DB70AC9-D8FA-440E-9092-D8B0C044278A}"/>
              </a:ext>
            </a:extLst>
          </p:cNvPr>
          <p:cNvSpPr>
            <a:spLocks noGrp="1"/>
          </p:cNvSpPr>
          <p:nvPr>
            <p:ph type="body" sz="quarter" idx="14" hasCustomPrompt="1"/>
          </p:nvPr>
        </p:nvSpPr>
        <p:spPr>
          <a:xfrm>
            <a:off x="1159565" y="4218566"/>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a:solidFill>
                  <a:schemeClr val="bg1"/>
                </a:solidFill>
                <a:latin typeface="Raleway"/>
              </a:rPr>
              <a:t>Tartempion</a:t>
            </a:r>
          </a:p>
        </p:txBody>
      </p:sp>
    </p:spTree>
    <p:extLst>
      <p:ext uri="{BB962C8B-B14F-4D97-AF65-F5344CB8AC3E}">
        <p14:creationId xmlns:p14="http://schemas.microsoft.com/office/powerpoint/2010/main" val="258458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ributeur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dirty="0"/>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574867" y="5652569"/>
            <a:ext cx="6972730"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6985818" y="4224168"/>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a:solidFill>
                  <a:schemeClr val="bg1"/>
                </a:solidFill>
                <a:latin typeface="Raleway"/>
              </a:rPr>
              <a:t>Jane Doe</a:t>
            </a: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a:extLst>
              <a:ext uri="{FF2B5EF4-FFF2-40B4-BE49-F238E27FC236}">
                <a16:creationId xmlns:a16="http://schemas.microsoft.com/office/drawing/2014/main" id="{0EB01636-FC7A-4AAA-9763-5BD244F918D4}"/>
              </a:ext>
            </a:extLst>
          </p:cNvPr>
          <p:cNvSpPr/>
          <p:nvPr userDrawn="1"/>
        </p:nvSpPr>
        <p:spPr>
          <a:xfrm>
            <a:off x="3157980"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707FA030-DA3A-452E-B04D-28CB1B45C442}"/>
              </a:ext>
            </a:extLst>
          </p:cNvPr>
          <p:cNvSpPr/>
          <p:nvPr userDrawn="1"/>
        </p:nvSpPr>
        <p:spPr>
          <a:xfrm>
            <a:off x="7031313"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Espace réservé du texte 10">
            <a:extLst>
              <a:ext uri="{FF2B5EF4-FFF2-40B4-BE49-F238E27FC236}">
                <a16:creationId xmlns:a16="http://schemas.microsoft.com/office/drawing/2014/main" id="{5DB70AC9-D8FA-440E-9092-D8B0C044278A}"/>
              </a:ext>
            </a:extLst>
          </p:cNvPr>
          <p:cNvSpPr>
            <a:spLocks noGrp="1"/>
          </p:cNvSpPr>
          <p:nvPr>
            <p:ph type="body" sz="quarter" idx="14" hasCustomPrompt="1"/>
          </p:nvPr>
        </p:nvSpPr>
        <p:spPr>
          <a:xfrm>
            <a:off x="3120341" y="4180859"/>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a:solidFill>
                  <a:schemeClr val="bg1"/>
                </a:solidFill>
                <a:latin typeface="Raleway"/>
              </a:rPr>
              <a:t>John Doe</a:t>
            </a:r>
          </a:p>
        </p:txBody>
      </p:sp>
    </p:spTree>
    <p:extLst>
      <p:ext uri="{BB962C8B-B14F-4D97-AF65-F5344CB8AC3E}">
        <p14:creationId xmlns:p14="http://schemas.microsoft.com/office/powerpoint/2010/main" val="259458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ributeur">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dirty="0"/>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648606" y="5652569"/>
            <a:ext cx="7042265"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dirty="0">
                <a:solidFill>
                  <a:schemeClr val="bg1"/>
                </a:solidFill>
                <a:latin typeface="Raleway"/>
                <a:ea typeface="+mj-ea"/>
                <a:cs typeface="Arial" panose="020B0604020202020204" pitchFamily="34" charset="0"/>
              </a:rPr>
              <a:t>Établissement </a:t>
            </a:r>
            <a:r>
              <a:rPr lang="fr-FR" sz="2800" dirty="0">
                <a:solidFill>
                  <a:schemeClr val="bg1"/>
                </a:solidFill>
                <a:latin typeface="Raleway" pitchFamily="2" charset="77"/>
                <a:ea typeface="+mj-ea"/>
                <a:cs typeface="Arial" panose="020B0604020202020204" pitchFamily="34" charset="0"/>
              </a:rPr>
              <a:t>: </a:t>
            </a:r>
            <a:r>
              <a:rPr lang="fr-FR" sz="2800" dirty="0">
                <a:solidFill>
                  <a:schemeClr val="bg1"/>
                </a:solidFill>
                <a:latin typeface="Raleway" pitchFamily="2" charset="77"/>
              </a:rPr>
              <a:t>Université </a:t>
            </a:r>
            <a:r>
              <a:rPr lang="fr-FR" sz="2800" dirty="0" err="1">
                <a:solidFill>
                  <a:schemeClr val="bg1"/>
                </a:solidFill>
                <a:latin typeface="Raleway" pitchFamily="2" charset="77"/>
              </a:rPr>
              <a:t>Luminares</a:t>
            </a:r>
            <a:endParaRPr lang="fr-FR" sz="2800" dirty="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5025042"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dirty="0">
                <a:solidFill>
                  <a:schemeClr val="bg1"/>
                </a:solidFill>
                <a:latin typeface="Raleway"/>
              </a:rPr>
              <a:t>Jane Doe</a:t>
            </a: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5" name="Ellipse 24">
            <a:extLst>
              <a:ext uri="{FF2B5EF4-FFF2-40B4-BE49-F238E27FC236}">
                <a16:creationId xmlns:a16="http://schemas.microsoft.com/office/drawing/2014/main" id="{707FA030-DA3A-452E-B04D-28CB1B45C442}"/>
              </a:ext>
            </a:extLst>
          </p:cNvPr>
          <p:cNvSpPr/>
          <p:nvPr userDrawn="1"/>
        </p:nvSpPr>
        <p:spPr>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3801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a:extLst>
              <a:ext uri="{FF2B5EF4-FFF2-40B4-BE49-F238E27FC236}">
                <a16:creationId xmlns:a16="http://schemas.microsoft.com/office/drawing/2014/main" id="{757349C2-E711-41C9-BD97-FAC82190DE77}"/>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sz="6000" baseline="0">
                <a:solidFill>
                  <a:schemeClr val="bg1"/>
                </a:solidFill>
                <a:latin typeface="Raleway" panose="020B0003030101060003" pitchFamily="34" charset="0"/>
                <a:cs typeface="Arial" panose="020B0604020202020204" pitchFamily="34" charset="0"/>
              </a:defRPr>
            </a:lvl1pPr>
          </a:lstStyle>
          <a:p>
            <a:r>
              <a:rPr lang="fr-FR" dirty="0"/>
              <a:t>Titre de partie</a:t>
            </a:r>
          </a:p>
        </p:txBody>
      </p:sp>
    </p:spTree>
    <p:extLst>
      <p:ext uri="{BB962C8B-B14F-4D97-AF65-F5344CB8AC3E}">
        <p14:creationId xmlns:p14="http://schemas.microsoft.com/office/powerpoint/2010/main" val="266617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ous-part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a:extLst>
              <a:ext uri="{FF2B5EF4-FFF2-40B4-BE49-F238E27FC236}">
                <a16:creationId xmlns:a16="http://schemas.microsoft.com/office/drawing/2014/main" id="{33230C5B-66D5-41B1-B8FD-14F718450125}"/>
              </a:ext>
            </a:extLst>
          </p:cNvPr>
          <p:cNvSpPr txBox="1">
            <a:spLocks/>
          </p:cNvSpPr>
          <p:nvPr userDrawn="1"/>
        </p:nvSpPr>
        <p:spPr>
          <a:xfrm>
            <a:off x="3154481" y="496901"/>
            <a:ext cx="5883036" cy="84533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dirty="0">
              <a:solidFill>
                <a:schemeClr val="bg1"/>
              </a:solidFill>
              <a:latin typeface="Raleway"/>
            </a:endParaRPr>
          </a:p>
        </p:txBody>
      </p:sp>
      <p:sp>
        <p:nvSpPr>
          <p:cNvPr id="7" name="Espace réservé du titre 1">
            <a:extLst>
              <a:ext uri="{FF2B5EF4-FFF2-40B4-BE49-F238E27FC236}">
                <a16:creationId xmlns:a16="http://schemas.microsoft.com/office/drawing/2014/main" id="{E7C87954-9CDB-4146-BC44-23197E6AD632}"/>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sz="6000" baseline="0">
                <a:solidFill>
                  <a:schemeClr val="bg1"/>
                </a:solidFill>
                <a:latin typeface="Raleway" panose="020B0003030101060003" pitchFamily="34" charset="0"/>
                <a:cs typeface="Arial" panose="020B0604020202020204" pitchFamily="34" charset="0"/>
              </a:defRPr>
            </a:lvl1pPr>
          </a:lstStyle>
          <a:p>
            <a:r>
              <a:rPr lang="fr-FR" dirty="0"/>
              <a:t>Titre de sous-partie</a:t>
            </a:r>
          </a:p>
        </p:txBody>
      </p:sp>
      <p:sp>
        <p:nvSpPr>
          <p:cNvPr id="16" name="Espace réservé du texte 15">
            <a:extLst>
              <a:ext uri="{FF2B5EF4-FFF2-40B4-BE49-F238E27FC236}">
                <a16:creationId xmlns:a16="http://schemas.microsoft.com/office/drawing/2014/main" id="{4EBD1932-5CAF-4FE6-A75D-7C2D99EFBEDD}"/>
              </a:ext>
            </a:extLst>
          </p:cNvPr>
          <p:cNvSpPr>
            <a:spLocks noGrp="1"/>
          </p:cNvSpPr>
          <p:nvPr>
            <p:ph type="body" sz="quarter" idx="12" hasCustomPrompt="1"/>
          </p:nvPr>
        </p:nvSpPr>
        <p:spPr>
          <a:xfrm>
            <a:off x="2713830" y="660651"/>
            <a:ext cx="6764338" cy="517835"/>
          </a:xfrm>
        </p:spPr>
        <p:txBody>
          <a:bodyPr>
            <a:normAutofit/>
          </a:bodyPr>
          <a:lstStyle>
            <a:lvl1pPr marL="0" indent="0" algn="ctr">
              <a:buNone/>
              <a:defRPr lang="fr-FR" sz="28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dirty="0"/>
              <a:t>Titre de partie</a:t>
            </a:r>
          </a:p>
        </p:txBody>
      </p:sp>
    </p:spTree>
    <p:extLst>
      <p:ext uri="{BB962C8B-B14F-4D97-AF65-F5344CB8AC3E}">
        <p14:creationId xmlns:p14="http://schemas.microsoft.com/office/powerpoint/2010/main" val="162892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EEC291-CE68-40BD-92C0-029E2F720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8FF467F-E97F-447B-98ED-BB47A4BEB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E81E9B-19B8-4B9E-B021-373CC9C9F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7DB55-0756-4E3F-8F05-D6F42A4C5471}" type="datetimeFigureOut">
              <a:rPr lang="fr-FR" smtClean="0"/>
              <a:t>27/06/2024</a:t>
            </a:fld>
            <a:endParaRPr lang="fr-FR"/>
          </a:p>
        </p:txBody>
      </p:sp>
      <p:sp>
        <p:nvSpPr>
          <p:cNvPr id="5" name="Espace réservé du pied de page 4">
            <a:extLst>
              <a:ext uri="{FF2B5EF4-FFF2-40B4-BE49-F238E27FC236}">
                <a16:creationId xmlns:a16="http://schemas.microsoft.com/office/drawing/2014/main" id="{C8F2F50F-B0A8-4B6C-AA50-FD996FB67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B79B4E-6EE5-49B0-8E85-E37828CF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5BDCE-05CB-4AD7-86C7-14141AE4E605}" type="slidenum">
              <a:rPr lang="fr-FR" smtClean="0"/>
              <a:t>‹N°›</a:t>
            </a:fld>
            <a:endParaRPr lang="fr-FR"/>
          </a:p>
        </p:txBody>
      </p:sp>
    </p:spTree>
    <p:extLst>
      <p:ext uri="{BB962C8B-B14F-4D97-AF65-F5344CB8AC3E}">
        <p14:creationId xmlns:p14="http://schemas.microsoft.com/office/powerpoint/2010/main" val="1671864991"/>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93" r:id="rId4"/>
    <p:sldLayoutId id="2147483681" r:id="rId5"/>
    <p:sldLayoutId id="2147483694" r:id="rId6"/>
    <p:sldLayoutId id="2147483695" r:id="rId7"/>
    <p:sldLayoutId id="2147483678" r:id="rId8"/>
    <p:sldLayoutId id="2147483679" r:id="rId9"/>
    <p:sldLayoutId id="2147483663" r:id="rId10"/>
    <p:sldLayoutId id="2147483667"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5.png"/><Relationship Id="rId5" Type="http://schemas.microsoft.com/office/2014/relationships/chartEx" Target="../charts/chartEx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FF6B-EBF0-4472-ADD2-C0FDB16DB0F8}"/>
              </a:ext>
            </a:extLst>
          </p:cNvPr>
          <p:cNvSpPr txBox="1">
            <a:spLocks/>
          </p:cNvSpPr>
          <p:nvPr/>
        </p:nvSpPr>
        <p:spPr>
          <a:xfrm>
            <a:off x="1065196" y="2237282"/>
            <a:ext cx="10093692" cy="19096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chemeClr val="bg1"/>
                </a:solidFill>
              </a:rPr>
              <a:t>Évaluation par les pairs avec rétroaction : </a:t>
            </a:r>
          </a:p>
          <a:p>
            <a:pPr algn="ctr"/>
            <a:r>
              <a:rPr lang="fr-FR" sz="4000" dirty="0">
                <a:solidFill>
                  <a:schemeClr val="bg1"/>
                </a:solidFill>
              </a:rPr>
              <a:t>focus sur l’expérience utilisateur des </a:t>
            </a:r>
            <a:r>
              <a:rPr lang="fr-FR" sz="4000" dirty="0" err="1">
                <a:solidFill>
                  <a:schemeClr val="bg1"/>
                </a:solidFill>
              </a:rPr>
              <a:t>étudiant·es</a:t>
            </a:r>
            <a:r>
              <a:rPr lang="fr-FR" sz="4000" dirty="0">
                <a:solidFill>
                  <a:schemeClr val="bg1"/>
                </a:solidFill>
              </a:rPr>
              <a:t> pour comparer l’atelier Moodle et ChallengeMe</a:t>
            </a:r>
            <a:endParaRPr lang="en-US" sz="4000" dirty="0">
              <a:solidFill>
                <a:schemeClr val="bg1"/>
              </a:solidFill>
            </a:endParaRPr>
          </a:p>
        </p:txBody>
      </p:sp>
      <p:sp>
        <p:nvSpPr>
          <p:cNvPr id="3" name="Subtitle 2">
            <a:extLst>
              <a:ext uri="{FF2B5EF4-FFF2-40B4-BE49-F238E27FC236}">
                <a16:creationId xmlns:a16="http://schemas.microsoft.com/office/drawing/2014/main" id="{B1B996C6-32B3-4458-B5FE-59F3E5E20330}"/>
              </a:ext>
            </a:extLst>
          </p:cNvPr>
          <p:cNvSpPr txBox="1">
            <a:spLocks/>
          </p:cNvSpPr>
          <p:nvPr/>
        </p:nvSpPr>
        <p:spPr>
          <a:xfrm>
            <a:off x="1524000" y="4299865"/>
            <a:ext cx="9144000" cy="6972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Suzanne Kieffer et </a:t>
            </a:r>
            <a:r>
              <a:rPr lang="en-US" b="1" u="sng" dirty="0">
                <a:solidFill>
                  <a:schemeClr val="bg1"/>
                </a:solidFill>
              </a:rPr>
              <a:t>Isabelle Motte</a:t>
            </a:r>
            <a:r>
              <a:rPr lang="en-US" dirty="0">
                <a:solidFill>
                  <a:schemeClr val="bg1"/>
                </a:solidFill>
              </a:rPr>
              <a:t>, </a:t>
            </a:r>
            <a:r>
              <a:rPr lang="en-US" dirty="0" err="1">
                <a:solidFill>
                  <a:schemeClr val="bg1"/>
                </a:solidFill>
              </a:rPr>
              <a:t>UCLouvain</a:t>
            </a:r>
            <a:endParaRPr lang="en-US" dirty="0">
              <a:solidFill>
                <a:schemeClr val="bg1"/>
              </a:solidFill>
            </a:endParaRPr>
          </a:p>
        </p:txBody>
      </p:sp>
    </p:spTree>
    <p:extLst>
      <p:ext uri="{BB962C8B-B14F-4D97-AF65-F5344CB8AC3E}">
        <p14:creationId xmlns:p14="http://schemas.microsoft.com/office/powerpoint/2010/main" val="385634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76239-EAAA-4652-9C82-A6B867E8C866}"/>
              </a:ext>
            </a:extLst>
          </p:cNvPr>
          <p:cNvPicPr>
            <a:picLocks noChangeAspect="1"/>
          </p:cNvPicPr>
          <p:nvPr/>
        </p:nvPicPr>
        <p:blipFill>
          <a:blip r:embed="rId3"/>
          <a:stretch>
            <a:fillRect/>
          </a:stretch>
        </p:blipFill>
        <p:spPr>
          <a:xfrm>
            <a:off x="0" y="11545"/>
            <a:ext cx="12192000" cy="6834909"/>
          </a:xfrm>
          <a:prstGeom prst="rect">
            <a:avLst/>
          </a:prstGeom>
        </p:spPr>
      </p:pic>
    </p:spTree>
    <p:extLst>
      <p:ext uri="{BB962C8B-B14F-4D97-AF65-F5344CB8AC3E}">
        <p14:creationId xmlns:p14="http://schemas.microsoft.com/office/powerpoint/2010/main" val="17442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055DC-B4E2-47C0-BB5B-2DE8BE19473C}"/>
              </a:ext>
            </a:extLst>
          </p:cNvPr>
          <p:cNvPicPr>
            <a:picLocks noChangeAspect="1"/>
          </p:cNvPicPr>
          <p:nvPr/>
        </p:nvPicPr>
        <p:blipFill>
          <a:blip r:embed="rId3"/>
          <a:stretch>
            <a:fillRect/>
          </a:stretch>
        </p:blipFill>
        <p:spPr>
          <a:xfrm>
            <a:off x="0" y="142642"/>
            <a:ext cx="12192000" cy="6572715"/>
          </a:xfrm>
          <a:prstGeom prst="rect">
            <a:avLst/>
          </a:prstGeom>
        </p:spPr>
      </p:pic>
    </p:spTree>
    <p:extLst>
      <p:ext uri="{BB962C8B-B14F-4D97-AF65-F5344CB8AC3E}">
        <p14:creationId xmlns:p14="http://schemas.microsoft.com/office/powerpoint/2010/main" val="57969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Mesures de l’UX (UEQ+)</a:t>
            </a:r>
          </a:p>
        </p:txBody>
      </p:sp>
      <p:pic>
        <p:nvPicPr>
          <p:cNvPr id="4" name="Picture 3">
            <a:extLst>
              <a:ext uri="{FF2B5EF4-FFF2-40B4-BE49-F238E27FC236}">
                <a16:creationId xmlns:a16="http://schemas.microsoft.com/office/drawing/2014/main" id="{E1B5DBDD-08D9-4E52-860A-778613A348B7}"/>
              </a:ext>
            </a:extLst>
          </p:cNvPr>
          <p:cNvPicPr>
            <a:picLocks noChangeAspect="1"/>
          </p:cNvPicPr>
          <p:nvPr/>
        </p:nvPicPr>
        <p:blipFill>
          <a:blip r:embed="rId3"/>
          <a:stretch>
            <a:fillRect/>
          </a:stretch>
        </p:blipFill>
        <p:spPr>
          <a:xfrm>
            <a:off x="340994" y="3633312"/>
            <a:ext cx="7620584" cy="2244360"/>
          </a:xfrm>
          <a:prstGeom prst="rect">
            <a:avLst/>
          </a:prstGeom>
        </p:spPr>
      </p:pic>
      <p:pic>
        <p:nvPicPr>
          <p:cNvPr id="9" name="Picture 8">
            <a:extLst>
              <a:ext uri="{FF2B5EF4-FFF2-40B4-BE49-F238E27FC236}">
                <a16:creationId xmlns:a16="http://schemas.microsoft.com/office/drawing/2014/main" id="{09F904B5-A291-42F6-A2EA-CC03BC394A41}"/>
              </a:ext>
            </a:extLst>
          </p:cNvPr>
          <p:cNvPicPr>
            <a:picLocks noChangeAspect="1"/>
          </p:cNvPicPr>
          <p:nvPr/>
        </p:nvPicPr>
        <p:blipFill>
          <a:blip r:embed="rId4"/>
          <a:stretch>
            <a:fillRect/>
          </a:stretch>
        </p:blipFill>
        <p:spPr>
          <a:xfrm>
            <a:off x="340994" y="980328"/>
            <a:ext cx="7620584" cy="2244360"/>
          </a:xfrm>
          <a:prstGeom prst="rect">
            <a:avLst/>
          </a:prstGeom>
        </p:spPr>
      </p:pic>
      <p:sp>
        <p:nvSpPr>
          <p:cNvPr id="10" name="Rectangle 9">
            <a:extLst>
              <a:ext uri="{FF2B5EF4-FFF2-40B4-BE49-F238E27FC236}">
                <a16:creationId xmlns:a16="http://schemas.microsoft.com/office/drawing/2014/main" id="{7CB3EECF-DCE7-4F97-85F6-45A29F553F6D}"/>
              </a:ext>
            </a:extLst>
          </p:cNvPr>
          <p:cNvSpPr/>
          <p:nvPr/>
        </p:nvSpPr>
        <p:spPr>
          <a:xfrm>
            <a:off x="3969571" y="871369"/>
            <a:ext cx="792000" cy="5131398"/>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84CE88E-A268-474D-A1D6-A1B9CC1AC027}"/>
              </a:ext>
            </a:extLst>
          </p:cNvPr>
          <p:cNvSpPr/>
          <p:nvPr/>
        </p:nvSpPr>
        <p:spPr>
          <a:xfrm>
            <a:off x="2678654" y="4399878"/>
            <a:ext cx="527125" cy="925157"/>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C5CF2FC-7070-45F4-B7F3-132200A890A4}"/>
              </a:ext>
            </a:extLst>
          </p:cNvPr>
          <p:cNvSpPr/>
          <p:nvPr/>
        </p:nvSpPr>
        <p:spPr>
          <a:xfrm>
            <a:off x="2678653" y="5382429"/>
            <a:ext cx="527125" cy="502397"/>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3AD7E66B-BACB-45B3-97FB-FFE5BAADA79E}"/>
              </a:ext>
            </a:extLst>
          </p:cNvPr>
          <p:cNvSpPr txBox="1"/>
          <p:nvPr/>
        </p:nvSpPr>
        <p:spPr>
          <a:xfrm>
            <a:off x="8261056" y="2144406"/>
            <a:ext cx="3589950" cy="2585323"/>
          </a:xfrm>
          <a:prstGeom prst="rect">
            <a:avLst/>
          </a:prstGeom>
          <a:noFill/>
        </p:spPr>
        <p:txBody>
          <a:bodyPr wrap="square" rtlCol="0">
            <a:spAutoFit/>
          </a:bodyPr>
          <a:lstStyle/>
          <a:p>
            <a:r>
              <a:rPr lang="fr-FR" dirty="0"/>
              <a:t>Scores de -3 à 3 </a:t>
            </a:r>
          </a:p>
          <a:p>
            <a:pPr marL="285750" indent="-285750">
              <a:buFont typeface="Arial" panose="020B0604020202020204" pitchFamily="34" charset="0"/>
              <a:buChar char="•"/>
            </a:pPr>
            <a:r>
              <a:rPr lang="fr-FR" dirty="0"/>
              <a:t>Qualité de contenu</a:t>
            </a:r>
          </a:p>
          <a:p>
            <a:pPr marL="285750" indent="-285750">
              <a:buFont typeface="Arial" panose="020B0604020202020204" pitchFamily="34" charset="0"/>
              <a:buChar char="•"/>
            </a:pPr>
            <a:r>
              <a:rPr lang="fr-FR" dirty="0"/>
              <a:t>Crédibilité</a:t>
            </a:r>
          </a:p>
          <a:p>
            <a:pPr marL="285750" indent="-285750">
              <a:buFont typeface="Arial" panose="020B0604020202020204" pitchFamily="34" charset="0"/>
              <a:buChar char="•"/>
            </a:pPr>
            <a:r>
              <a:rPr lang="fr-FR" dirty="0"/>
              <a:t>Utilité</a:t>
            </a:r>
          </a:p>
          <a:p>
            <a:pPr marL="285750" indent="-285750">
              <a:buFont typeface="Arial" panose="020B0604020202020204" pitchFamily="34" charset="0"/>
              <a:buChar char="•"/>
            </a:pPr>
            <a:r>
              <a:rPr lang="fr-FR" dirty="0"/>
              <a:t>Clarté</a:t>
            </a:r>
          </a:p>
          <a:p>
            <a:pPr marL="285750" indent="-285750">
              <a:buFont typeface="Arial" panose="020B0604020202020204" pitchFamily="34" charset="0"/>
              <a:buChar char="•"/>
            </a:pPr>
            <a:r>
              <a:rPr lang="fr-FR" dirty="0"/>
              <a:t>Facilité de prise en main</a:t>
            </a:r>
          </a:p>
          <a:p>
            <a:pPr marL="285750" indent="-285750">
              <a:buFont typeface="Arial" panose="020B0604020202020204" pitchFamily="34" charset="0"/>
              <a:buChar char="•"/>
            </a:pPr>
            <a:r>
              <a:rPr lang="fr-FR" dirty="0"/>
              <a:t>Efficacité</a:t>
            </a:r>
          </a:p>
          <a:p>
            <a:pPr marL="285750" indent="-285750">
              <a:buFont typeface="Arial" panose="020B0604020202020204" pitchFamily="34" charset="0"/>
              <a:buChar char="•"/>
            </a:pPr>
            <a:r>
              <a:rPr lang="fr-FR" dirty="0"/>
              <a:t>Confiance</a:t>
            </a:r>
          </a:p>
          <a:p>
            <a:pPr marL="285750" indent="-285750">
              <a:buFont typeface="Arial" panose="020B0604020202020204" pitchFamily="34" charset="0"/>
              <a:buChar char="•"/>
            </a:pPr>
            <a:r>
              <a:rPr lang="fr-FR" dirty="0"/>
              <a:t>Maniabilité (contrôle, prévisible)</a:t>
            </a:r>
          </a:p>
        </p:txBody>
      </p:sp>
    </p:spTree>
    <p:extLst>
      <p:ext uri="{BB962C8B-B14F-4D97-AF65-F5344CB8AC3E}">
        <p14:creationId xmlns:p14="http://schemas.microsoft.com/office/powerpoint/2010/main" val="64228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Attitudes à l’égard de l’évaluation par les pairs</a:t>
            </a:r>
          </a:p>
        </p:txBody>
      </p:sp>
      <p:sp>
        <p:nvSpPr>
          <p:cNvPr id="3" name="TextBox 2">
            <a:extLst>
              <a:ext uri="{FF2B5EF4-FFF2-40B4-BE49-F238E27FC236}">
                <a16:creationId xmlns:a16="http://schemas.microsoft.com/office/drawing/2014/main" id="{B5C7AF99-639E-4744-B12A-B2652822749B}"/>
              </a:ext>
            </a:extLst>
          </p:cNvPr>
          <p:cNvSpPr txBox="1"/>
          <p:nvPr/>
        </p:nvSpPr>
        <p:spPr>
          <a:xfrm>
            <a:off x="2179082" y="4036717"/>
            <a:ext cx="4700473" cy="1754326"/>
          </a:xfrm>
          <a:prstGeom prst="rect">
            <a:avLst/>
          </a:prstGeom>
          <a:noFill/>
        </p:spPr>
        <p:txBody>
          <a:bodyPr wrap="square" rtlCol="0">
            <a:spAutoFit/>
          </a:bodyPr>
          <a:lstStyle/>
          <a:p>
            <a:r>
              <a:rPr lang="fr-FR" sz="2800" dirty="0">
                <a:solidFill>
                  <a:srgbClr val="48889C"/>
                </a:solidFill>
              </a:rPr>
              <a:t>Travail 1</a:t>
            </a:r>
          </a:p>
          <a:p>
            <a:r>
              <a:rPr lang="fr-FR" sz="2000" dirty="0">
                <a:solidFill>
                  <a:srgbClr val="48889C"/>
                </a:solidFill>
              </a:rPr>
              <a:t>Données « dispersées » </a:t>
            </a:r>
            <a:r>
              <a:rPr lang="fr-FR" sz="2000" dirty="0">
                <a:solidFill>
                  <a:srgbClr val="48889C"/>
                </a:solidFill>
                <a:sym typeface="Wingdings" panose="05000000000000000000" pitchFamily="2" charset="2"/>
              </a:rPr>
              <a:t> niveau de désaccord assez important, surtout en termes d’amélioration au fur et à mesure </a:t>
            </a:r>
          </a:p>
          <a:p>
            <a:r>
              <a:rPr lang="fr-FR" sz="2000" dirty="0">
                <a:solidFill>
                  <a:srgbClr val="48889C"/>
                </a:solidFill>
                <a:sym typeface="Wingdings" panose="05000000000000000000" pitchFamily="2" charset="2"/>
              </a:rPr>
              <a:t>et d’utilité/clarté du feedback reçu</a:t>
            </a:r>
            <a:endParaRPr lang="fr-FR" sz="2000" dirty="0">
              <a:solidFill>
                <a:srgbClr val="48889C"/>
              </a:solidFill>
            </a:endParaRPr>
          </a:p>
        </p:txBody>
      </p:sp>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7C9258AA-A9DE-4D67-9A00-0D2CB075CD3F}"/>
                  </a:ext>
                </a:extLst>
              </p:cNvPr>
              <p:cNvGraphicFramePr/>
              <p:nvPr>
                <p:extLst>
                  <p:ext uri="{D42A27DB-BD31-4B8C-83A1-F6EECF244321}">
                    <p14:modId xmlns:p14="http://schemas.microsoft.com/office/powerpoint/2010/main" val="2091905197"/>
                  </p:ext>
                </p:extLst>
              </p:nvPr>
            </p:nvGraphicFramePr>
            <p:xfrm>
              <a:off x="7280030" y="1137474"/>
              <a:ext cx="4073769" cy="266080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Chart 14">
                <a:extLst>
                  <a:ext uri="{FF2B5EF4-FFF2-40B4-BE49-F238E27FC236}">
                    <a16:creationId xmlns:a16="http://schemas.microsoft.com/office/drawing/2014/main" id="{7C9258AA-A9DE-4D67-9A00-0D2CB075CD3F}"/>
                  </a:ext>
                </a:extLst>
              </p:cNvPr>
              <p:cNvPicPr>
                <a:picLocks noGrp="1" noRot="1" noChangeAspect="1" noMove="1" noResize="1" noEditPoints="1" noAdjustHandles="1" noChangeArrowheads="1" noChangeShapeType="1"/>
              </p:cNvPicPr>
              <p:nvPr/>
            </p:nvPicPr>
            <p:blipFill>
              <a:blip r:embed="rId4"/>
              <a:stretch>
                <a:fillRect/>
              </a:stretch>
            </p:blipFill>
            <p:spPr>
              <a:xfrm>
                <a:off x="7280030" y="1137474"/>
                <a:ext cx="4073769" cy="2660804"/>
              </a:xfrm>
              <a:prstGeom prst="rect">
                <a:avLst/>
              </a:prstGeom>
            </p:spPr>
          </p:pic>
        </mc:Fallback>
      </mc:AlternateContent>
      <p:sp>
        <p:nvSpPr>
          <p:cNvPr id="16" name="TextBox 15">
            <a:extLst>
              <a:ext uri="{FF2B5EF4-FFF2-40B4-BE49-F238E27FC236}">
                <a16:creationId xmlns:a16="http://schemas.microsoft.com/office/drawing/2014/main" id="{6164C57A-5F1D-47DF-890E-0EF342882530}"/>
              </a:ext>
            </a:extLst>
          </p:cNvPr>
          <p:cNvSpPr txBox="1"/>
          <p:nvPr/>
        </p:nvSpPr>
        <p:spPr>
          <a:xfrm>
            <a:off x="6918152" y="4021742"/>
            <a:ext cx="5180819" cy="2062103"/>
          </a:xfrm>
          <a:prstGeom prst="rect">
            <a:avLst/>
          </a:prstGeom>
          <a:noFill/>
        </p:spPr>
        <p:txBody>
          <a:bodyPr wrap="square" rtlCol="0">
            <a:spAutoFit/>
          </a:bodyPr>
          <a:lstStyle/>
          <a:p>
            <a:r>
              <a:rPr lang="fr-FR" sz="2800" dirty="0">
                <a:solidFill>
                  <a:srgbClr val="48889C"/>
                </a:solidFill>
              </a:rPr>
              <a:t>Travail 2</a:t>
            </a:r>
          </a:p>
          <a:p>
            <a:r>
              <a:rPr lang="fr-FR" sz="2000" dirty="0">
                <a:solidFill>
                  <a:srgbClr val="48889C"/>
                </a:solidFill>
              </a:rPr>
              <a:t>Données plus « resserrées » </a:t>
            </a:r>
            <a:r>
              <a:rPr lang="fr-FR" sz="2000" dirty="0">
                <a:solidFill>
                  <a:srgbClr val="48889C"/>
                </a:solidFill>
                <a:sym typeface="Wingdings" panose="05000000000000000000" pitchFamily="2" charset="2"/>
              </a:rPr>
              <a:t> meilleur consensus en termes d’utilité, clarté, amélioration et positionnement</a:t>
            </a:r>
          </a:p>
          <a:p>
            <a:r>
              <a:rPr lang="fr-FR" sz="2000" dirty="0">
                <a:solidFill>
                  <a:srgbClr val="48889C"/>
                </a:solidFill>
                <a:sym typeface="Wingdings" panose="05000000000000000000" pitchFamily="2" charset="2"/>
              </a:rPr>
              <a:t>Travail plus difficile  plus grande bienveillance Mais plus facile à évaluer  confiance en soi ? </a:t>
            </a:r>
            <a:endParaRPr lang="fr-FR" sz="2000" dirty="0">
              <a:solidFill>
                <a:srgbClr val="48889C"/>
              </a:solidFill>
            </a:endParaRP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5AB9E752-E17D-401B-911C-10F09B8E09D8}"/>
                  </a:ext>
                </a:extLst>
              </p:cNvPr>
              <p:cNvGraphicFramePr/>
              <p:nvPr>
                <p:extLst>
                  <p:ext uri="{D42A27DB-BD31-4B8C-83A1-F6EECF244321}">
                    <p14:modId xmlns:p14="http://schemas.microsoft.com/office/powerpoint/2010/main" val="102501976"/>
                  </p:ext>
                </p:extLst>
              </p:nvPr>
            </p:nvGraphicFramePr>
            <p:xfrm>
              <a:off x="2445404" y="1133160"/>
              <a:ext cx="4167830" cy="266511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5AB9E752-E17D-401B-911C-10F09B8E09D8}"/>
                  </a:ext>
                </a:extLst>
              </p:cNvPr>
              <p:cNvPicPr>
                <a:picLocks noGrp="1" noRot="1" noChangeAspect="1" noMove="1" noResize="1" noEditPoints="1" noAdjustHandles="1" noChangeArrowheads="1" noChangeShapeType="1"/>
              </p:cNvPicPr>
              <p:nvPr/>
            </p:nvPicPr>
            <p:blipFill>
              <a:blip r:embed="rId6"/>
              <a:stretch>
                <a:fillRect/>
              </a:stretch>
            </p:blipFill>
            <p:spPr>
              <a:xfrm>
                <a:off x="2445404" y="1133160"/>
                <a:ext cx="4167830" cy="2665117"/>
              </a:xfrm>
              <a:prstGeom prst="rect">
                <a:avLst/>
              </a:prstGeom>
            </p:spPr>
          </p:pic>
        </mc:Fallback>
      </mc:AlternateContent>
      <p:sp>
        <p:nvSpPr>
          <p:cNvPr id="4" name="ZoneTexte 3">
            <a:extLst>
              <a:ext uri="{FF2B5EF4-FFF2-40B4-BE49-F238E27FC236}">
                <a16:creationId xmlns:a16="http://schemas.microsoft.com/office/drawing/2014/main" id="{E8369089-3180-7150-8177-54C505961B58}"/>
              </a:ext>
            </a:extLst>
          </p:cNvPr>
          <p:cNvSpPr txBox="1"/>
          <p:nvPr/>
        </p:nvSpPr>
        <p:spPr>
          <a:xfrm>
            <a:off x="182851" y="1078837"/>
            <a:ext cx="2368061" cy="3046988"/>
          </a:xfrm>
          <a:prstGeom prst="rect">
            <a:avLst/>
          </a:prstGeom>
          <a:noFill/>
        </p:spPr>
        <p:txBody>
          <a:bodyPr wrap="square" rtlCol="0">
            <a:spAutoFit/>
          </a:bodyPr>
          <a:lstStyle/>
          <a:p>
            <a:r>
              <a:rPr lang="fr-FR" sz="1600" dirty="0">
                <a:solidFill>
                  <a:schemeClr val="accent1"/>
                </a:solidFill>
              </a:rPr>
              <a:t>Feedback reçu inutile/utile</a:t>
            </a:r>
          </a:p>
          <a:p>
            <a:r>
              <a:rPr lang="fr-FR" sz="1600" dirty="0">
                <a:solidFill>
                  <a:schemeClr val="accent2"/>
                </a:solidFill>
              </a:rPr>
              <a:t>Feedback reçu </a:t>
            </a:r>
          </a:p>
          <a:p>
            <a:r>
              <a:rPr lang="fr-FR" sz="1600" dirty="0">
                <a:solidFill>
                  <a:schemeClr val="accent2"/>
                </a:solidFill>
              </a:rPr>
              <a:t>pas clair/clair</a:t>
            </a:r>
          </a:p>
          <a:p>
            <a:r>
              <a:rPr lang="fr-FR" sz="1600" dirty="0">
                <a:solidFill>
                  <a:schemeClr val="bg1">
                    <a:lumMod val="50000"/>
                  </a:schemeClr>
                </a:solidFill>
              </a:rPr>
              <a:t>Feedback compliqué/facile</a:t>
            </a:r>
          </a:p>
          <a:p>
            <a:r>
              <a:rPr lang="fr-FR" sz="1600" dirty="0">
                <a:solidFill>
                  <a:schemeClr val="accent4">
                    <a:lumMod val="75000"/>
                  </a:schemeClr>
                </a:solidFill>
              </a:rPr>
              <a:t>Feedback donné gentil/sévère</a:t>
            </a:r>
          </a:p>
          <a:p>
            <a:r>
              <a:rPr lang="fr-FR" sz="1600" dirty="0">
                <a:solidFill>
                  <a:schemeClr val="accent5">
                    <a:lumMod val="75000"/>
                  </a:schemeClr>
                </a:solidFill>
              </a:rPr>
              <a:t>Feedback amélioré </a:t>
            </a:r>
          </a:p>
          <a:p>
            <a:r>
              <a:rPr lang="fr-FR" sz="1600" dirty="0">
                <a:solidFill>
                  <a:schemeClr val="accent5">
                    <a:lumMod val="75000"/>
                  </a:schemeClr>
                </a:solidFill>
              </a:rPr>
              <a:t>accord</a:t>
            </a:r>
            <a:br>
              <a:rPr lang="fr-FR" sz="1600" dirty="0"/>
            </a:br>
            <a:r>
              <a:rPr lang="fr-FR" sz="1600" dirty="0">
                <a:solidFill>
                  <a:schemeClr val="accent6"/>
                </a:solidFill>
              </a:rPr>
              <a:t>Positionner mon travail accord</a:t>
            </a:r>
          </a:p>
        </p:txBody>
      </p:sp>
    </p:spTree>
    <p:extLst>
      <p:ext uri="{BB962C8B-B14F-4D97-AF65-F5344CB8AC3E}">
        <p14:creationId xmlns:p14="http://schemas.microsoft.com/office/powerpoint/2010/main" val="358529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Préférences</a:t>
            </a:r>
          </a:p>
        </p:txBody>
      </p:sp>
      <p:pic>
        <p:nvPicPr>
          <p:cNvPr id="3" name="Picture 2">
            <a:extLst>
              <a:ext uri="{FF2B5EF4-FFF2-40B4-BE49-F238E27FC236}">
                <a16:creationId xmlns:a16="http://schemas.microsoft.com/office/drawing/2014/main" id="{ED974183-454B-4716-82D9-6C38E48DB20C}"/>
              </a:ext>
            </a:extLst>
          </p:cNvPr>
          <p:cNvPicPr>
            <a:picLocks noChangeAspect="1"/>
          </p:cNvPicPr>
          <p:nvPr/>
        </p:nvPicPr>
        <p:blipFill>
          <a:blip r:embed="rId3"/>
          <a:stretch>
            <a:fillRect/>
          </a:stretch>
        </p:blipFill>
        <p:spPr>
          <a:xfrm>
            <a:off x="349526" y="850419"/>
            <a:ext cx="7383527" cy="4437970"/>
          </a:xfrm>
          <a:prstGeom prst="rect">
            <a:avLst/>
          </a:prstGeom>
        </p:spPr>
      </p:pic>
      <p:sp>
        <p:nvSpPr>
          <p:cNvPr id="15" name="Espace réservé du texte 5">
            <a:extLst>
              <a:ext uri="{FF2B5EF4-FFF2-40B4-BE49-F238E27FC236}">
                <a16:creationId xmlns:a16="http://schemas.microsoft.com/office/drawing/2014/main" id="{391A9A5D-1183-4576-929B-EC83999AD8CF}"/>
              </a:ext>
            </a:extLst>
          </p:cNvPr>
          <p:cNvSpPr txBox="1">
            <a:spLocks/>
          </p:cNvSpPr>
          <p:nvPr/>
        </p:nvSpPr>
        <p:spPr>
          <a:xfrm>
            <a:off x="7931649" y="850419"/>
            <a:ext cx="3910825" cy="4437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Consignes : « Plus concis sur Moodle »</a:t>
            </a:r>
          </a:p>
          <a:p>
            <a:pPr marL="0" indent="0">
              <a:buNone/>
            </a:pPr>
            <a:r>
              <a:rPr lang="fr-FR" dirty="0"/>
              <a:t>Remise : « Habitude et simplicité de Moodle»</a:t>
            </a:r>
          </a:p>
          <a:p>
            <a:pPr marL="0" indent="0">
              <a:buNone/>
            </a:pPr>
            <a:r>
              <a:rPr lang="fr-FR" dirty="0"/>
              <a:t>Peer </a:t>
            </a:r>
            <a:r>
              <a:rPr lang="fr-FR" dirty="0" err="1"/>
              <a:t>review</a:t>
            </a:r>
            <a:r>
              <a:rPr lang="fr-FR" dirty="0"/>
              <a:t> : « Pas de </a:t>
            </a:r>
            <a:r>
              <a:rPr lang="fr-FR" dirty="0" err="1"/>
              <a:t>copié-collé</a:t>
            </a:r>
            <a:r>
              <a:rPr lang="fr-FR" dirty="0"/>
              <a:t> dans ChallengeMe » mais « Étoiles peu précises »</a:t>
            </a:r>
          </a:p>
          <a:p>
            <a:pPr marL="0" indent="0">
              <a:buNone/>
            </a:pPr>
            <a:r>
              <a:rPr lang="fr-FR" dirty="0"/>
              <a:t>Rétro : « Automatisation dans ChallengeMe »</a:t>
            </a:r>
          </a:p>
        </p:txBody>
      </p:sp>
      <p:sp>
        <p:nvSpPr>
          <p:cNvPr id="16" name="Arrow: Right 15">
            <a:extLst>
              <a:ext uri="{FF2B5EF4-FFF2-40B4-BE49-F238E27FC236}">
                <a16:creationId xmlns:a16="http://schemas.microsoft.com/office/drawing/2014/main" id="{5A6261B7-D5B8-40F3-85F5-785B9B3B2196}"/>
              </a:ext>
            </a:extLst>
          </p:cNvPr>
          <p:cNvSpPr/>
          <p:nvPr/>
        </p:nvSpPr>
        <p:spPr>
          <a:xfrm>
            <a:off x="3016313" y="5584314"/>
            <a:ext cx="1291473" cy="537328"/>
          </a:xfrm>
          <a:prstGeom prst="rightArrow">
            <a:avLst/>
          </a:prstGeom>
          <a:solidFill>
            <a:srgbClr val="48889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641F26-6CD6-4BDE-9130-CF712B2A1F52}"/>
              </a:ext>
            </a:extLst>
          </p:cNvPr>
          <p:cNvSpPr txBox="1"/>
          <p:nvPr/>
        </p:nvSpPr>
        <p:spPr>
          <a:xfrm>
            <a:off x="4288176" y="5437480"/>
            <a:ext cx="6858345" cy="830997"/>
          </a:xfrm>
          <a:prstGeom prst="rect">
            <a:avLst/>
          </a:prstGeom>
          <a:noFill/>
        </p:spPr>
        <p:txBody>
          <a:bodyPr wrap="square" rtlCol="0">
            <a:spAutoFit/>
          </a:bodyPr>
          <a:lstStyle/>
          <a:p>
            <a:r>
              <a:rPr lang="fr-FR" sz="2400" dirty="0">
                <a:solidFill>
                  <a:srgbClr val="48889C"/>
                </a:solidFill>
              </a:rPr>
              <a:t>Outil idéal : grille critériée avec niveaux explicites et automatisation de la rétroaction</a:t>
            </a:r>
          </a:p>
        </p:txBody>
      </p:sp>
    </p:spTree>
    <p:extLst>
      <p:ext uri="{BB962C8B-B14F-4D97-AF65-F5344CB8AC3E}">
        <p14:creationId xmlns:p14="http://schemas.microsoft.com/office/powerpoint/2010/main" val="96417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30A9EB5-A8DF-49FA-8657-41E9F547E3C8}"/>
              </a:ext>
            </a:extLst>
          </p:cNvPr>
          <p:cNvGrpSpPr/>
          <p:nvPr/>
        </p:nvGrpSpPr>
        <p:grpSpPr>
          <a:xfrm>
            <a:off x="1238610" y="2076450"/>
            <a:ext cx="4173981" cy="3355734"/>
            <a:chOff x="1238610" y="1266825"/>
            <a:chExt cx="4173981" cy="3355734"/>
          </a:xfrm>
        </p:grpSpPr>
        <p:sp>
          <p:nvSpPr>
            <p:cNvPr id="8" name="Espace réservé du texte 4">
              <a:extLst>
                <a:ext uri="{FF2B5EF4-FFF2-40B4-BE49-F238E27FC236}">
                  <a16:creationId xmlns:a16="http://schemas.microsoft.com/office/drawing/2014/main" id="{CB4C7A1D-D9D9-4113-AD68-EA5B33DB86A0}"/>
                </a:ext>
              </a:extLst>
            </p:cNvPr>
            <p:cNvSpPr txBox="1">
              <a:spLocks/>
            </p:cNvSpPr>
            <p:nvPr/>
          </p:nvSpPr>
          <p:spPr>
            <a:xfrm>
              <a:off x="1238610" y="4123709"/>
              <a:ext cx="4173981" cy="4988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bg1"/>
                  </a:solidFill>
                </a:rPr>
                <a:t>Isabelle.Motte@uclouvain.be</a:t>
              </a:r>
            </a:p>
          </p:txBody>
        </p:sp>
        <p:pic>
          <p:nvPicPr>
            <p:cNvPr id="10" name="Picture 9">
              <a:extLst>
                <a:ext uri="{FF2B5EF4-FFF2-40B4-BE49-F238E27FC236}">
                  <a16:creationId xmlns:a16="http://schemas.microsoft.com/office/drawing/2014/main" id="{F0F04063-852C-457A-9261-467BB6606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158" y="1266825"/>
              <a:ext cx="2856884" cy="2856884"/>
            </a:xfrm>
            <a:prstGeom prst="rect">
              <a:avLst/>
            </a:prstGeom>
          </p:spPr>
        </p:pic>
      </p:grpSp>
      <p:grpSp>
        <p:nvGrpSpPr>
          <p:cNvPr id="16" name="Group 15">
            <a:extLst>
              <a:ext uri="{FF2B5EF4-FFF2-40B4-BE49-F238E27FC236}">
                <a16:creationId xmlns:a16="http://schemas.microsoft.com/office/drawing/2014/main" id="{37A32142-1A17-426E-AB07-BF9A4D6EF081}"/>
              </a:ext>
            </a:extLst>
          </p:cNvPr>
          <p:cNvGrpSpPr/>
          <p:nvPr/>
        </p:nvGrpSpPr>
        <p:grpSpPr>
          <a:xfrm>
            <a:off x="5814480" y="2076450"/>
            <a:ext cx="4591379" cy="3358668"/>
            <a:chOff x="5814480" y="1266825"/>
            <a:chExt cx="4591379" cy="3358668"/>
          </a:xfrm>
        </p:grpSpPr>
        <p:sp>
          <p:nvSpPr>
            <p:cNvPr id="7" name="Espace réservé du texte 3">
              <a:extLst>
                <a:ext uri="{FF2B5EF4-FFF2-40B4-BE49-F238E27FC236}">
                  <a16:creationId xmlns:a16="http://schemas.microsoft.com/office/drawing/2014/main" id="{E0B4B6A1-7026-4996-BACB-04FCAE30C904}"/>
                </a:ext>
              </a:extLst>
            </p:cNvPr>
            <p:cNvSpPr txBox="1">
              <a:spLocks/>
            </p:cNvSpPr>
            <p:nvPr/>
          </p:nvSpPr>
          <p:spPr>
            <a:xfrm>
              <a:off x="5814480" y="4126643"/>
              <a:ext cx="4591379" cy="498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600" dirty="0">
                  <a:solidFill>
                    <a:schemeClr val="bg1"/>
                  </a:solidFill>
                </a:rPr>
                <a:t>Suzanne.Kieffer@uclouvain.be</a:t>
              </a:r>
            </a:p>
          </p:txBody>
        </p:sp>
        <p:pic>
          <p:nvPicPr>
            <p:cNvPr id="12" name="Picture 11">
              <a:extLst>
                <a:ext uri="{FF2B5EF4-FFF2-40B4-BE49-F238E27FC236}">
                  <a16:creationId xmlns:a16="http://schemas.microsoft.com/office/drawing/2014/main" id="{4CABAA2C-6449-4FD0-88CD-46E562A94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638" y="1266825"/>
              <a:ext cx="2271062" cy="2856884"/>
            </a:xfrm>
            <a:prstGeom prst="rect">
              <a:avLst/>
            </a:prstGeom>
          </p:spPr>
        </p:pic>
      </p:grpSp>
    </p:spTree>
    <p:extLst>
      <p:ext uri="{BB962C8B-B14F-4D97-AF65-F5344CB8AC3E}">
        <p14:creationId xmlns:p14="http://schemas.microsoft.com/office/powerpoint/2010/main" val="204120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Rétroaction</a:t>
            </a:r>
          </a:p>
        </p:txBody>
      </p:sp>
      <p:sp>
        <p:nvSpPr>
          <p:cNvPr id="3" name="Content Placeholder 2">
            <a:extLst>
              <a:ext uri="{FF2B5EF4-FFF2-40B4-BE49-F238E27FC236}">
                <a16:creationId xmlns:a16="http://schemas.microsoft.com/office/drawing/2014/main" id="{240F79A0-3F67-4B51-A8DD-74CAAB19C842}"/>
              </a:ext>
            </a:extLst>
          </p:cNvPr>
          <p:cNvSpPr txBox="1">
            <a:spLocks/>
          </p:cNvSpPr>
          <p:nvPr/>
        </p:nvSpPr>
        <p:spPr>
          <a:xfrm>
            <a:off x="838200" y="1825626"/>
            <a:ext cx="10972088" cy="1110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Évaluation par les pairs </a:t>
            </a:r>
            <a:r>
              <a:rPr lang="fr-FR" dirty="0">
                <a:sym typeface="Wingdings" panose="05000000000000000000" pitchFamily="2" charset="2"/>
              </a:rPr>
              <a:t> </a:t>
            </a:r>
            <a:r>
              <a:rPr lang="fr-FR" dirty="0"/>
              <a:t>autoévaluation, esprit critique et collaboration</a:t>
            </a:r>
          </a:p>
          <a:p>
            <a:r>
              <a:rPr lang="fr-FR" dirty="0"/>
              <a:t>Rétroaction </a:t>
            </a:r>
            <a:r>
              <a:rPr lang="fr-FR" dirty="0">
                <a:sym typeface="Wingdings" panose="05000000000000000000" pitchFamily="2" charset="2"/>
              </a:rPr>
              <a:t> </a:t>
            </a:r>
            <a:r>
              <a:rPr lang="fr-FR" dirty="0"/>
              <a:t>évaluer le feedback donné/reçu en vue de l'améliorer</a:t>
            </a:r>
          </a:p>
        </p:txBody>
      </p:sp>
      <p:pic>
        <p:nvPicPr>
          <p:cNvPr id="4" name="Graphic 3" descr="Checkmark">
            <a:extLst>
              <a:ext uri="{FF2B5EF4-FFF2-40B4-BE49-F238E27FC236}">
                <a16:creationId xmlns:a16="http://schemas.microsoft.com/office/drawing/2014/main" id="{FF1BD961-516C-4809-B643-AEC1A34353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229" y="4225022"/>
            <a:ext cx="540000" cy="540000"/>
          </a:xfrm>
          <a:prstGeom prst="rect">
            <a:avLst/>
          </a:prstGeom>
        </p:spPr>
      </p:pic>
      <p:pic>
        <p:nvPicPr>
          <p:cNvPr id="5" name="Graphic 4" descr="Close">
            <a:extLst>
              <a:ext uri="{FF2B5EF4-FFF2-40B4-BE49-F238E27FC236}">
                <a16:creationId xmlns:a16="http://schemas.microsoft.com/office/drawing/2014/main" id="{F98D0A45-C931-4D46-AAEB-9094B832F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229" y="3154572"/>
            <a:ext cx="540000" cy="540000"/>
          </a:xfrm>
          <a:prstGeom prst="rect">
            <a:avLst/>
          </a:prstGeom>
        </p:spPr>
      </p:pic>
      <p:sp>
        <p:nvSpPr>
          <p:cNvPr id="6" name="TextBox 5">
            <a:extLst>
              <a:ext uri="{FF2B5EF4-FFF2-40B4-BE49-F238E27FC236}">
                <a16:creationId xmlns:a16="http://schemas.microsoft.com/office/drawing/2014/main" id="{3A776A10-C518-4C9F-8971-5166AE2DEB11}"/>
              </a:ext>
            </a:extLst>
          </p:cNvPr>
          <p:cNvSpPr txBox="1"/>
          <p:nvPr/>
        </p:nvSpPr>
        <p:spPr>
          <a:xfrm>
            <a:off x="1692256" y="3987191"/>
            <a:ext cx="7280827" cy="1015663"/>
          </a:xfrm>
          <a:prstGeom prst="rect">
            <a:avLst/>
          </a:prstGeom>
          <a:noFill/>
        </p:spPr>
        <p:txBody>
          <a:bodyPr wrap="square" rtlCol="0">
            <a:spAutoFit/>
          </a:bodyPr>
          <a:lstStyle/>
          <a:p>
            <a:r>
              <a:rPr lang="fr-FR" sz="2000" dirty="0"/>
              <a:t>feedback complet, équilibré entre commentaires positifs et négatifs, posant des questions pour stimuler la réflexion et contenant des suggestions constructives</a:t>
            </a:r>
            <a:endParaRPr lang="en-US" sz="2000" dirty="0"/>
          </a:p>
        </p:txBody>
      </p:sp>
      <p:sp>
        <p:nvSpPr>
          <p:cNvPr id="7" name="TextBox 6">
            <a:extLst>
              <a:ext uri="{FF2B5EF4-FFF2-40B4-BE49-F238E27FC236}">
                <a16:creationId xmlns:a16="http://schemas.microsoft.com/office/drawing/2014/main" id="{C77FFBE9-64B8-4DEB-8FC1-1AA36DC9524D}"/>
              </a:ext>
            </a:extLst>
          </p:cNvPr>
          <p:cNvSpPr txBox="1"/>
          <p:nvPr/>
        </p:nvSpPr>
        <p:spPr>
          <a:xfrm>
            <a:off x="1692257" y="3023658"/>
            <a:ext cx="6349335" cy="707886"/>
          </a:xfrm>
          <a:prstGeom prst="rect">
            <a:avLst/>
          </a:prstGeom>
          <a:noFill/>
        </p:spPr>
        <p:txBody>
          <a:bodyPr wrap="square" rtlCol="0">
            <a:spAutoFit/>
          </a:bodyPr>
          <a:lstStyle/>
          <a:p>
            <a:r>
              <a:rPr lang="fr-FR" sz="2000" dirty="0"/>
              <a:t>feedback peu clair, mal structuré, exclusivement positif et ne contenant aucune suggestion d'amélioration</a:t>
            </a:r>
            <a:endParaRPr lang="en-US" sz="2000" dirty="0"/>
          </a:p>
        </p:txBody>
      </p:sp>
    </p:spTree>
    <p:extLst>
      <p:ext uri="{BB962C8B-B14F-4D97-AF65-F5344CB8AC3E}">
        <p14:creationId xmlns:p14="http://schemas.microsoft.com/office/powerpoint/2010/main" val="279379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Rétroaction avec l’atelier Moodle</a:t>
            </a:r>
          </a:p>
        </p:txBody>
      </p:sp>
      <p:graphicFrame>
        <p:nvGraphicFramePr>
          <p:cNvPr id="8" name="Tableau 3">
            <a:extLst>
              <a:ext uri="{FF2B5EF4-FFF2-40B4-BE49-F238E27FC236}">
                <a16:creationId xmlns:a16="http://schemas.microsoft.com/office/drawing/2014/main" id="{2F6B90E7-A9FD-4323-8B96-97644547F98E}"/>
              </a:ext>
            </a:extLst>
          </p:cNvPr>
          <p:cNvGraphicFramePr>
            <a:graphicFrameLocks noGrp="1"/>
          </p:cNvGraphicFramePr>
          <p:nvPr>
            <p:extLst>
              <p:ext uri="{D42A27DB-BD31-4B8C-83A1-F6EECF244321}">
                <p14:modId xmlns:p14="http://schemas.microsoft.com/office/powerpoint/2010/main" val="553412508"/>
              </p:ext>
            </p:extLst>
          </p:nvPr>
        </p:nvGraphicFramePr>
        <p:xfrm>
          <a:off x="0" y="1274045"/>
          <a:ext cx="12191999" cy="3905878"/>
        </p:xfrm>
        <a:graphic>
          <a:graphicData uri="http://schemas.openxmlformats.org/drawingml/2006/table">
            <a:tbl>
              <a:tblPr firstRow="1" firstCol="1" bandRow="1">
                <a:tableStyleId>{69012ECD-51FC-41F1-AA8D-1B2483CD663E}</a:tableStyleId>
              </a:tblPr>
              <a:tblGrid>
                <a:gridCol w="1422386">
                  <a:extLst>
                    <a:ext uri="{9D8B030D-6E8A-4147-A177-3AD203B41FA5}">
                      <a16:colId xmlns:a16="http://schemas.microsoft.com/office/drawing/2014/main" val="3306444399"/>
                    </a:ext>
                  </a:extLst>
                </a:gridCol>
                <a:gridCol w="1204681">
                  <a:extLst>
                    <a:ext uri="{9D8B030D-6E8A-4147-A177-3AD203B41FA5}">
                      <a16:colId xmlns:a16="http://schemas.microsoft.com/office/drawing/2014/main" val="424478744"/>
                    </a:ext>
                  </a:extLst>
                </a:gridCol>
                <a:gridCol w="1766498">
                  <a:extLst>
                    <a:ext uri="{9D8B030D-6E8A-4147-A177-3AD203B41FA5}">
                      <a16:colId xmlns:a16="http://schemas.microsoft.com/office/drawing/2014/main" val="4025280892"/>
                    </a:ext>
                  </a:extLst>
                </a:gridCol>
                <a:gridCol w="1308664">
                  <a:extLst>
                    <a:ext uri="{9D8B030D-6E8A-4147-A177-3AD203B41FA5}">
                      <a16:colId xmlns:a16="http://schemas.microsoft.com/office/drawing/2014/main" val="833804561"/>
                    </a:ext>
                  </a:extLst>
                </a:gridCol>
                <a:gridCol w="2010536">
                  <a:extLst>
                    <a:ext uri="{9D8B030D-6E8A-4147-A177-3AD203B41FA5}">
                      <a16:colId xmlns:a16="http://schemas.microsoft.com/office/drawing/2014/main" val="1085402153"/>
                    </a:ext>
                  </a:extLst>
                </a:gridCol>
                <a:gridCol w="2113942">
                  <a:extLst>
                    <a:ext uri="{9D8B030D-6E8A-4147-A177-3AD203B41FA5}">
                      <a16:colId xmlns:a16="http://schemas.microsoft.com/office/drawing/2014/main" val="151643848"/>
                    </a:ext>
                  </a:extLst>
                </a:gridCol>
                <a:gridCol w="2365292">
                  <a:extLst>
                    <a:ext uri="{9D8B030D-6E8A-4147-A177-3AD203B41FA5}">
                      <a16:colId xmlns:a16="http://schemas.microsoft.com/office/drawing/2014/main" val="1731680279"/>
                    </a:ext>
                  </a:extLst>
                </a:gridCol>
              </a:tblGrid>
              <a:tr h="466523">
                <a:tc>
                  <a:txBody>
                    <a:bodyPr/>
                    <a:lstStyle/>
                    <a:p>
                      <a:pPr lvl="0">
                        <a:buNone/>
                      </a:pPr>
                      <a:endParaRPr lang="fr-FR" dirty="0"/>
                    </a:p>
                  </a:txBody>
                  <a:tcPr>
                    <a:lnL w="12700">
                      <a:solidFill>
                        <a:schemeClr val="tx1"/>
                      </a:solidFill>
                    </a:lnL>
                    <a:lnR w="12700">
                      <a:solidFill>
                        <a:schemeClr val="tx1"/>
                      </a:solidFill>
                    </a:lnR>
                    <a:lnT w="12700">
                      <a:solidFill>
                        <a:schemeClr val="tx1"/>
                      </a:solidFill>
                    </a:lnT>
                    <a:lnB w="12700">
                      <a:solidFill>
                        <a:schemeClr val="tx1"/>
                      </a:solidFill>
                    </a:lnB>
                    <a:solidFill>
                      <a:srgbClr val="0D4050"/>
                    </a:solidFill>
                  </a:tcPr>
                </a:tc>
                <a:tc gridSpan="3">
                  <a:txBody>
                    <a:bodyPr/>
                    <a:lstStyle/>
                    <a:p>
                      <a:pPr algn="ctr"/>
                      <a:r>
                        <a:rPr lang="fr-FR" dirty="0"/>
                        <a:t>Atelier 1 : Travail évalué par les pairs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D4050"/>
                    </a:solidFill>
                  </a:tcPr>
                </a:tc>
                <a:tc hMerge="1">
                  <a:txBody>
                    <a:bodyPr/>
                    <a:lstStyle/>
                    <a:p>
                      <a:endParaRPr lang="fr-FR"/>
                    </a:p>
                  </a:txBody>
                  <a:tcPr/>
                </a:tc>
                <a:tc hMerge="1">
                  <a:txBody>
                    <a:bodyPr/>
                    <a:lstStyle/>
                    <a:p>
                      <a:endParaRPr lang="fr-FR"/>
                    </a:p>
                  </a:txBody>
                  <a:tcPr>
                    <a:lnL w="12700">
                      <a:solidFill>
                        <a:schemeClr val="tx1"/>
                      </a:solidFill>
                    </a:lnL>
                    <a:lnR w="12700">
                      <a:solidFill>
                        <a:schemeClr val="tx1"/>
                      </a:solidFill>
                    </a:lnR>
                    <a:lnT w="12700">
                      <a:solidFill>
                        <a:schemeClr val="tx1"/>
                      </a:solidFill>
                    </a:lnT>
                    <a:lnB w="12700">
                      <a:solidFill>
                        <a:schemeClr val="tx1"/>
                      </a:solidFill>
                    </a:lnB>
                  </a:tcPr>
                </a:tc>
                <a:tc gridSpan="3">
                  <a:txBody>
                    <a:bodyPr/>
                    <a:lstStyle/>
                    <a:p>
                      <a:pPr algn="ctr"/>
                      <a:r>
                        <a:rPr lang="fr-FR" dirty="0"/>
                        <a:t>Atelier 2 : rétroaction sur le feedback</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D4050"/>
                    </a:solidFill>
                  </a:tcPr>
                </a:tc>
                <a:tc hMerge="1">
                  <a:txBody>
                    <a:bodyPr/>
                    <a:lstStyle/>
                    <a:p>
                      <a:endParaRPr lang="fr-F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fr-F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17582752"/>
                  </a:ext>
                </a:extLst>
              </a:tr>
              <a:tr h="385010">
                <a:tc>
                  <a:txBody>
                    <a:bodyPr/>
                    <a:lstStyle/>
                    <a:p>
                      <a:pPr lvl="0">
                        <a:buNone/>
                      </a:pPr>
                      <a:r>
                        <a:rPr lang="fr-FR" dirty="0"/>
                        <a:t>Phase</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Remise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C8DBE1"/>
                    </a:solidFill>
                  </a:tcPr>
                </a:tc>
                <a:tc>
                  <a:txBody>
                    <a:bodyPr/>
                    <a:lstStyle/>
                    <a:p>
                      <a:pPr lvl="0">
                        <a:buNone/>
                      </a:pPr>
                      <a:r>
                        <a:rPr lang="fr-FR" dirty="0"/>
                        <a:t>Evaluation</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Fermeture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C8DBE1"/>
                    </a:solidFill>
                  </a:tcPr>
                </a:tc>
                <a:tc>
                  <a:txBody>
                    <a:bodyPr/>
                    <a:lstStyle/>
                    <a:p>
                      <a:r>
                        <a:rPr lang="fr-FR" dirty="0"/>
                        <a:t>Remise</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pPr lvl="0">
                        <a:buNone/>
                      </a:pPr>
                      <a:r>
                        <a:rPr lang="fr-FR" dirty="0"/>
                        <a:t>Evaluation</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C8DBE1"/>
                    </a:solidFill>
                  </a:tcPr>
                </a:tc>
                <a:tc>
                  <a:txBody>
                    <a:bodyPr/>
                    <a:lstStyle/>
                    <a:p>
                      <a:r>
                        <a:rPr lang="fr-FR" dirty="0"/>
                        <a:t>Fermeture</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extLst>
                  <a:ext uri="{0D108BD9-81ED-4DB2-BD59-A6C34878D82A}">
                    <a16:rowId xmlns:a16="http://schemas.microsoft.com/office/drawing/2014/main" val="4143313641"/>
                  </a:ext>
                </a:extLst>
              </a:tr>
              <a:tr h="768345">
                <a:tc>
                  <a:txBody>
                    <a:bodyPr/>
                    <a:lstStyle/>
                    <a:p>
                      <a:pPr lvl="0">
                        <a:buNone/>
                      </a:pPr>
                      <a:r>
                        <a:rPr lang="fr-FR" dirty="0"/>
                        <a:t>Qui fait </a:t>
                      </a:r>
                    </a:p>
                    <a:p>
                      <a:pPr lvl="0">
                        <a:buNone/>
                      </a:pPr>
                      <a:r>
                        <a:rPr lang="fr-FR" dirty="0"/>
                        <a:t>quoi ?</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Chaque</a:t>
                      </a:r>
                    </a:p>
                    <a:p>
                      <a:r>
                        <a:rPr lang="fr-FR" dirty="0"/>
                        <a:t>étudiant·e</a:t>
                      </a:r>
                    </a:p>
                    <a:p>
                      <a:r>
                        <a:rPr lang="fr-FR" dirty="0"/>
                        <a:t>remet un </a:t>
                      </a:r>
                    </a:p>
                    <a:p>
                      <a:r>
                        <a:rPr lang="fr-FR" dirty="0"/>
                        <a:t>travail</a:t>
                      </a:r>
                    </a:p>
                    <a:p>
                      <a:r>
                        <a:rPr lang="fr-FR" dirty="0"/>
                        <a:t>individuel</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C8DBE1"/>
                    </a:solidFill>
                  </a:tcPr>
                </a:tc>
                <a:tc>
                  <a:txBody>
                    <a:bodyPr/>
                    <a:lstStyle/>
                    <a:p>
                      <a:pPr lvl="0">
                        <a:buNone/>
                      </a:pPr>
                      <a:r>
                        <a:rPr lang="fr-FR" dirty="0"/>
                        <a:t>Chaque </a:t>
                      </a:r>
                    </a:p>
                    <a:p>
                      <a:pPr lvl="0">
                        <a:buNone/>
                      </a:pPr>
                      <a:r>
                        <a:rPr lang="fr-FR" dirty="0"/>
                        <a:t>étudiant·e </a:t>
                      </a:r>
                    </a:p>
                    <a:p>
                      <a:pPr lvl="0">
                        <a:buNone/>
                      </a:pPr>
                      <a:r>
                        <a:rPr lang="fr-FR" dirty="0"/>
                        <a:t>évalue 5 travaux</a:t>
                      </a:r>
                    </a:p>
                    <a:p>
                      <a:pPr lvl="0">
                        <a:buNone/>
                      </a:pPr>
                      <a:r>
                        <a:rPr lang="fr-FR" dirty="0"/>
                        <a:t>de pairs tirés</a:t>
                      </a:r>
                    </a:p>
                    <a:p>
                      <a:pPr lvl="0">
                        <a:buNone/>
                      </a:pPr>
                      <a:r>
                        <a:rPr lang="fr-FR" dirty="0"/>
                        <a:t>au hasard </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Chaque </a:t>
                      </a:r>
                    </a:p>
                    <a:p>
                      <a:r>
                        <a:rPr lang="fr-FR" dirty="0"/>
                        <a:t>étudiant·e </a:t>
                      </a:r>
                    </a:p>
                    <a:p>
                      <a:r>
                        <a:rPr lang="fr-FR" dirty="0"/>
                        <a:t>reçoit 5 </a:t>
                      </a:r>
                    </a:p>
                    <a:p>
                      <a:r>
                        <a:rPr lang="fr-FR" dirty="0"/>
                        <a:t>évaluations</a:t>
                      </a:r>
                    </a:p>
                    <a:p>
                      <a:r>
                        <a:rPr lang="fr-FR" dirty="0"/>
                        <a:t>de son </a:t>
                      </a:r>
                    </a:p>
                    <a:p>
                      <a:r>
                        <a:rPr lang="fr-FR" dirty="0"/>
                        <a:t>travail </a:t>
                      </a:r>
                    </a:p>
                    <a:p>
                      <a:r>
                        <a:rPr lang="fr-FR" dirty="0"/>
                        <a:t>individuel</a:t>
                      </a:r>
                    </a:p>
                    <a:p>
                      <a:endParaRPr lang="fr-FR" dirty="0"/>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Chaque étudiant·e</a:t>
                      </a:r>
                    </a:p>
                    <a:p>
                      <a:r>
                        <a:rPr lang="fr-FR" u="sng" dirty="0"/>
                        <a:t>copie-colle</a:t>
                      </a:r>
                      <a:r>
                        <a:rPr lang="fr-FR" dirty="0"/>
                        <a:t> ses 5 </a:t>
                      </a:r>
                    </a:p>
                    <a:p>
                      <a:r>
                        <a:rPr lang="fr-FR" dirty="0"/>
                        <a:t>feedback remis et </a:t>
                      </a:r>
                    </a:p>
                    <a:p>
                      <a:r>
                        <a:rPr lang="fr-FR" dirty="0"/>
                        <a:t>les soumet comme</a:t>
                      </a:r>
                    </a:p>
                    <a:p>
                      <a:pPr lvl="0">
                        <a:buNone/>
                      </a:pPr>
                      <a:r>
                        <a:rPr lang="fr-FR" dirty="0"/>
                        <a:t>travail</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C8DBE1"/>
                    </a:solidFill>
                  </a:tcPr>
                </a:tc>
                <a:tc>
                  <a:txBody>
                    <a:bodyPr/>
                    <a:lstStyle/>
                    <a:p>
                      <a:pPr lvl="0">
                        <a:buNone/>
                      </a:pPr>
                      <a:r>
                        <a:rPr lang="fr-FR" sz="1800" b="0" i="0" u="none" strike="noStrike" noProof="0" dirty="0">
                          <a:solidFill>
                            <a:srgbClr val="000000"/>
                          </a:solidFill>
                          <a:latin typeface="Aptos"/>
                        </a:rPr>
                        <a:t>Chaque étudiant·e</a:t>
                      </a:r>
                    </a:p>
                    <a:p>
                      <a:pPr lvl="0">
                        <a:buNone/>
                      </a:pPr>
                      <a:r>
                        <a:rPr lang="fr-FR" sz="1800" b="0" i="0" u="none" strike="noStrike" noProof="0" dirty="0">
                          <a:solidFill>
                            <a:srgbClr val="000000"/>
                          </a:solidFill>
                          <a:latin typeface="Aptos"/>
                        </a:rPr>
                        <a:t>évalue la qualité de </a:t>
                      </a:r>
                    </a:p>
                    <a:p>
                      <a:pPr lvl="0">
                        <a:buNone/>
                      </a:pPr>
                      <a:r>
                        <a:rPr lang="fr-FR" sz="1800" b="0" i="0" u="none" strike="noStrike" noProof="0" dirty="0">
                          <a:solidFill>
                            <a:srgbClr val="000000"/>
                          </a:solidFill>
                          <a:latin typeface="Aptos"/>
                        </a:rPr>
                        <a:t>tous les feedback </a:t>
                      </a:r>
                    </a:p>
                    <a:p>
                      <a:pPr lvl="0">
                        <a:buNone/>
                      </a:pPr>
                      <a:r>
                        <a:rPr lang="fr-FR" sz="1800" b="0" i="0" u="none" strike="noStrike" noProof="0" dirty="0">
                          <a:solidFill>
                            <a:srgbClr val="000000"/>
                          </a:solidFill>
                          <a:latin typeface="Aptos"/>
                        </a:rPr>
                        <a:t>remis par un pair</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8DBE1"/>
                    </a:solidFill>
                  </a:tcPr>
                </a:tc>
                <a:tc>
                  <a:txBody>
                    <a:bodyPr/>
                    <a:lstStyle/>
                    <a:p>
                      <a:pPr lvl="0">
                        <a:buNone/>
                      </a:pPr>
                      <a:r>
                        <a:rPr lang="fr-FR" dirty="0">
                          <a:solidFill>
                            <a:schemeClr val="bg1"/>
                          </a:solidFill>
                        </a:rPr>
                        <a:t>Chaque étudiant·e</a:t>
                      </a:r>
                    </a:p>
                    <a:p>
                      <a:pPr lvl="0">
                        <a:buNone/>
                      </a:pPr>
                      <a:r>
                        <a:rPr lang="fr-FR" dirty="0">
                          <a:solidFill>
                            <a:schemeClr val="bg1"/>
                          </a:solidFill>
                        </a:rPr>
                        <a:t>reçoit un feedback</a:t>
                      </a:r>
                    </a:p>
                    <a:p>
                      <a:pPr lvl="0">
                        <a:buNone/>
                      </a:pPr>
                      <a:r>
                        <a:rPr lang="fr-FR" dirty="0">
                          <a:solidFill>
                            <a:schemeClr val="bg1"/>
                          </a:solidFill>
                        </a:rPr>
                        <a:t>par 5 pairs </a:t>
                      </a:r>
                      <a:r>
                        <a:rPr lang="fr-FR" u="sng" dirty="0">
                          <a:solidFill>
                            <a:schemeClr val="bg1"/>
                          </a:solidFill>
                        </a:rPr>
                        <a:t>aléatoires</a:t>
                      </a:r>
                    </a:p>
                    <a:p>
                      <a:pPr lvl="0">
                        <a:buNone/>
                      </a:pPr>
                      <a:r>
                        <a:rPr lang="fr-FR" dirty="0">
                          <a:solidFill>
                            <a:schemeClr val="bg1"/>
                          </a:solidFill>
                        </a:rPr>
                        <a:t>sur la qualité de </a:t>
                      </a:r>
                    </a:p>
                    <a:p>
                      <a:pPr lvl="0">
                        <a:buNone/>
                      </a:pPr>
                      <a:r>
                        <a:rPr lang="fr-FR" dirty="0">
                          <a:solidFill>
                            <a:schemeClr val="bg1"/>
                          </a:solidFill>
                        </a:rPr>
                        <a:t>ses 5 feedbacks </a:t>
                      </a:r>
                    </a:p>
                    <a:p>
                      <a:pPr lvl="0">
                        <a:buNone/>
                      </a:pPr>
                      <a:r>
                        <a:rPr lang="fr-FR" dirty="0">
                          <a:solidFill>
                            <a:schemeClr val="bg1"/>
                          </a:solidFill>
                        </a:rPr>
                        <a:t>remis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48889C"/>
                    </a:solidFill>
                  </a:tcPr>
                </a:tc>
                <a:extLst>
                  <a:ext uri="{0D108BD9-81ED-4DB2-BD59-A6C34878D82A}">
                    <a16:rowId xmlns:a16="http://schemas.microsoft.com/office/drawing/2014/main" val="3606141614"/>
                  </a:ext>
                </a:extLst>
              </a:tr>
              <a:tr h="768345">
                <a:tc>
                  <a:txBody>
                    <a:bodyPr/>
                    <a:lstStyle/>
                    <a:p>
                      <a:pPr lvl="0">
                        <a:buNone/>
                      </a:pPr>
                      <a:r>
                        <a:rPr lang="fr-FR" dirty="0"/>
                        <a:t>Modalité</a:t>
                      </a:r>
                    </a:p>
                    <a:p>
                      <a:pPr lvl="0">
                        <a:buNone/>
                      </a:pPr>
                      <a:r>
                        <a:rPr lang="fr-FR" dirty="0"/>
                        <a:t>d'évaluation</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C8DBE1"/>
                    </a:solidFill>
                  </a:tcPr>
                </a:tc>
                <a:tc gridSpan="3">
                  <a:txBody>
                    <a:bodyPr/>
                    <a:lstStyle/>
                    <a:p>
                      <a:pPr lvl="0">
                        <a:buNone/>
                      </a:pPr>
                      <a:r>
                        <a:rPr lang="fr-FR" dirty="0"/>
                        <a:t>Grille critériée A avec accès direct</a:t>
                      </a:r>
                    </a:p>
                    <a:p>
                      <a:pPr lvl="0">
                        <a:buNone/>
                      </a:pPr>
                      <a:r>
                        <a:rPr lang="fr-FR" dirty="0"/>
                        <a:t>aux niveaux d'évaluation</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C8DBE1"/>
                    </a:solidFill>
                  </a:tcPr>
                </a:tc>
                <a:tc hMerge="1">
                  <a:txBody>
                    <a:bodyPr/>
                    <a:lstStyle/>
                    <a:p>
                      <a:endParaRPr lang="fr-F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fr-F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gridSpan="3">
                  <a:txBody>
                    <a:bodyPr/>
                    <a:lstStyle/>
                    <a:p>
                      <a:pPr lvl="0">
                        <a:buNone/>
                      </a:pPr>
                      <a:r>
                        <a:rPr lang="fr-FR" sz="1800" b="0" i="0" u="none" strike="noStrike" noProof="0" dirty="0">
                          <a:solidFill>
                            <a:srgbClr val="000000"/>
                          </a:solidFill>
                          <a:latin typeface="Aptos"/>
                        </a:rPr>
                        <a:t>Grille critériée B </a:t>
                      </a:r>
                      <a:r>
                        <a:rPr lang="fr-FR" dirty="0"/>
                        <a:t>avec accès direct</a:t>
                      </a:r>
                    </a:p>
                    <a:p>
                      <a:pPr lvl="0">
                        <a:buNone/>
                      </a:pPr>
                      <a:r>
                        <a:rPr lang="fr-FR" dirty="0"/>
                        <a:t>aux niveaux d'évaluation</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C8DBE1"/>
                    </a:solidFill>
                  </a:tcPr>
                </a:tc>
                <a:tc hMerge="1">
                  <a:txBody>
                    <a:bodyPr/>
                    <a:lstStyle/>
                    <a:p>
                      <a:endParaRPr lang="fr-F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hMerge="1">
                  <a:txBody>
                    <a:bodyPr/>
                    <a:lstStyle/>
                    <a:p>
                      <a:endParaRPr lang="fr-F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85695652"/>
                  </a:ext>
                </a:extLst>
              </a:tr>
            </a:tbl>
          </a:graphicData>
        </a:graphic>
      </p:graphicFrame>
    </p:spTree>
    <p:extLst>
      <p:ext uri="{BB962C8B-B14F-4D97-AF65-F5344CB8AC3E}">
        <p14:creationId xmlns:p14="http://schemas.microsoft.com/office/powerpoint/2010/main" val="312795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Rétroaction avec ChallengeMe</a:t>
            </a:r>
          </a:p>
        </p:txBody>
      </p:sp>
      <p:graphicFrame>
        <p:nvGraphicFramePr>
          <p:cNvPr id="8" name="Tableau 3">
            <a:extLst>
              <a:ext uri="{FF2B5EF4-FFF2-40B4-BE49-F238E27FC236}">
                <a16:creationId xmlns:a16="http://schemas.microsoft.com/office/drawing/2014/main" id="{2F6B90E7-A9FD-4323-8B96-97644547F98E}"/>
              </a:ext>
            </a:extLst>
          </p:cNvPr>
          <p:cNvGraphicFramePr>
            <a:graphicFrameLocks noGrp="1"/>
          </p:cNvGraphicFramePr>
          <p:nvPr>
            <p:extLst>
              <p:ext uri="{D42A27DB-BD31-4B8C-83A1-F6EECF244321}">
                <p14:modId xmlns:p14="http://schemas.microsoft.com/office/powerpoint/2010/main" val="4112974616"/>
              </p:ext>
            </p:extLst>
          </p:nvPr>
        </p:nvGraphicFramePr>
        <p:xfrm>
          <a:off x="1148077" y="1274046"/>
          <a:ext cx="9895846" cy="3738197"/>
        </p:xfrm>
        <a:graphic>
          <a:graphicData uri="http://schemas.openxmlformats.org/drawingml/2006/table">
            <a:tbl>
              <a:tblPr firstRow="1" firstCol="1" bandRow="1">
                <a:tableStyleId>{69012ECD-51FC-41F1-AA8D-1B2483CD663E}</a:tableStyleId>
              </a:tblPr>
              <a:tblGrid>
                <a:gridCol w="1409764">
                  <a:extLst>
                    <a:ext uri="{9D8B030D-6E8A-4147-A177-3AD203B41FA5}">
                      <a16:colId xmlns:a16="http://schemas.microsoft.com/office/drawing/2014/main" val="3306444399"/>
                    </a:ext>
                  </a:extLst>
                </a:gridCol>
                <a:gridCol w="1954403">
                  <a:extLst>
                    <a:ext uri="{9D8B030D-6E8A-4147-A177-3AD203B41FA5}">
                      <a16:colId xmlns:a16="http://schemas.microsoft.com/office/drawing/2014/main" val="424478744"/>
                    </a:ext>
                  </a:extLst>
                </a:gridCol>
                <a:gridCol w="2006791">
                  <a:extLst>
                    <a:ext uri="{9D8B030D-6E8A-4147-A177-3AD203B41FA5}">
                      <a16:colId xmlns:a16="http://schemas.microsoft.com/office/drawing/2014/main" val="4025280892"/>
                    </a:ext>
                  </a:extLst>
                </a:gridCol>
                <a:gridCol w="2263013">
                  <a:extLst>
                    <a:ext uri="{9D8B030D-6E8A-4147-A177-3AD203B41FA5}">
                      <a16:colId xmlns:a16="http://schemas.microsoft.com/office/drawing/2014/main" val="833804561"/>
                    </a:ext>
                  </a:extLst>
                </a:gridCol>
                <a:gridCol w="2261875">
                  <a:extLst>
                    <a:ext uri="{9D8B030D-6E8A-4147-A177-3AD203B41FA5}">
                      <a16:colId xmlns:a16="http://schemas.microsoft.com/office/drawing/2014/main" val="1731680279"/>
                    </a:ext>
                  </a:extLst>
                </a:gridCol>
              </a:tblGrid>
              <a:tr h="444928">
                <a:tc gridSpan="5">
                  <a:txBody>
                    <a:bodyPr/>
                    <a:lstStyle/>
                    <a:p>
                      <a:pPr algn="ctr"/>
                      <a:r>
                        <a:rPr lang="fr-FR" dirty="0"/>
                        <a:t>Challenge 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0D4050"/>
                    </a:solidFill>
                  </a:tcPr>
                </a:tc>
                <a:tc h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0D4050"/>
                    </a:solidFill>
                  </a:tcPr>
                </a:tc>
                <a:tc hMerge="1">
                  <a:txBody>
                    <a:bodyPr/>
                    <a:lstStyle/>
                    <a:p>
                      <a:endParaRPr lang="fr-FR"/>
                    </a:p>
                  </a:txBody>
                  <a:tcPr/>
                </a:tc>
                <a:tc hMerge="1">
                  <a:txBody>
                    <a:bodyPr/>
                    <a:lstStyle/>
                    <a:p>
                      <a:endParaRPr lang="fr-F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4050"/>
                    </a:solidFill>
                  </a:tcPr>
                </a:tc>
                <a:extLst>
                  <a:ext uri="{0D108BD9-81ED-4DB2-BD59-A6C34878D82A}">
                    <a16:rowId xmlns:a16="http://schemas.microsoft.com/office/drawing/2014/main" val="2517582752"/>
                  </a:ext>
                </a:extLst>
              </a:tr>
              <a:tr h="367189">
                <a:tc>
                  <a:txBody>
                    <a:bodyPr/>
                    <a:lstStyle/>
                    <a:p>
                      <a:pPr lvl="0">
                        <a:buNone/>
                      </a:pPr>
                      <a:r>
                        <a:rPr lang="fr-FR" dirty="0"/>
                        <a:t>Phase</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Dépôt</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C8DBE1"/>
                    </a:solidFill>
                  </a:tcPr>
                </a:tc>
                <a:tc>
                  <a:txBody>
                    <a:bodyPr/>
                    <a:lstStyle/>
                    <a:p>
                      <a:pPr lvl="0">
                        <a:buNone/>
                      </a:pPr>
                      <a:r>
                        <a:rPr lang="fr-FR" dirty="0"/>
                        <a:t>Evaluation</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Rétroaction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tc>
                  <a:txBody>
                    <a:bodyPr/>
                    <a:lstStyle/>
                    <a:p>
                      <a:r>
                        <a:rPr lang="fr-FR" dirty="0"/>
                        <a:t>Résultat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extLst>
                  <a:ext uri="{0D108BD9-81ED-4DB2-BD59-A6C34878D82A}">
                    <a16:rowId xmlns:a16="http://schemas.microsoft.com/office/drawing/2014/main" val="4143313641"/>
                  </a:ext>
                </a:extLst>
              </a:tr>
              <a:tr h="1918563">
                <a:tc>
                  <a:txBody>
                    <a:bodyPr/>
                    <a:lstStyle/>
                    <a:p>
                      <a:pPr lvl="0">
                        <a:buNone/>
                      </a:pPr>
                      <a:r>
                        <a:rPr lang="fr-FR" dirty="0"/>
                        <a:t>Qui fait </a:t>
                      </a:r>
                    </a:p>
                    <a:p>
                      <a:pPr lvl="0">
                        <a:buNone/>
                      </a:pPr>
                      <a:r>
                        <a:rPr lang="fr-FR" dirty="0"/>
                        <a:t>quoi ?</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Chaque étudiant·e</a:t>
                      </a:r>
                    </a:p>
                    <a:p>
                      <a:r>
                        <a:rPr lang="fr-FR" dirty="0"/>
                        <a:t>remet un travail</a:t>
                      </a:r>
                    </a:p>
                    <a:p>
                      <a:r>
                        <a:rPr lang="fr-FR" dirty="0"/>
                        <a:t>individuel</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C8DBE1"/>
                    </a:solidFill>
                  </a:tcPr>
                </a:tc>
                <a:tc>
                  <a:txBody>
                    <a:bodyPr/>
                    <a:lstStyle/>
                    <a:p>
                      <a:pPr lvl="0">
                        <a:buNone/>
                      </a:pPr>
                      <a:r>
                        <a:rPr lang="fr-FR" dirty="0"/>
                        <a:t>Chaque étudiant·e </a:t>
                      </a:r>
                    </a:p>
                    <a:p>
                      <a:pPr lvl="0">
                        <a:buNone/>
                      </a:pPr>
                      <a:r>
                        <a:rPr lang="fr-FR" dirty="0"/>
                        <a:t>évalue 5 travaux</a:t>
                      </a:r>
                    </a:p>
                    <a:p>
                      <a:pPr lvl="0">
                        <a:buNone/>
                      </a:pPr>
                      <a:r>
                        <a:rPr lang="fr-FR" dirty="0"/>
                        <a:t>de pairs tirés</a:t>
                      </a:r>
                    </a:p>
                    <a:p>
                      <a:pPr lvl="0">
                        <a:buNone/>
                      </a:pPr>
                      <a:r>
                        <a:rPr lang="fr-FR" dirty="0"/>
                        <a:t>au hasard </a:t>
                      </a:r>
                    </a:p>
                  </a:txBody>
                  <a:tcPr>
                    <a:lnL w="12700">
                      <a:solidFill>
                        <a:schemeClr val="tx1"/>
                      </a:solidFill>
                    </a:lnL>
                    <a:lnR w="12700">
                      <a:solidFill>
                        <a:schemeClr val="tx1"/>
                      </a:solidFill>
                    </a:lnR>
                    <a:lnT w="12700">
                      <a:solidFill>
                        <a:schemeClr val="tx1"/>
                      </a:solidFill>
                    </a:lnT>
                    <a:lnB w="12700">
                      <a:solidFill>
                        <a:schemeClr val="tx1"/>
                      </a:solidFill>
                    </a:lnB>
                    <a:solidFill>
                      <a:srgbClr val="C8DBE1"/>
                    </a:solidFill>
                  </a:tcPr>
                </a:tc>
                <a:tc>
                  <a:txBody>
                    <a:bodyPr/>
                    <a:lstStyle/>
                    <a:p>
                      <a:r>
                        <a:rPr lang="fr-FR" dirty="0"/>
                        <a:t>Chaque étudiant·e </a:t>
                      </a:r>
                    </a:p>
                    <a:p>
                      <a:r>
                        <a:rPr lang="fr-FR" dirty="0"/>
                        <a:t>évalue la qualité des </a:t>
                      </a:r>
                    </a:p>
                    <a:p>
                      <a:r>
                        <a:rPr lang="fr-FR" dirty="0"/>
                        <a:t>5 feedbacks reçus </a:t>
                      </a:r>
                    </a:p>
                    <a:p>
                      <a:r>
                        <a:rPr lang="fr-FR" dirty="0"/>
                        <a:t>sur son propre travail </a:t>
                      </a:r>
                    </a:p>
                    <a:p>
                      <a:r>
                        <a:rPr lang="fr-FR" dirty="0"/>
                        <a:t>individuel</a:t>
                      </a:r>
                    </a:p>
                    <a:p>
                      <a:endParaRPr lang="fr-FR"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tc>
                  <a:txBody>
                    <a:bodyPr/>
                    <a:lstStyle/>
                    <a:p>
                      <a:pPr lvl="0">
                        <a:buNone/>
                      </a:pPr>
                      <a:r>
                        <a:rPr lang="fr-FR" dirty="0">
                          <a:solidFill>
                            <a:schemeClr val="bg1"/>
                          </a:solidFill>
                        </a:rPr>
                        <a:t>Chaque étudiant·e</a:t>
                      </a:r>
                    </a:p>
                    <a:p>
                      <a:pPr lvl="0">
                        <a:buNone/>
                      </a:pPr>
                      <a:r>
                        <a:rPr lang="fr-FR" dirty="0">
                          <a:solidFill>
                            <a:schemeClr val="bg1"/>
                          </a:solidFill>
                        </a:rPr>
                        <a:t>reçoit un feedback</a:t>
                      </a:r>
                    </a:p>
                    <a:p>
                      <a:pPr lvl="0">
                        <a:buNone/>
                      </a:pPr>
                      <a:r>
                        <a:rPr lang="fr-FR" dirty="0">
                          <a:solidFill>
                            <a:schemeClr val="bg1"/>
                          </a:solidFill>
                        </a:rPr>
                        <a:t>par 5 pairs différents</a:t>
                      </a:r>
                    </a:p>
                    <a:p>
                      <a:pPr lvl="0">
                        <a:buNone/>
                      </a:pPr>
                      <a:r>
                        <a:rPr lang="fr-FR" dirty="0">
                          <a:solidFill>
                            <a:schemeClr val="bg1"/>
                          </a:solidFill>
                        </a:rPr>
                        <a:t>sur la </a:t>
                      </a:r>
                      <a:r>
                        <a:rPr lang="fr-FR" u="sng" dirty="0">
                          <a:solidFill>
                            <a:schemeClr val="bg1"/>
                          </a:solidFill>
                        </a:rPr>
                        <a:t>qualité de </a:t>
                      </a:r>
                    </a:p>
                    <a:p>
                      <a:pPr lvl="0">
                        <a:buNone/>
                      </a:pPr>
                      <a:r>
                        <a:rPr lang="fr-FR" u="sng" dirty="0">
                          <a:solidFill>
                            <a:schemeClr val="bg1"/>
                          </a:solidFill>
                        </a:rPr>
                        <a:t>ses 5 feedbacks </a:t>
                      </a:r>
                    </a:p>
                    <a:p>
                      <a:pPr lvl="0">
                        <a:buNone/>
                      </a:pPr>
                      <a:r>
                        <a:rPr lang="fr-FR" u="sng" dirty="0">
                          <a:solidFill>
                            <a:schemeClr val="bg1"/>
                          </a:solidFill>
                        </a:rPr>
                        <a:t>remis</a:t>
                      </a:r>
                    </a:p>
                    <a:p>
                      <a:pPr lvl="0">
                        <a:buNone/>
                      </a:pPr>
                      <a:endParaRPr lang="fr-FR" dirty="0">
                        <a:solidFill>
                          <a:schemeClr val="bg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889C"/>
                    </a:solidFill>
                  </a:tcPr>
                </a:tc>
                <a:extLst>
                  <a:ext uri="{0D108BD9-81ED-4DB2-BD59-A6C34878D82A}">
                    <a16:rowId xmlns:a16="http://schemas.microsoft.com/office/drawing/2014/main" val="3606141614"/>
                  </a:ext>
                </a:extLst>
              </a:tr>
              <a:tr h="872074">
                <a:tc>
                  <a:txBody>
                    <a:bodyPr/>
                    <a:lstStyle/>
                    <a:p>
                      <a:pPr lvl="0">
                        <a:buNone/>
                      </a:pPr>
                      <a:r>
                        <a:rPr lang="fr-FR" dirty="0"/>
                        <a:t>Modalité</a:t>
                      </a:r>
                    </a:p>
                    <a:p>
                      <a:pPr lvl="0">
                        <a:buNone/>
                      </a:pPr>
                      <a:r>
                        <a:rPr lang="fr-FR" dirty="0"/>
                        <a:t>d'évaluation</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C8DBE1"/>
                    </a:solidFill>
                  </a:tcPr>
                </a:tc>
                <a:tc gridSpan="2">
                  <a:txBody>
                    <a:bodyPr/>
                    <a:lstStyle/>
                    <a:p>
                      <a:pPr lvl="0">
                        <a:buNone/>
                      </a:pPr>
                      <a:r>
                        <a:rPr lang="fr-FR" dirty="0"/>
                        <a:t>Grille critériée A avec </a:t>
                      </a:r>
                      <a:r>
                        <a:rPr lang="fr-FR" u="sng" dirty="0"/>
                        <a:t>accès moins direct </a:t>
                      </a:r>
                      <a:r>
                        <a:rPr lang="fr-FR" dirty="0"/>
                        <a:t>aux niveaux d'évaluation</a:t>
                      </a:r>
                    </a:p>
                    <a:p>
                      <a:pPr lvl="0">
                        <a:buNone/>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C8DBE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tc gridSpan="2">
                  <a:txBody>
                    <a:bodyPr/>
                    <a:lstStyle/>
                    <a:p>
                      <a:pPr lvl="0">
                        <a:buNone/>
                      </a:pPr>
                      <a:r>
                        <a:rPr lang="fr-FR" sz="1800" b="0" i="0" u="none" strike="noStrike" noProof="0" dirty="0">
                          <a:solidFill>
                            <a:srgbClr val="000000"/>
                          </a:solidFill>
                          <a:latin typeface="Aptos"/>
                        </a:rPr>
                        <a:t>Grille critériée B </a:t>
                      </a:r>
                      <a:r>
                        <a:rPr lang="fr-FR" dirty="0"/>
                        <a:t>avec </a:t>
                      </a:r>
                      <a:r>
                        <a:rPr lang="fr-FR" u="sng" dirty="0"/>
                        <a:t>accès moins direct </a:t>
                      </a:r>
                    </a:p>
                    <a:p>
                      <a:pPr lvl="0">
                        <a:buNone/>
                      </a:pPr>
                      <a:r>
                        <a:rPr lang="fr-FR" dirty="0"/>
                        <a:t>aux niveaux d'évaluation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BE1"/>
                    </a:solidFill>
                  </a:tcPr>
                </a:tc>
                <a:extLst>
                  <a:ext uri="{0D108BD9-81ED-4DB2-BD59-A6C34878D82A}">
                    <a16:rowId xmlns:a16="http://schemas.microsoft.com/office/drawing/2014/main" val="2485695652"/>
                  </a:ext>
                </a:extLst>
              </a:tr>
            </a:tbl>
          </a:graphicData>
        </a:graphic>
      </p:graphicFrame>
    </p:spTree>
    <p:extLst>
      <p:ext uri="{BB962C8B-B14F-4D97-AF65-F5344CB8AC3E}">
        <p14:creationId xmlns:p14="http://schemas.microsoft.com/office/powerpoint/2010/main" val="270648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solidFill>
                  <a:schemeClr val="bg1"/>
                </a:solidFill>
              </a:rPr>
              <a:t>Rubrics</a:t>
            </a:r>
            <a:r>
              <a:rPr lang="fr-FR" dirty="0">
                <a:solidFill>
                  <a:schemeClr val="bg1"/>
                </a:solidFill>
              </a:rPr>
              <a:t> de l’atelier Moodle</a:t>
            </a:r>
          </a:p>
        </p:txBody>
      </p:sp>
      <p:sp>
        <p:nvSpPr>
          <p:cNvPr id="5" name="Espace réservé du texte 5">
            <a:extLst>
              <a:ext uri="{FF2B5EF4-FFF2-40B4-BE49-F238E27FC236}">
                <a16:creationId xmlns:a16="http://schemas.microsoft.com/office/drawing/2014/main" id="{19BA3DC2-18D6-499B-874A-58FA4571F0D6}"/>
              </a:ext>
            </a:extLst>
          </p:cNvPr>
          <p:cNvSpPr txBox="1">
            <a:spLocks/>
          </p:cNvSpPr>
          <p:nvPr/>
        </p:nvSpPr>
        <p:spPr>
          <a:xfrm>
            <a:off x="8718885" y="1351777"/>
            <a:ext cx="4696326" cy="3281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Vue d’ensemble des critères/niveaux</a:t>
            </a:r>
          </a:p>
          <a:p>
            <a:r>
              <a:rPr lang="fr-FR" dirty="0"/>
              <a:t>Accès direct </a:t>
            </a:r>
            <a:br>
              <a:rPr lang="fr-FR" dirty="0"/>
            </a:br>
            <a:r>
              <a:rPr lang="fr-FR" dirty="0"/>
              <a:t>aux descriptions</a:t>
            </a:r>
          </a:p>
          <a:p>
            <a:r>
              <a:rPr lang="fr-FR" dirty="0"/>
              <a:t>Niveaux ABC </a:t>
            </a:r>
            <a:br>
              <a:rPr lang="fr-FR" dirty="0"/>
            </a:br>
            <a:r>
              <a:rPr lang="fr-FR" dirty="0"/>
              <a:t>clairement définis</a:t>
            </a:r>
          </a:p>
          <a:p>
            <a:r>
              <a:rPr lang="fr-FR" dirty="0"/>
              <a:t>Évaluation objective</a:t>
            </a:r>
          </a:p>
        </p:txBody>
      </p:sp>
      <p:pic>
        <p:nvPicPr>
          <p:cNvPr id="10" name="Image 9">
            <a:extLst>
              <a:ext uri="{FF2B5EF4-FFF2-40B4-BE49-F238E27FC236}">
                <a16:creationId xmlns:a16="http://schemas.microsoft.com/office/drawing/2014/main" id="{61A14C29-C8ED-178F-6599-DC09FB00D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4" y="891153"/>
            <a:ext cx="8317611" cy="4234300"/>
          </a:xfrm>
          <a:prstGeom prst="rect">
            <a:avLst/>
          </a:prstGeom>
        </p:spPr>
      </p:pic>
    </p:spTree>
    <p:extLst>
      <p:ext uri="{BB962C8B-B14F-4D97-AF65-F5344CB8AC3E}">
        <p14:creationId xmlns:p14="http://schemas.microsoft.com/office/powerpoint/2010/main" val="18593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solidFill>
                  <a:schemeClr val="bg1"/>
                </a:solidFill>
              </a:rPr>
              <a:t>Rubrics</a:t>
            </a:r>
            <a:r>
              <a:rPr lang="fr-FR" dirty="0">
                <a:solidFill>
                  <a:schemeClr val="bg1"/>
                </a:solidFill>
              </a:rPr>
              <a:t> de l’atelier Moodle</a:t>
            </a:r>
          </a:p>
        </p:txBody>
      </p:sp>
      <p:sp>
        <p:nvSpPr>
          <p:cNvPr id="5" name="Espace réservé du texte 5">
            <a:extLst>
              <a:ext uri="{FF2B5EF4-FFF2-40B4-BE49-F238E27FC236}">
                <a16:creationId xmlns:a16="http://schemas.microsoft.com/office/drawing/2014/main" id="{19BA3DC2-18D6-499B-874A-58FA4571F0D6}"/>
              </a:ext>
            </a:extLst>
          </p:cNvPr>
          <p:cNvSpPr txBox="1">
            <a:spLocks/>
          </p:cNvSpPr>
          <p:nvPr/>
        </p:nvSpPr>
        <p:spPr>
          <a:xfrm>
            <a:off x="8718885" y="1351777"/>
            <a:ext cx="4696326" cy="3281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Vue d’ensemble des critères/niveaux</a:t>
            </a:r>
          </a:p>
          <a:p>
            <a:r>
              <a:rPr lang="fr-FR" dirty="0"/>
              <a:t>Accès direct </a:t>
            </a:r>
            <a:br>
              <a:rPr lang="fr-FR" dirty="0"/>
            </a:br>
            <a:r>
              <a:rPr lang="fr-FR" dirty="0"/>
              <a:t>aux descriptions</a:t>
            </a:r>
          </a:p>
          <a:p>
            <a:r>
              <a:rPr lang="fr-FR" dirty="0"/>
              <a:t>Niveaux ABC </a:t>
            </a:r>
            <a:br>
              <a:rPr lang="fr-FR" dirty="0"/>
            </a:br>
            <a:r>
              <a:rPr lang="fr-FR" dirty="0"/>
              <a:t>clairement définis</a:t>
            </a:r>
          </a:p>
          <a:p>
            <a:r>
              <a:rPr lang="fr-FR" dirty="0"/>
              <a:t>Évaluation objective</a:t>
            </a:r>
          </a:p>
        </p:txBody>
      </p:sp>
      <p:pic>
        <p:nvPicPr>
          <p:cNvPr id="4" name="Image 3">
            <a:extLst>
              <a:ext uri="{FF2B5EF4-FFF2-40B4-BE49-F238E27FC236}">
                <a16:creationId xmlns:a16="http://schemas.microsoft.com/office/drawing/2014/main" id="{1148DA6F-A71E-7ABE-E532-DFAAF0DC1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1778"/>
            <a:ext cx="8728773" cy="3281077"/>
          </a:xfrm>
          <a:prstGeom prst="rect">
            <a:avLst/>
          </a:prstGeom>
        </p:spPr>
      </p:pic>
    </p:spTree>
    <p:extLst>
      <p:ext uri="{BB962C8B-B14F-4D97-AF65-F5344CB8AC3E}">
        <p14:creationId xmlns:p14="http://schemas.microsoft.com/office/powerpoint/2010/main" val="8270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Liste de critères dans ChallengeMe</a:t>
            </a:r>
          </a:p>
        </p:txBody>
      </p:sp>
      <p:sp>
        <p:nvSpPr>
          <p:cNvPr id="5" name="Espace réservé du texte 5">
            <a:extLst>
              <a:ext uri="{FF2B5EF4-FFF2-40B4-BE49-F238E27FC236}">
                <a16:creationId xmlns:a16="http://schemas.microsoft.com/office/drawing/2014/main" id="{19BA3DC2-18D6-499B-874A-58FA4571F0D6}"/>
              </a:ext>
            </a:extLst>
          </p:cNvPr>
          <p:cNvSpPr txBox="1">
            <a:spLocks/>
          </p:cNvSpPr>
          <p:nvPr/>
        </p:nvSpPr>
        <p:spPr>
          <a:xfrm>
            <a:off x="-2" y="1980182"/>
            <a:ext cx="3288633" cy="2897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Scroll vertical pour accéder aux critères</a:t>
            </a:r>
          </a:p>
          <a:p>
            <a:pPr marL="0" indent="0">
              <a:buNone/>
            </a:pPr>
            <a:r>
              <a:rPr lang="fr-FR" sz="2400" dirty="0"/>
              <a:t>Appuyer sur « i » pour accéder aux descriptions</a:t>
            </a:r>
          </a:p>
          <a:p>
            <a:pPr marL="0" indent="0">
              <a:buNone/>
            </a:pPr>
            <a:r>
              <a:rPr lang="fr-FR" sz="2400" dirty="0"/>
              <a:t>Niveaux ABC distribués sur 10 étoiles</a:t>
            </a:r>
          </a:p>
          <a:p>
            <a:pPr marL="0" indent="0">
              <a:buNone/>
            </a:pPr>
            <a:r>
              <a:rPr lang="fr-FR" sz="2400" dirty="0"/>
              <a:t>Évaluation subjective</a:t>
            </a:r>
          </a:p>
        </p:txBody>
      </p:sp>
      <p:pic>
        <p:nvPicPr>
          <p:cNvPr id="3" name="Picture 2">
            <a:extLst>
              <a:ext uri="{FF2B5EF4-FFF2-40B4-BE49-F238E27FC236}">
                <a16:creationId xmlns:a16="http://schemas.microsoft.com/office/drawing/2014/main" id="{0750CF6F-B74B-4914-896C-97D259E819A3}"/>
              </a:ext>
            </a:extLst>
          </p:cNvPr>
          <p:cNvPicPr>
            <a:picLocks noChangeAspect="1"/>
          </p:cNvPicPr>
          <p:nvPr/>
        </p:nvPicPr>
        <p:blipFill>
          <a:blip r:embed="rId3"/>
          <a:stretch>
            <a:fillRect/>
          </a:stretch>
        </p:blipFill>
        <p:spPr>
          <a:xfrm>
            <a:off x="3224463" y="2115988"/>
            <a:ext cx="8902223" cy="2626024"/>
          </a:xfrm>
          <a:prstGeom prst="rect">
            <a:avLst/>
          </a:prstGeom>
        </p:spPr>
      </p:pic>
      <p:sp>
        <p:nvSpPr>
          <p:cNvPr id="7" name="Arrow: Right 6">
            <a:extLst>
              <a:ext uri="{FF2B5EF4-FFF2-40B4-BE49-F238E27FC236}">
                <a16:creationId xmlns:a16="http://schemas.microsoft.com/office/drawing/2014/main" id="{42F98E87-4831-4B94-B42A-4E1B7B3F4313}"/>
              </a:ext>
            </a:extLst>
          </p:cNvPr>
          <p:cNvSpPr/>
          <p:nvPr/>
        </p:nvSpPr>
        <p:spPr>
          <a:xfrm>
            <a:off x="838200" y="5194169"/>
            <a:ext cx="1291473" cy="537328"/>
          </a:xfrm>
          <a:prstGeom prst="rightArrow">
            <a:avLst/>
          </a:prstGeom>
          <a:solidFill>
            <a:srgbClr val="48889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249D4375-94B6-485C-BEEF-F425AB9A1D2D}"/>
              </a:ext>
            </a:extLst>
          </p:cNvPr>
          <p:cNvSpPr txBox="1"/>
          <p:nvPr/>
        </p:nvSpPr>
        <p:spPr>
          <a:xfrm>
            <a:off x="2129673" y="5232000"/>
            <a:ext cx="9937464" cy="461665"/>
          </a:xfrm>
          <a:prstGeom prst="rect">
            <a:avLst/>
          </a:prstGeom>
          <a:noFill/>
        </p:spPr>
        <p:txBody>
          <a:bodyPr wrap="none" rtlCol="0">
            <a:spAutoFit/>
          </a:bodyPr>
          <a:lstStyle/>
          <a:p>
            <a:r>
              <a:rPr lang="fr-FR" sz="2400" dirty="0">
                <a:solidFill>
                  <a:srgbClr val="48889C"/>
                </a:solidFill>
              </a:rPr>
              <a:t>Personnalisation du nombre de niveaux désormais possible dans ChallengeMe</a:t>
            </a:r>
          </a:p>
        </p:txBody>
      </p:sp>
    </p:spTree>
    <p:extLst>
      <p:ext uri="{BB962C8B-B14F-4D97-AF65-F5344CB8AC3E}">
        <p14:creationId xmlns:p14="http://schemas.microsoft.com/office/powerpoint/2010/main" val="108447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5954E78-64C4-4BD9-8603-9FD453FF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773" y="782044"/>
            <a:ext cx="9040227" cy="5293911"/>
          </a:xfrm>
          <a:prstGeom prst="rect">
            <a:avLst/>
          </a:prstGeom>
        </p:spPr>
      </p:pic>
      <p:sp>
        <p:nvSpPr>
          <p:cNvPr id="5" name="Espace réservé du texte 5">
            <a:extLst>
              <a:ext uri="{FF2B5EF4-FFF2-40B4-BE49-F238E27FC236}">
                <a16:creationId xmlns:a16="http://schemas.microsoft.com/office/drawing/2014/main" id="{00C513A6-7137-8DA4-4E7B-58459D68CA6B}"/>
              </a:ext>
            </a:extLst>
          </p:cNvPr>
          <p:cNvSpPr txBox="1">
            <a:spLocks/>
          </p:cNvSpPr>
          <p:nvPr/>
        </p:nvSpPr>
        <p:spPr>
          <a:xfrm>
            <a:off x="-2" y="1980182"/>
            <a:ext cx="3288633" cy="2897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Scroll vertical pour accéder aux critères</a:t>
            </a:r>
          </a:p>
          <a:p>
            <a:pPr marL="0" indent="0">
              <a:buNone/>
            </a:pPr>
            <a:r>
              <a:rPr lang="fr-FR" sz="2400" dirty="0"/>
              <a:t>Appuyer sur « i » pour accéder aux descriptions</a:t>
            </a:r>
          </a:p>
          <a:p>
            <a:pPr marL="0" indent="0">
              <a:buNone/>
            </a:pPr>
            <a:r>
              <a:rPr lang="fr-FR" sz="2400" dirty="0"/>
              <a:t>Niveaux ABC distribués sur 10 étoiles</a:t>
            </a:r>
          </a:p>
          <a:p>
            <a:pPr marL="0" indent="0">
              <a:buNone/>
            </a:pPr>
            <a:r>
              <a:rPr lang="fr-FR" sz="2400" dirty="0"/>
              <a:t>Évaluation subjective</a:t>
            </a:r>
          </a:p>
        </p:txBody>
      </p:sp>
    </p:spTree>
    <p:extLst>
      <p:ext uri="{BB962C8B-B14F-4D97-AF65-F5344CB8AC3E}">
        <p14:creationId xmlns:p14="http://schemas.microsoft.com/office/powerpoint/2010/main" val="51697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7A8-ACC8-491E-AD6F-551FD6713CD0}"/>
              </a:ext>
            </a:extLst>
          </p:cNvPr>
          <p:cNvSpPr txBox="1">
            <a:spLocks/>
          </p:cNvSpPr>
          <p:nvPr/>
        </p:nvSpPr>
        <p:spPr>
          <a:xfrm>
            <a:off x="838200" y="116475"/>
            <a:ext cx="10515600" cy="605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rPr>
              <a:t>Étude comparative</a:t>
            </a:r>
          </a:p>
        </p:txBody>
      </p:sp>
      <p:sp>
        <p:nvSpPr>
          <p:cNvPr id="8" name="Espace réservé du texte 1">
            <a:extLst>
              <a:ext uri="{FF2B5EF4-FFF2-40B4-BE49-F238E27FC236}">
                <a16:creationId xmlns:a16="http://schemas.microsoft.com/office/drawing/2014/main" id="{9983CA59-A3F3-4ECB-A5CE-7CB4DA661409}"/>
              </a:ext>
            </a:extLst>
          </p:cNvPr>
          <p:cNvSpPr txBox="1">
            <a:spLocks/>
          </p:cNvSpPr>
          <p:nvPr/>
        </p:nvSpPr>
        <p:spPr>
          <a:xfrm>
            <a:off x="348047" y="1282046"/>
            <a:ext cx="11501445" cy="4628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Objectif : comparer l’expérience utilisateur entre Moodle et ChallengeMe</a:t>
            </a:r>
          </a:p>
          <a:p>
            <a:r>
              <a:rPr lang="fr-FR" dirty="0"/>
              <a:t>Contexte : cours de visualisation de master à l’</a:t>
            </a:r>
            <a:r>
              <a:rPr lang="fr-FR" dirty="0" err="1"/>
              <a:t>UCLouvain</a:t>
            </a:r>
            <a:r>
              <a:rPr lang="fr-FR" dirty="0"/>
              <a:t> avec deux travaux individuels T1 et T2 à remettre</a:t>
            </a:r>
          </a:p>
          <a:p>
            <a:r>
              <a:rPr lang="fr-FR" dirty="0"/>
              <a:t>Cohorte répartie en deux groupes G1 et G2 </a:t>
            </a:r>
          </a:p>
          <a:p>
            <a:pPr lvl="1"/>
            <a:r>
              <a:rPr lang="fr-FR" dirty="0"/>
              <a:t>G1 (15 étudiant·es) remet T1 sur Moodle, T2 sur ChallengeMe</a:t>
            </a:r>
          </a:p>
          <a:p>
            <a:pPr lvl="1"/>
            <a:r>
              <a:rPr lang="fr-FR" dirty="0"/>
              <a:t>G2 (15 étudiant·es) remet T1 sur ChallengeMe, T2 sur Moodle</a:t>
            </a:r>
          </a:p>
          <a:p>
            <a:r>
              <a:rPr lang="fr-FR" dirty="0"/>
              <a:t>Trois questionnaires (feedback Moodle)</a:t>
            </a:r>
          </a:p>
          <a:p>
            <a:pPr lvl="1"/>
            <a:r>
              <a:rPr lang="en-US" dirty="0"/>
              <a:t>User experience questionnaire + </a:t>
            </a:r>
            <a:r>
              <a:rPr lang="fr-FR" dirty="0"/>
              <a:t>(questionnaire standardisé pour mesurer l’UX)</a:t>
            </a:r>
          </a:p>
          <a:p>
            <a:pPr lvl="1"/>
            <a:r>
              <a:rPr lang="fr-FR" dirty="0"/>
              <a:t>Attitude à l’égard de l’évaluation par les pairs</a:t>
            </a:r>
          </a:p>
          <a:p>
            <a:pPr lvl="1"/>
            <a:r>
              <a:rPr lang="fr-FR" dirty="0"/>
              <a:t>Préférences entre les deux plateformes</a:t>
            </a:r>
          </a:p>
        </p:txBody>
      </p:sp>
    </p:spTree>
    <p:extLst>
      <p:ext uri="{BB962C8B-B14F-4D97-AF65-F5344CB8AC3E}">
        <p14:creationId xmlns:p14="http://schemas.microsoft.com/office/powerpoint/2010/main" val="2635195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59B95DA43E134C9A693E91055CDB95" ma:contentTypeVersion="18" ma:contentTypeDescription="Crée un document." ma:contentTypeScope="" ma:versionID="1fd62784e399b6a4845a7938f860c525">
  <xsd:schema xmlns:xsd="http://www.w3.org/2001/XMLSchema" xmlns:xs="http://www.w3.org/2001/XMLSchema" xmlns:p="http://schemas.microsoft.com/office/2006/metadata/properties" xmlns:ns3="654e81fb-af9f-4386-80fd-fd64526f5594" xmlns:ns4="ba676a07-f55e-408f-938a-73e1ff98e4ba" targetNamespace="http://schemas.microsoft.com/office/2006/metadata/properties" ma:root="true" ma:fieldsID="cb5e661d9fc4a9630bfc0783f0b9781e" ns3:_="" ns4:_="">
    <xsd:import namespace="654e81fb-af9f-4386-80fd-fd64526f5594"/>
    <xsd:import namespace="ba676a07-f55e-408f-938a-73e1ff98e4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e81fb-af9f-4386-80fd-fd64526f5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676a07-f55e-408f-938a-73e1ff98e4ba"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54e81fb-af9f-4386-80fd-fd64526f5594" xsi:nil="true"/>
  </documentManagement>
</p:properties>
</file>

<file path=customXml/itemProps1.xml><?xml version="1.0" encoding="utf-8"?>
<ds:datastoreItem xmlns:ds="http://schemas.openxmlformats.org/officeDocument/2006/customXml" ds:itemID="{22BE85A7-9D76-4154-A452-57C32D16E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4e81fb-af9f-4386-80fd-fd64526f5594"/>
    <ds:schemaRef ds:uri="ba676a07-f55e-408f-938a-73e1ff98e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3058B-CA27-4961-BE4F-CEF765817231}">
  <ds:schemaRefs>
    <ds:schemaRef ds:uri="http://schemas.microsoft.com/sharepoint/v3/contenttype/forms"/>
  </ds:schemaRefs>
</ds:datastoreItem>
</file>

<file path=customXml/itemProps3.xml><?xml version="1.0" encoding="utf-8"?>
<ds:datastoreItem xmlns:ds="http://schemas.openxmlformats.org/officeDocument/2006/customXml" ds:itemID="{D841E873-F107-4214-92F5-40F27570DAAE}">
  <ds:schemaRefs>
    <ds:schemaRef ds:uri="http://purl.org/dc/terms/"/>
    <ds:schemaRef ds:uri="http://schemas.openxmlformats.org/package/2006/metadata/core-properties"/>
    <ds:schemaRef ds:uri="http://purl.org/dc/dcmitype/"/>
    <ds:schemaRef ds:uri="654e81fb-af9f-4386-80fd-fd64526f5594"/>
    <ds:schemaRef ds:uri="http://purl.org/dc/elements/1.1/"/>
    <ds:schemaRef ds:uri="http://schemas.microsoft.com/office/2006/documentManagement/types"/>
    <ds:schemaRef ds:uri="http://schemas.microsoft.com/office/infopath/2007/PartnerControls"/>
    <ds:schemaRef ds:uri="ba676a07-f55e-408f-938a-73e1ff98e4b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1113</TotalTime>
  <Words>1132</Words>
  <Application>Microsoft Macintosh PowerPoint</Application>
  <PresentationFormat>Grand écran</PresentationFormat>
  <Paragraphs>194</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Aptos</vt:lpstr>
      <vt:lpstr>Arial</vt:lpstr>
      <vt:lpstr>Calibri</vt:lpstr>
      <vt:lpstr>Calibri Light</vt:lpstr>
      <vt:lpstr>Inter</vt:lpstr>
      <vt:lpstr>Raleway</vt:lpstr>
      <vt:lpstr>Verdana</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CAPANO Manuela;amelie.guardiola@univ-amu.fr</dc:creator>
  <cp:lastModifiedBy>Isabelle Motte</cp:lastModifiedBy>
  <cp:revision>120</cp:revision>
  <dcterms:created xsi:type="dcterms:W3CDTF">2024-03-21T14:58:03Z</dcterms:created>
  <dcterms:modified xsi:type="dcterms:W3CDTF">2024-06-27T10:58:58Z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AA7F3ED2-C5A4-4F1C-92AC-2CD2C76E2B58</vt:lpwstr>
  </property>
  <property fmtid="{D5CDD505-2E9C-101B-9397-08002B2CF9AE}" pid="3" name="ArticulatePath">
    <vt:lpwstr>Présentation1</vt:lpwstr>
  </property>
  <property fmtid="{D5CDD505-2E9C-101B-9397-08002B2CF9AE}" pid="4" name="ContentTypeId">
    <vt:lpwstr>0x0101006B59B95DA43E134C9A693E91055CDB95</vt:lpwstr>
  </property>
</Properties>
</file>