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2" r:id="rId3"/>
    <p:sldId id="274" r:id="rId4"/>
    <p:sldId id="288" r:id="rId5"/>
    <p:sldId id="289" r:id="rId6"/>
    <p:sldId id="278" r:id="rId7"/>
    <p:sldId id="290" r:id="rId8"/>
    <p:sldId id="291" r:id="rId9"/>
    <p:sldId id="286" r:id="rId10"/>
    <p:sldId id="292" r:id="rId11"/>
    <p:sldId id="273" r:id="rId12"/>
  </p:sldIdLst>
  <p:sldSz cx="12192000" cy="6858000"/>
  <p:notesSz cx="6858000" cy="9144000"/>
  <p:custDataLst>
    <p:tags r:id="rId1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 général" id="{727F6393-2311-469A-8565-313EFB04F418}">
          <p14:sldIdLst>
            <p14:sldId id="258"/>
            <p14:sldId id="262"/>
          </p14:sldIdLst>
        </p14:section>
        <p14:section name="Accessibilité et audit" id="{3298CD60-0B52-40E6-AA10-C6BE26D83148}">
          <p14:sldIdLst>
            <p14:sldId id="274"/>
            <p14:sldId id="288"/>
            <p14:sldId id="289"/>
          </p14:sldIdLst>
        </p14:section>
        <p14:section name="Échantillon" id="{882DCBA0-DC66-4DCC-BEC7-98DB09482E53}">
          <p14:sldIdLst>
            <p14:sldId id="278"/>
            <p14:sldId id="290"/>
            <p14:sldId id="291"/>
          </p14:sldIdLst>
        </p14:section>
        <p14:section name="Conclusion" id="{210CB8C1-582E-4A90-85E4-763D8C643B66}">
          <p14:sldIdLst>
            <p14:sldId id="286"/>
            <p14:sldId id="292"/>
          </p14:sldIdLst>
        </p14:section>
        <p14:section name="Informations utiles" id="{E61317EA-B003-4E25-B1C6-946C255F5897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1"/>
    <a:srgbClr val="B7D0D8"/>
    <a:srgbClr val="257289"/>
    <a:srgbClr val="DA8D76"/>
    <a:srgbClr val="0D4050"/>
    <a:srgbClr val="FF7700"/>
    <a:srgbClr val="0000A6"/>
    <a:srgbClr val="001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77031" autoAdjust="0"/>
  </p:normalViewPr>
  <p:slideViewPr>
    <p:cSldViewPr snapToGrid="0">
      <p:cViewPr varScale="1">
        <p:scale>
          <a:sx n="46" d="100"/>
          <a:sy n="46" d="100"/>
        </p:scale>
        <p:origin x="1300" y="40"/>
      </p:cViewPr>
      <p:guideLst/>
    </p:cSldViewPr>
  </p:slideViewPr>
  <p:outlineViewPr>
    <p:cViewPr>
      <p:scale>
        <a:sx n="33" d="100"/>
        <a:sy n="33" d="100"/>
      </p:scale>
      <p:origin x="0" y="-32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5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BEE847-F046-4AC4-9F62-7D1817B77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370278-6D29-4F8F-BD3A-5F72D720E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1C39-09A6-4624-93B8-19009E33D67F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F551D0-C6E5-4F33-B9C6-D87A100E91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4DDD1-AF4D-4F3F-A33E-7713C840D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E8BC-17E1-4463-90FD-68A126E1B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6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6C94-6C27-534C-BBD9-384C954A3F59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6BBF-16B4-4F48-9EBB-1CF9C2819D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942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0" dirty="0"/>
              <a:t>5mn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Moodle = contenant accessible </a:t>
            </a:r>
            <a:r>
              <a:rPr lang="fr-FR" b="1" dirty="0"/>
              <a:t>mais</a:t>
            </a:r>
            <a:r>
              <a:rPr lang="fr-FR" b="0" dirty="0"/>
              <a:t> Moodle n’est qu’un contenant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L’accessibilité numériques est l’affaire de toutes les personnes</a:t>
            </a:r>
            <a:endParaRPr lang="fr-FR" sz="12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dirty="0">
                <a:latin typeface="Verdana" panose="020B0604030504040204" pitchFamily="34" charset="0"/>
                <a:ea typeface="Verdana" panose="020B0604030504040204" pitchFamily="34" charset="0"/>
              </a:rPr>
              <a:t>Administrateurs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dirty="0">
                <a:latin typeface="Verdana" panose="020B0604030504040204" pitchFamily="34" charset="0"/>
                <a:ea typeface="Verdana" panose="020B0604030504040204" pitchFamily="34" charset="0"/>
              </a:rPr>
              <a:t>Développeurs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dirty="0">
                <a:latin typeface="Verdana" panose="020B0604030504040204" pitchFamily="34" charset="0"/>
                <a:ea typeface="Verdana" panose="020B0604030504040204" pitchFamily="34" charset="0"/>
              </a:rPr>
              <a:t>IP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</a:rPr>
              <a:t>Personnes productrices de contenus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dirty="0">
                <a:latin typeface="Verdana" panose="020B0604030504040204" pitchFamily="34" charset="0"/>
                <a:ea typeface="Verdana" panose="020B0604030504040204" pitchFamily="34" charset="0"/>
              </a:rPr>
              <a:t>AN = chaîne (du début à la fin)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dirty="0">
                <a:latin typeface="Verdana" panose="020B0604030504040204" pitchFamily="34" charset="0"/>
                <a:ea typeface="Verdana" panose="020B0604030504040204" pitchFamily="34" charset="0"/>
              </a:rPr>
              <a:t>Nécessite de se former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dirty="0">
                <a:latin typeface="Verdana" panose="020B0604030504040204" pitchFamily="34" charset="0"/>
                <a:ea typeface="Verdana" panose="020B0604030504040204" pitchFamily="34" charset="0"/>
              </a:rPr>
              <a:t>Nécessite de faire des « contrôles qualité »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dirty="0">
                <a:latin typeface="Verdana" panose="020B0604030504040204" pitchFamily="34" charset="0"/>
                <a:ea typeface="Verdana" panose="020B0604030504040204" pitchFamily="34" charset="0"/>
              </a:rPr>
              <a:t>Objectif et enjeu = participation de toutes les personnes (inclusion)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162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84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5mn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Présentation croisée des intervenants (</a:t>
            </a:r>
            <a:r>
              <a:rPr lang="fr-FR" b="1" dirty="0"/>
              <a:t>Rapidement:</a:t>
            </a:r>
            <a:r>
              <a:rPr lang="fr-FR" dirty="0"/>
              <a:t> nos fonctions, nos universités)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Création du </a:t>
            </a:r>
            <a:r>
              <a:rPr lang="fr-FR" dirty="0" err="1"/>
              <a:t>DU</a:t>
            </a:r>
            <a:r>
              <a:rPr lang="fr-FR" dirty="0"/>
              <a:t> RAN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Émergence d’un nouveau métier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Utilisation de Moodle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Prise en compte de l’AN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Enjeu de l’AN dans nos universités = digitalisation des formations + inclusion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08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 minutes max sur cette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1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5mn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Accessibilité numérique = faire en sorte que les </a:t>
            </a:r>
            <a:r>
              <a:rPr lang="fr-FR" dirty="0" err="1"/>
              <a:t>PSH</a:t>
            </a:r>
            <a:r>
              <a:rPr lang="fr-FR" dirty="0"/>
              <a:t> etc.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Accessibilité obligatoire pour les établissements publics depuis 2019 (universités)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Rendre ses sites accessibles (Internet, intranets, appli, etc.)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Afficher une déclaration d’accessibilité sur ses sites web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Rédiger un Schéma pluriannuel de mise en accessibilité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Tous les handicaps + % personnes concernées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 err="1"/>
              <a:t>RGAA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4 principes = perceptible, compréhensible, utilisable et robuste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13 thématiques = images, tableaux, structuration de l’information,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106 critères de contrôle (on y vient tout de suite)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57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5mn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Objectif de l’audit = vérifier conformité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Pour ça, il faut valider les 106 critères au moyen de tests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2,5 tests en moyenne par critère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Vérification manuelle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Exemple: contraste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Critère = le ratio doit respecter 4,5:1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Série de tests pour vérifier que c’est bien le cas dans l’échantillon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dirty="0"/>
              <a:t>Échantillon = pages du site web représentatives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Utilisation d’outils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162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plus de 10 minutes!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42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0" dirty="0"/>
              <a:t>5mn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Audit « orienté » = pas un audit officiel mais opérationnel, en fonction de notre contexte = formation à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Moodle 4.1 Boost Union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Parcours utilisateur </a:t>
            </a:r>
            <a:r>
              <a:rPr lang="fr-FR" b="1" dirty="0"/>
              <a:t>par nécessité</a:t>
            </a:r>
            <a:r>
              <a:rPr lang="fr-FR" b="0" dirty="0"/>
              <a:t> &gt; Moodle = système complexe à auditer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dirty="0"/>
              <a:t>De l’entrée sur Moodle jusqu’à l’évaluation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1" dirty="0"/>
              <a:t>Résultats: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dirty="0"/>
              <a:t>Aucun blocage &gt; tous les composants natifs Moodle sont techniquement accessibles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dirty="0"/>
              <a:t>Mais quelques défauts qui compliquent la vie des usagers</a:t>
            </a:r>
            <a:br>
              <a:rPr lang="fr-FR" b="0" dirty="0"/>
            </a:br>
            <a:r>
              <a:rPr lang="fr-FR" b="0" dirty="0"/>
              <a:t>Exemples: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b="0" dirty="0"/>
              <a:t>Pertes de focus clavier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b="0" dirty="0"/>
              <a:t>Messages d’erreur trop vagues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b="0" dirty="0"/>
              <a:t>Menu dépliant sans libellé (tout en &lt;div&gt;)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889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0" dirty="0"/>
              <a:t>5mn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Contenant/contenu = AN est une chaîne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dirty="0"/>
              <a:t>Tous les producteurs de ressources doivent produire accessible pour garantir l’accessibilité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dirty="0"/>
              <a:t>Nécessité de se former aux bonnes pratiques de l’AN (production de fichiers bureautiques)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1" dirty="0"/>
              <a:t>Contenus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1" dirty="0"/>
              <a:t>Supports de cours:</a:t>
            </a:r>
            <a:r>
              <a:rPr lang="fr-FR" b="0" dirty="0"/>
              <a:t> enseignants et IP pas assez formés = usager (en bout de chaîne n’a pas accès à l’information)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1" dirty="0"/>
              <a:t>Évaluations: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b="0" dirty="0"/>
              <a:t>Activités tests basées sur le glisser-déposer et uniquement visuelles à bannir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b="0" dirty="0"/>
              <a:t>Pour les autres, quelques recommandations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fr-FR" b="0" dirty="0"/>
              <a:t>1 page par question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fr-FR" b="0" dirty="0"/>
              <a:t>Pas d’image en guise d’énoncé (tableau de données par exemple)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384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minutes!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9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contribution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3220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2880000"/>
            <a:ext cx="9134157" cy="23574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9C0E9C-8D56-4252-B9EA-E91DF3BC14DC}"/>
              </a:ext>
            </a:extLst>
          </p:cNvPr>
          <p:cNvSpPr txBox="1">
            <a:spLocks/>
          </p:cNvSpPr>
          <p:nvPr userDrawn="1"/>
        </p:nvSpPr>
        <p:spPr>
          <a:xfrm>
            <a:off x="1259999" y="18888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4C2159D-D173-4228-A3E1-ADF14A471401}"/>
              </a:ext>
            </a:extLst>
          </p:cNvPr>
          <p:cNvSpPr txBox="1">
            <a:spLocks/>
          </p:cNvSpPr>
          <p:nvPr userDrawn="1"/>
        </p:nvSpPr>
        <p:spPr>
          <a:xfrm>
            <a:off x="1259998" y="18064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8C7812-BDD8-4E94-AB09-A349C4425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889126"/>
            <a:ext cx="3754438" cy="542990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5A1C07-27DF-4419-8821-53DB4A436E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77020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1532" y="1766577"/>
            <a:ext cx="6108929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1532" y="869543"/>
            <a:ext cx="6108930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34" y="2347571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32" y="5988457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</p:spTree>
    <p:extLst>
      <p:ext uri="{BB962C8B-B14F-4D97-AF65-F5344CB8AC3E}">
        <p14:creationId xmlns:p14="http://schemas.microsoft.com/office/powerpoint/2010/main" val="116079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8127" y="2285051"/>
            <a:ext cx="4920791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8778" y="1160326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431" y="2309567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431" y="586759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8128" y="2879999"/>
            <a:ext cx="4920792" cy="273704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96355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8844" y="1776004"/>
            <a:ext cx="6108929" cy="35580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141" y="2109128"/>
            <a:ext cx="3754438" cy="54299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431" y="1141038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8844" y="548756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141" y="2828041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3652026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74855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Bibliographie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732A7FCD-BC22-4A12-A3B3-F9A44B4A7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Smith, J. K. (2020). Le Guide du Voyageur dans les Dimensions Parallèles. Éditions Imaginaires.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Brown, A. (2019). Les Secrets de l'Alchimie Moderne. Presses Mystiques.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Garcia, L. (2022). Exploration des Mondes Inconnus. Éditions Aventure.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White, S. (2023). L'Aube des Nouveaux Horizons : Une Histoire de la Science-Fiction. Presses de l'Université Imaginaire.</a:t>
            </a:r>
          </a:p>
        </p:txBody>
      </p:sp>
    </p:spTree>
    <p:extLst>
      <p:ext uri="{BB962C8B-B14F-4D97-AF65-F5344CB8AC3E}">
        <p14:creationId xmlns:p14="http://schemas.microsoft.com/office/powerpoint/2010/main" val="1151805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362706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AF61B9EC-3972-4229-A00D-CB1077E08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2211" y="2185365"/>
            <a:ext cx="7267575" cy="314801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lvl="0"/>
            <a:r>
              <a:rPr lang="fr-FR" dirty="0"/>
              <a:t>Smith, J. K. (2020). Le Guide du Voyageur dans les Dimensions Parallèles. Éditions Imaginaires.</a:t>
            </a:r>
          </a:p>
          <a:p>
            <a:pPr lvl="0"/>
            <a:r>
              <a:rPr lang="fr-FR" dirty="0"/>
              <a:t>Brown, A. (2019). Les Secrets de l'Alchimie Moderne. Presses Mystiques.</a:t>
            </a:r>
          </a:p>
          <a:p>
            <a:pPr lvl="0"/>
            <a:r>
              <a:rPr lang="fr-FR" dirty="0"/>
              <a:t>Garcia, L. (2022). Exploration des Mondes Inconnus. Éditions Aventure.</a:t>
            </a:r>
          </a:p>
          <a:p>
            <a:pPr lvl="0"/>
            <a:r>
              <a:rPr lang="fr-FR" dirty="0"/>
              <a:t>White, S. (2023). L'Aube des Nouveaux Horizons : Une Histoire de la Science-Fiction. Presses de l'Université Imaginaire.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58095F-6E84-4424-9E76-B404C79F5E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022193CD-AE87-45B7-944F-3D7895290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7189" y="566383"/>
            <a:ext cx="8097623" cy="775685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Des questions ?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120F59D1-DF0F-4DF7-9EC3-B73B2ED05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188" y="1760508"/>
            <a:ext cx="8097624" cy="592912"/>
          </a:xfrm>
        </p:spPr>
        <p:txBody>
          <a:bodyPr>
            <a:noAutofit/>
          </a:bodyPr>
          <a:lstStyle>
            <a:lvl1pPr marL="0" indent="0" algn="ctr">
              <a:buNone/>
              <a:defRPr lang="fr-FR" sz="32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Retrouvez-nous sur le forum du cours !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BE65EF2-66C2-4D1C-809D-4CE949EC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7400" y="248903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tel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l’atelier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6516" y="15634"/>
            <a:ext cx="2537476" cy="1713462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71038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4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fé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605" y="-156020"/>
            <a:ext cx="2523039" cy="1885116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é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démo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453" y="-119490"/>
            <a:ext cx="2859791" cy="1906527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9" y="5652569"/>
            <a:ext cx="839090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2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7042264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9E69D5EA-085C-41C0-8D5E-EEFBBCE00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6009" y="4392946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 err="1">
                <a:solidFill>
                  <a:schemeClr val="bg1"/>
                </a:solidFill>
                <a:latin typeface="Raleway"/>
              </a:rPr>
              <a:t>Idéfix</a:t>
            </a:r>
            <a:endParaRPr lang="fr-FR" sz="2800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3398922" y="2237763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697FD4C-3617-49C9-935C-F7280AF529B2}"/>
              </a:ext>
            </a:extLst>
          </p:cNvPr>
          <p:cNvSpPr/>
          <p:nvPr userDrawn="1"/>
        </p:nvSpPr>
        <p:spPr>
          <a:xfrm>
            <a:off x="6613647" y="2237763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1284" y="4392946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Tartempion</a:t>
            </a:r>
          </a:p>
        </p:txBody>
      </p:sp>
    </p:spTree>
    <p:extLst>
      <p:ext uri="{BB962C8B-B14F-4D97-AF65-F5344CB8AC3E}">
        <p14:creationId xmlns:p14="http://schemas.microsoft.com/office/powerpoint/2010/main" val="25845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757349C2-E711-41C9-BD97-FAC82190D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4400" b="1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266617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3230C5B-66D5-41B1-B8FD-14F718450125}"/>
              </a:ext>
            </a:extLst>
          </p:cNvPr>
          <p:cNvSpPr txBox="1">
            <a:spLocks/>
          </p:cNvSpPr>
          <p:nvPr userDrawn="1"/>
        </p:nvSpPr>
        <p:spPr>
          <a:xfrm>
            <a:off x="3154481" y="496901"/>
            <a:ext cx="5883036" cy="8453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E7C87954-9CDB-4146-BC44-23197E6AD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sous-partie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EBD1932-5CAF-4FE6-A75D-7C2D99EFBE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3830" y="660651"/>
            <a:ext cx="6764338" cy="5178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62892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EEC291-CE68-40BD-92C0-029E2F72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FF467F-E97F-447B-98ED-BB47A4BE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E81E9B-19B8-4B9E-B021-373CC9C9F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DB55-0756-4E3F-8F05-D6F42A4C5471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2F50F-B0A8-4B6C-AA50-FD996FB67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79B4E-6EE5-49B0-8E85-E37828CF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BDCE-05CB-4AD7-86C7-14141AE4E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93" r:id="rId4"/>
    <p:sldLayoutId id="2147483681" r:id="rId5"/>
    <p:sldLayoutId id="2147483678" r:id="rId6"/>
    <p:sldLayoutId id="2147483679" r:id="rId7"/>
    <p:sldLayoutId id="2147483663" r:id="rId8"/>
    <p:sldLayoutId id="2147483667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lite.numerique.gouv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73156-4CF7-115E-10B0-F96E7C5C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4400" b="1" dirty="0"/>
              <a:t>Audit de l’accessibilité de Moodle : parcours étudiant et bonnes pratiques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047CDD-8623-5DCA-5CAD-6DA81E3B7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2539C0-329D-59F2-904E-FE49B79BD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0548" y="5560290"/>
            <a:ext cx="8390901" cy="4988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dirty="0"/>
              <a:t>Universités d’Angers, Bordeaux, La Réunion</a:t>
            </a:r>
          </a:p>
        </p:txBody>
      </p:sp>
    </p:spTree>
    <p:extLst>
      <p:ext uri="{BB962C8B-B14F-4D97-AF65-F5344CB8AC3E}">
        <p14:creationId xmlns:p14="http://schemas.microsoft.com/office/powerpoint/2010/main" val="319769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Sur Moodle, tous responsables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480963"/>
            <a:ext cx="10730762" cy="402269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Moodle est un </a:t>
            </a:r>
            <a:r>
              <a:rPr lang="fr-FR" sz="2200" b="1" dirty="0">
                <a:latin typeface="Verdana" panose="020B0604030504040204" pitchFamily="34" charset="0"/>
                <a:ea typeface="Verdana" panose="020B0604030504040204" pitchFamily="34" charset="0"/>
              </a:rPr>
              <a:t>contenant</a:t>
            </a: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 très </a:t>
            </a:r>
            <a:r>
              <a:rPr lang="fr-FR" sz="2200" b="1" dirty="0">
                <a:latin typeface="Verdana" panose="020B0604030504040204" pitchFamily="34" charset="0"/>
                <a:ea typeface="Verdana" panose="020B0604030504040204" pitchFamily="34" charset="0"/>
              </a:rPr>
              <a:t>accessible</a:t>
            </a:r>
            <a:endParaRPr lang="fr-FR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L’accessibilité numériques est l’affaire de toutes les personnes</a:t>
            </a:r>
          </a:p>
          <a:p>
            <a:pPr marL="971550" lvl="1" indent="-285750"/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Administrateurs et administratrices</a:t>
            </a:r>
          </a:p>
          <a:p>
            <a:pPr marL="971550" lvl="1" indent="-285750"/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Ingénieurs et ingénieures pédagogiques,</a:t>
            </a:r>
          </a:p>
          <a:p>
            <a:pPr marL="971550" lvl="1" indent="-285750"/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Personnes productrices de contenu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L’accessibilité numérique est une </a:t>
            </a:r>
            <a:r>
              <a:rPr lang="fr-FR" sz="2200" b="1" dirty="0">
                <a:latin typeface="Verdana" panose="020B0604030504040204" pitchFamily="34" charset="0"/>
                <a:ea typeface="Verdana" panose="020B0604030504040204" pitchFamily="34" charset="0"/>
              </a:rPr>
              <a:t>chaîne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L’enjeu final est la </a:t>
            </a:r>
            <a:r>
              <a:rPr lang="fr-FR" sz="2200" b="1" dirty="0">
                <a:latin typeface="Verdana" panose="020B0604030504040204" pitchFamily="34" charset="0"/>
                <a:ea typeface="Verdana" panose="020B0604030504040204" pitchFamily="34" charset="0"/>
              </a:rPr>
              <a:t>participation </a:t>
            </a: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pleine et entière des étudiants et étudiantes</a:t>
            </a:r>
          </a:p>
        </p:txBody>
      </p:sp>
    </p:spTree>
    <p:extLst>
      <p:ext uri="{BB962C8B-B14F-4D97-AF65-F5344CB8AC3E}">
        <p14:creationId xmlns:p14="http://schemas.microsoft.com/office/powerpoint/2010/main" val="114492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F4162E0-88CB-DA5E-7A53-4F022F20464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Raleway" pitchFamily="2" charset="0"/>
              </a:rPr>
              <a:t>Des questions 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40E9E9-48EF-4996-9454-C6B32884C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188" y="1455712"/>
            <a:ext cx="8097624" cy="592912"/>
          </a:xfrm>
        </p:spPr>
        <p:txBody>
          <a:bodyPr/>
          <a:lstStyle/>
          <a:p>
            <a:r>
              <a:rPr lang="fr-FR" dirty="0"/>
              <a:t>Retrouvez-nous sur le forum du cours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72EF92-7514-4573-A55B-1A3E8A926F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47188" y="2993611"/>
            <a:ext cx="8097624" cy="14227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julie.charles@univ-angers.fr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pierre.reynaud@univ-reunion.fr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Un grand merci à </a:t>
            </a:r>
            <a:br>
              <a:rPr lang="fr-FR" sz="2000" b="1" dirty="0">
                <a:solidFill>
                  <a:schemeClr val="bg1"/>
                </a:solidFill>
                <a:latin typeface="Raleway" pitchFamily="2" charset="0"/>
              </a:rPr>
            </a:br>
            <a:r>
              <a:rPr lang="fr-FR" sz="2000" b="1" dirty="0" err="1">
                <a:solidFill>
                  <a:schemeClr val="bg1"/>
                </a:solidFill>
                <a:latin typeface="Raleway" pitchFamily="2" charset="0"/>
              </a:rPr>
              <a:t>Endjy</a:t>
            </a:r>
            <a:r>
              <a:rPr lang="fr-FR" sz="2000" b="1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Raleway" pitchFamily="2" charset="0"/>
              </a:rPr>
              <a:t>Guerchet</a:t>
            </a:r>
            <a:r>
              <a:rPr lang="fr-FR" sz="2000" b="1" dirty="0">
                <a:solidFill>
                  <a:schemeClr val="bg1"/>
                </a:solidFill>
                <a:latin typeface="Raleway" pitchFamily="2" charset="0"/>
              </a:rPr>
              <a:t> (Université de Bordeaux), </a:t>
            </a:r>
            <a:r>
              <a:rPr lang="fr-FR" sz="2000" b="1" dirty="0" err="1">
                <a:solidFill>
                  <a:schemeClr val="bg1"/>
                </a:solidFill>
                <a:latin typeface="Raleway" pitchFamily="2" charset="0"/>
              </a:rPr>
              <a:t>Emmeric</a:t>
            </a:r>
            <a:r>
              <a:rPr lang="fr-FR" sz="2000" b="1" dirty="0">
                <a:solidFill>
                  <a:schemeClr val="bg1"/>
                </a:solidFill>
                <a:latin typeface="Raleway" pitchFamily="2" charset="0"/>
              </a:rPr>
              <a:t> Courtois et Jérôme Bonnet (Université de La Réunion) </a:t>
            </a:r>
            <a:br>
              <a:rPr lang="fr-FR" sz="2000" b="1" dirty="0">
                <a:solidFill>
                  <a:schemeClr val="bg1"/>
                </a:solidFill>
                <a:latin typeface="Raleway" pitchFamily="2" charset="0"/>
              </a:rPr>
            </a:b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pour leur aide précieuse</a:t>
            </a:r>
          </a:p>
        </p:txBody>
      </p:sp>
    </p:spTree>
    <p:extLst>
      <p:ext uri="{BB962C8B-B14F-4D97-AF65-F5344CB8AC3E}">
        <p14:creationId xmlns:p14="http://schemas.microsoft.com/office/powerpoint/2010/main" val="77322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158E9-EE97-E454-2258-EA21F4D7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Contributeurs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52E8BC1-63B0-1A98-A5B9-870B7B4480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Julie Charles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5B6529-66C7-CF0E-5659-AF1C3D7B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Pierre Reynaud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BDDD520-D74E-C737-349B-C0D7E3FC1B96}"/>
              </a:ext>
            </a:extLst>
          </p:cNvPr>
          <p:cNvSpPr txBox="1">
            <a:spLocks/>
          </p:cNvSpPr>
          <p:nvPr/>
        </p:nvSpPr>
        <p:spPr>
          <a:xfrm>
            <a:off x="1900548" y="5560290"/>
            <a:ext cx="8390901" cy="498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kern="1200" dirty="0">
                <a:solidFill>
                  <a:schemeClr val="bg1"/>
                </a:solidFill>
                <a:latin typeface="Raleway" pitchFamily="2" charset="77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/>
              <a:t>Universités d’Angers, Bordeaux, La Réunion</a:t>
            </a:r>
          </a:p>
        </p:txBody>
      </p:sp>
    </p:spTree>
    <p:extLst>
      <p:ext uri="{BB962C8B-B14F-4D97-AF65-F5344CB8AC3E}">
        <p14:creationId xmlns:p14="http://schemas.microsoft.com/office/powerpoint/2010/main" val="155429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A3C77-0C28-8810-17F1-2207DDF1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275" y="2186707"/>
            <a:ext cx="876745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4400" b="1" dirty="0"/>
              <a:t>Accessibilité numérique </a:t>
            </a:r>
            <a:br>
              <a:rPr lang="fr-FR" sz="4400" b="1" dirty="0"/>
            </a:br>
            <a:r>
              <a:rPr lang="fr-FR" sz="4400" b="1" dirty="0"/>
              <a:t>et audit de conformité</a:t>
            </a:r>
          </a:p>
        </p:txBody>
      </p:sp>
    </p:spTree>
    <p:extLst>
      <p:ext uri="{BB962C8B-B14F-4D97-AF65-F5344CB8AC3E}">
        <p14:creationId xmlns:p14="http://schemas.microsoft.com/office/powerpoint/2010/main" val="287793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L’accessibilité numérique en peu de mots</a:t>
            </a: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690688"/>
            <a:ext cx="10730762" cy="402269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Faire en sorte que les personnes handicapées aient accès au numérique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sans blocages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en autonomie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Obligatoire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hlinkClick r:id="rId3" tooltip="RGAA site du gouvernement (nouvelle fenêtre)"/>
              </a:rPr>
              <a:t>Référentiel Général d’Amélioration de l’Accessibilité – </a:t>
            </a:r>
            <a:r>
              <a:rPr lang="fr-FR" sz="2400" dirty="0" err="1">
                <a:latin typeface="Verdana" panose="020B0604030504040204" pitchFamily="34" charset="0"/>
                <a:ea typeface="Verdana" panose="020B0604030504040204" pitchFamily="34" charset="0"/>
                <a:hlinkClick r:id="rId3" tooltip="RGAA site du gouvernement (nouvelle fenêtre)"/>
              </a:rPr>
              <a:t>RGAA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28700" lvl="1" indent="-342900"/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4 principes :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perceptible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compréhensible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utilisable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robuste</a:t>
            </a:r>
          </a:p>
          <a:p>
            <a:pPr marL="1028700" lvl="1" indent="-342900"/>
            <a:r>
              <a:rPr lang="fr-FR" sz="2000" dirty="0"/>
              <a:t>13 thématiques : images, tableaux, structuration de l’information, etc.</a:t>
            </a:r>
          </a:p>
          <a:p>
            <a:pPr marL="1028700" lvl="1" indent="-342900"/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106 critères de contrôle</a:t>
            </a:r>
          </a:p>
        </p:txBody>
      </p:sp>
    </p:spTree>
    <p:extLst>
      <p:ext uri="{BB962C8B-B14F-4D97-AF65-F5344CB8AC3E}">
        <p14:creationId xmlns:p14="http://schemas.microsoft.com/office/powerpoint/2010/main" val="99546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L’audit </a:t>
            </a:r>
            <a:r>
              <a:rPr lang="fr-FR" dirty="0" err="1"/>
              <a:t>RGAA</a:t>
            </a: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690688"/>
            <a:ext cx="10730762" cy="402269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Vérifier la conformité des composants d’une page web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Valider les 106 critères au moyen de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Un exemple : le contraste des couleurs (critère 3.2)</a:t>
            </a:r>
          </a:p>
          <a:p>
            <a:pPr marL="1028700" lvl="1" indent="-342900"/>
            <a:r>
              <a:rPr lang="fr-FR" sz="2200" dirty="0"/>
              <a:t>Un contraste doit être suffisamment élevé (ratio de 4,5:1 pour un texte dit « normal »)</a:t>
            </a:r>
          </a:p>
          <a:p>
            <a:pPr marL="1028700" lvl="1" indent="-342900"/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Tests = vérifier que le ratio respecte ce seuil</a:t>
            </a:r>
          </a:p>
          <a:p>
            <a:pPr marL="1028700" lvl="1" indent="-342900"/>
            <a:r>
              <a:rPr lang="fr-FR" sz="2200" dirty="0"/>
              <a:t>Utilisation d’un outil (</a:t>
            </a:r>
            <a:r>
              <a:rPr lang="en-GB" sz="2200" dirty="0" err="1"/>
              <a:t>Color</a:t>
            </a:r>
            <a:r>
              <a:rPr lang="en-GB" sz="2200" dirty="0"/>
              <a:t> Contrast Analyser</a:t>
            </a:r>
            <a:r>
              <a:rPr lang="fr-FR" sz="2200" dirty="0"/>
              <a:t> par exemple)</a:t>
            </a:r>
            <a:endParaRPr lang="fr-FR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DFA15-3D3F-B0EA-7CE7-14F02AA0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L’échantillon choisi</a:t>
            </a:r>
          </a:p>
        </p:txBody>
      </p:sp>
    </p:spTree>
    <p:extLst>
      <p:ext uri="{BB962C8B-B14F-4D97-AF65-F5344CB8AC3E}">
        <p14:creationId xmlns:p14="http://schemas.microsoft.com/office/powerpoint/2010/main" val="413921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Auditer un « parcour</a:t>
            </a:r>
            <a:r>
              <a:rPr lang="fr-FR" dirty="0"/>
              <a:t>s utilisateur »</a:t>
            </a: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690688"/>
            <a:ext cx="10730762" cy="40226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Un audit « orienté » (opérationnel pour la formation à distance)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Moodle 4.1 Boost 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Parcours utilisateur :</a:t>
            </a:r>
          </a:p>
          <a:p>
            <a:pPr marL="971550" lvl="1" indent="-285750"/>
            <a:r>
              <a:rPr lang="fr-FR" sz="2000" dirty="0"/>
              <a:t>Connexion</a:t>
            </a:r>
          </a:p>
          <a:p>
            <a:pPr marL="971550" lvl="1" indent="-285750"/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Accueil et tableau de bord</a:t>
            </a:r>
          </a:p>
          <a:p>
            <a:pPr marL="971550" lvl="1" indent="-285750"/>
            <a:r>
              <a:rPr lang="fr-FR" sz="2000" dirty="0"/>
              <a:t>Interactions</a:t>
            </a:r>
          </a:p>
          <a:p>
            <a:pPr marL="971550" lvl="1" indent="-285750"/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Supports pédagogiques</a:t>
            </a:r>
          </a:p>
          <a:p>
            <a:pPr marL="971550" lvl="1" indent="-285750"/>
            <a:r>
              <a:rPr lang="fr-FR" sz="2000" dirty="0"/>
              <a:t>Évaluations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1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Supports pédagogiques et évaluations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690688"/>
            <a:ext cx="10730762" cy="40226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Moodle est un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contenant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contenus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ne le sont pas toujours (fichiers bureautiques) : structuration des fichiers, gestion des images, utilisation des couleurs, tableaux, listes, PDF image (scan)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évaluations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ne le sont pas toujours :</a:t>
            </a:r>
          </a:p>
          <a:p>
            <a:pPr marL="1028700" lvl="1" indent="-342900"/>
            <a:r>
              <a:rPr lang="fr-FR" sz="2000" dirty="0"/>
              <a:t>Glisser-déposer à bannir</a:t>
            </a:r>
          </a:p>
          <a:p>
            <a:pPr marL="1028700" lvl="1" indent="-342900"/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Respecter certaines bonnes pratiques (1 question par page, pas d’image en guise d’énoncé, etc.)</a:t>
            </a:r>
          </a:p>
        </p:txBody>
      </p:sp>
    </p:spTree>
    <p:extLst>
      <p:ext uri="{BB962C8B-B14F-4D97-AF65-F5344CB8AC3E}">
        <p14:creationId xmlns:p14="http://schemas.microsoft.com/office/powerpoint/2010/main" val="38788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6B2AA-AC3E-2E3B-0418-74E4133E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Déjà la conclusion</a:t>
            </a:r>
          </a:p>
        </p:txBody>
      </p:sp>
    </p:spTree>
    <p:extLst>
      <p:ext uri="{BB962C8B-B14F-4D97-AF65-F5344CB8AC3E}">
        <p14:creationId xmlns:p14="http://schemas.microsoft.com/office/powerpoint/2010/main" val="2063450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4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831</Words>
  <Application>Microsoft Office PowerPoint</Application>
  <PresentationFormat>Grand écran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Inter</vt:lpstr>
      <vt:lpstr>Raleway</vt:lpstr>
      <vt:lpstr>Verdana</vt:lpstr>
      <vt:lpstr>Conception personnalisée</vt:lpstr>
      <vt:lpstr>Audit de l’accessibilité de Moodle : parcours étudiant et bonnes pratiques</vt:lpstr>
      <vt:lpstr>Contributeurs</vt:lpstr>
      <vt:lpstr>Accessibilité numérique  et audit de conformité</vt:lpstr>
      <vt:lpstr>L’accessibilité numérique en peu de mots</vt:lpstr>
      <vt:lpstr>L’audit RGAA</vt:lpstr>
      <vt:lpstr>L’échantillon choisi</vt:lpstr>
      <vt:lpstr>Auditer un « parcours utilisateur »</vt:lpstr>
      <vt:lpstr>Supports pédagogiques et évaluations</vt:lpstr>
      <vt:lpstr>Déjà la conclusion</vt:lpstr>
      <vt:lpstr>Sur Moodle, tous responsables</vt:lpstr>
      <vt:lpstr>Des questions 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CAPANO Manuela;amelie.guardiola@univ-amu.fr</dc:creator>
  <cp:lastModifiedBy>Julie Charles</cp:lastModifiedBy>
  <cp:revision>184</cp:revision>
  <dcterms:created xsi:type="dcterms:W3CDTF">2024-03-21T14:58:03Z</dcterms:created>
  <dcterms:modified xsi:type="dcterms:W3CDTF">2024-06-20T09:51:13Z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AA7F3ED2-C5A4-4F1C-92AC-2CD2C76E2B58</vt:lpwstr>
  </property>
  <property fmtid="{D5CDD505-2E9C-101B-9397-08002B2CF9AE}" pid="3" name="ArticulatePath">
    <vt:lpwstr>Présentation1</vt:lpwstr>
  </property>
</Properties>
</file>