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58" r:id="rId2"/>
    <p:sldId id="262" r:id="rId3"/>
    <p:sldId id="274" r:id="rId4"/>
    <p:sldId id="288" r:id="rId5"/>
    <p:sldId id="289" r:id="rId6"/>
    <p:sldId id="278" r:id="rId7"/>
    <p:sldId id="290" r:id="rId8"/>
    <p:sldId id="291" r:id="rId9"/>
    <p:sldId id="286" r:id="rId10"/>
    <p:sldId id="292" r:id="rId11"/>
    <p:sldId id="273" r:id="rId12"/>
  </p:sldIdLst>
  <p:sldSz cx="12192000" cy="6858000"/>
  <p:notesSz cx="6858000" cy="9144000"/>
  <p:custDataLst>
    <p:tags r:id="rId15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re général" id="{727F6393-2311-469A-8565-313EFB04F418}">
          <p14:sldIdLst>
            <p14:sldId id="258"/>
            <p14:sldId id="262"/>
          </p14:sldIdLst>
        </p14:section>
        <p14:section name="Accessibilité et audit" id="{3298CD60-0B52-40E6-AA10-C6BE26D83148}">
          <p14:sldIdLst>
            <p14:sldId id="274"/>
            <p14:sldId id="288"/>
            <p14:sldId id="289"/>
          </p14:sldIdLst>
        </p14:section>
        <p14:section name="Échantillon" id="{882DCBA0-DC66-4DCC-BEC7-98DB09482E53}">
          <p14:sldIdLst>
            <p14:sldId id="278"/>
            <p14:sldId id="290"/>
            <p14:sldId id="291"/>
          </p14:sldIdLst>
        </p14:section>
        <p14:section name="Conclusion" id="{210CB8C1-582E-4A90-85E4-763D8C643B66}">
          <p14:sldIdLst>
            <p14:sldId id="286"/>
            <p14:sldId id="292"/>
          </p14:sldIdLst>
        </p14:section>
        <p14:section name="Informations utiles" id="{E61317EA-B003-4E25-B1C6-946C255F5897}">
          <p14:sldIdLst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EF1"/>
    <a:srgbClr val="B7D0D8"/>
    <a:srgbClr val="257289"/>
    <a:srgbClr val="DA8D76"/>
    <a:srgbClr val="0D4050"/>
    <a:srgbClr val="FF7700"/>
    <a:srgbClr val="0000A6"/>
    <a:srgbClr val="0014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28" autoAdjust="0"/>
    <p:restoredTop sz="77031" autoAdjust="0"/>
  </p:normalViewPr>
  <p:slideViewPr>
    <p:cSldViewPr snapToGrid="0">
      <p:cViewPr varScale="1">
        <p:scale>
          <a:sx n="46" d="100"/>
          <a:sy n="46" d="100"/>
        </p:scale>
        <p:origin x="1300" y="40"/>
      </p:cViewPr>
      <p:guideLst/>
    </p:cSldViewPr>
  </p:slideViewPr>
  <p:outlineViewPr>
    <p:cViewPr>
      <p:scale>
        <a:sx n="33" d="100"/>
        <a:sy n="33" d="100"/>
      </p:scale>
      <p:origin x="0" y="-321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252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67BEE847-F046-4AC4-9F62-7D1817B77E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B370278-6D29-4F8F-BD3A-5F72D720EF9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051C39-09A6-4624-93B8-19009E33D67F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EF551D0-C6E5-4F33-B9C6-D87A100E91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574DDD1-AF4D-4F3F-A33E-7713C840D78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2E8BC-17E1-4463-90FD-68A126E1B69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9609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026C94-6C27-534C-BBD9-384C954A3F59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66BBF-16B4-4F48-9EBB-1CF9C2819DB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6237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99426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b="0" dirty="0"/>
              <a:t>5mn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Moodle = contenant accessible </a:t>
            </a:r>
            <a:r>
              <a:rPr lang="fr-FR" b="1" dirty="0"/>
              <a:t>mais</a:t>
            </a:r>
            <a:r>
              <a:rPr lang="fr-FR" b="0" dirty="0"/>
              <a:t> Moodle n’est qu’un contenant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dirty="0">
                <a:latin typeface="Verdana" panose="020B0604030504040204" pitchFamily="34" charset="0"/>
                <a:ea typeface="Verdana" panose="020B0604030504040204" pitchFamily="34" charset="0"/>
              </a:rPr>
              <a:t>L’accessibilité numériques est l’affaire de toutes les personnes</a:t>
            </a:r>
            <a:endParaRPr lang="fr-FR" sz="1200" b="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Administrateurs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Développeurs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IP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1" dirty="0">
                <a:latin typeface="Verdana" panose="020B0604030504040204" pitchFamily="34" charset="0"/>
                <a:ea typeface="Verdana" panose="020B0604030504040204" pitchFamily="34" charset="0"/>
              </a:rPr>
              <a:t>Personnes productrices de contenus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AN = chaîne (du début à la fin)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Nécessite de se former</a:t>
            </a: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Nécessite de faire des « contrôles qualité »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200" b="0" dirty="0">
                <a:latin typeface="Verdana" panose="020B0604030504040204" pitchFamily="34" charset="0"/>
                <a:ea typeface="Verdana" panose="020B0604030504040204" pitchFamily="34" charset="0"/>
              </a:rPr>
              <a:t>Objectif et enjeu = participation de toutes les personnes (inclusion)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11626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848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5mn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Présentation croisée des intervenants (</a:t>
            </a:r>
            <a:r>
              <a:rPr lang="fr-FR" b="1" dirty="0"/>
              <a:t>Rapidement:</a:t>
            </a:r>
            <a:r>
              <a:rPr lang="fr-FR" dirty="0"/>
              <a:t> nos fonctions, nos universités)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Création du </a:t>
            </a:r>
            <a:r>
              <a:rPr lang="fr-FR" dirty="0" err="1"/>
              <a:t>DU</a:t>
            </a:r>
            <a:r>
              <a:rPr lang="fr-FR" dirty="0"/>
              <a:t> RAN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Émergence d’un nouveau métier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Utilisation de Moodle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Prise en compte de l’AN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Enjeu de l’AN dans nos universités = digitalisation des formations + inclusion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40848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10 minutes max sur cette partie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213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5mn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Accessibilité numérique = faire en sorte que les </a:t>
            </a:r>
            <a:r>
              <a:rPr lang="fr-FR" dirty="0" err="1"/>
              <a:t>PSH</a:t>
            </a:r>
            <a:r>
              <a:rPr lang="fr-FR" dirty="0"/>
              <a:t> etc.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Accessibilité obligatoire pour les établissements publics depuis 2019 (universités)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Rendre ses sites accessibles (Internet, intranets, appli, etc.)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Afficher une déclaration d’accessibilité sur ses sites web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Rédiger un Schéma pluriannuel de mise en accessibilité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Tous les handicaps + % personnes concernées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 err="1"/>
              <a:t>RGAA</a:t>
            </a:r>
            <a:endParaRPr lang="fr-FR" dirty="0"/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4 principes = perceptible, compréhensible, utilisable et robuste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13 thématiques = images, tableaux, structuration de l’information, etc.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106 critères de contrôle (on y vient tout de suite)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45761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5mn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Objectif de l’audit = vérifier conformité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/>
              <a:t>Pour ça, il faut valider les 106 critères au moyen de tests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2,5 tests en moyenne par critère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Vérification manuelle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dirty="0"/>
              <a:t>Exemple: contraste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Critère = le ratio doit respecter 4,5:1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Série de tests pour vérifier que c’est bien le cas dans l’échantillon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dirty="0"/>
              <a:t>Échantillon = pages du site web représentatives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dirty="0"/>
              <a:t>Utilisation d’outils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1628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Pas plus de 10 minutes!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9425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b="0" dirty="0"/>
              <a:t>5mn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Audit « orienté » = pas un audit officiel mais opérationnel, en fonction de notre contexte = formation à distance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Moodle 4.1 Boost Union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Parcours utilisateur </a:t>
            </a:r>
            <a:r>
              <a:rPr lang="fr-FR" b="1" dirty="0"/>
              <a:t>par nécessité</a:t>
            </a:r>
            <a:r>
              <a:rPr lang="fr-FR" b="0" dirty="0"/>
              <a:t> &gt; Moodle = système complexe à auditer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De l’entrée sur Moodle jusqu’à l’évaluation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1" dirty="0"/>
              <a:t>Résultats: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Aucun blocage &gt; tous les composants natifs Moodle sont techniquement accessibles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Mais quelques défauts qui compliquent la vie des usagers</a:t>
            </a:r>
            <a:br>
              <a:rPr lang="fr-FR" b="0" dirty="0"/>
            </a:br>
            <a:r>
              <a:rPr lang="fr-FR" b="0" dirty="0"/>
              <a:t>Exemples: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b="0" dirty="0"/>
              <a:t>Pertes de focus clavier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b="0" dirty="0"/>
              <a:t>Messages d’erreur trop vagues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b="0" dirty="0"/>
              <a:t>Menu dépliant sans libellé (tout en &lt;div&gt;)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8897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fr-FR" b="0" dirty="0"/>
              <a:t>5mn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b="0" dirty="0"/>
              <a:t>Contenant/contenu = AN est une chaîne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Tous les producteurs de ressources doivent produire accessible pour garantir l’accessibilité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0" dirty="0"/>
              <a:t>Nécessité de se former aux bonnes pratiques de l’AN (production de fichiers bureautiques)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fr-FR" b="1" dirty="0"/>
              <a:t>Contenus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1" dirty="0"/>
              <a:t>Supports de cours:</a:t>
            </a:r>
            <a:r>
              <a:rPr lang="fr-FR" b="0" dirty="0"/>
              <a:t> enseignants et IP pas assez formés = usager (en bout de chaîne n’a pas accès à l’information)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="1" dirty="0"/>
              <a:t>Évaluations: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b="0" dirty="0"/>
              <a:t>Activités tests basées sur le glisser-déposer et uniquement visuelles à bannir</a:t>
            </a:r>
          </a:p>
          <a:p>
            <a:pPr marL="1085850" lvl="2" indent="-171450">
              <a:buFont typeface="Arial" panose="020B0604020202020204" pitchFamily="34" charset="0"/>
              <a:buChar char="•"/>
            </a:pPr>
            <a:r>
              <a:rPr lang="fr-FR" b="0" dirty="0"/>
              <a:t>Pour les autres, quelques recommandations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fr-FR" b="0" dirty="0"/>
              <a:t>1 page par question</a:t>
            </a:r>
          </a:p>
          <a:p>
            <a:pPr marL="1543050" lvl="3" indent="-171450">
              <a:buFont typeface="Arial" panose="020B0604020202020204" pitchFamily="34" charset="0"/>
              <a:buChar char="•"/>
            </a:pPr>
            <a:r>
              <a:rPr lang="fr-FR" b="0" dirty="0"/>
              <a:t>Pas d’image en guise d’énoncé (tableau de données par exemple)</a:t>
            </a:r>
            <a:endParaRPr lang="fr-FR" b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3846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5 minutes!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CD66BBF-16B4-4F48-9EBB-1CF9C2819DB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74945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contribution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605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10322008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28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339C0E9C-8D56-4252-B9EA-E91DF3BC14DC}"/>
              </a:ext>
            </a:extLst>
          </p:cNvPr>
          <p:cNvSpPr txBox="1">
            <a:spLocks/>
          </p:cNvSpPr>
          <p:nvPr userDrawn="1"/>
        </p:nvSpPr>
        <p:spPr>
          <a:xfrm>
            <a:off x="1259999" y="18888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sz="3200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94C2159D-D173-4228-A3E1-ADF14A471401}"/>
              </a:ext>
            </a:extLst>
          </p:cNvPr>
          <p:cNvSpPr txBox="1">
            <a:spLocks/>
          </p:cNvSpPr>
          <p:nvPr userDrawn="1"/>
        </p:nvSpPr>
        <p:spPr>
          <a:xfrm>
            <a:off x="1259998" y="1806440"/>
            <a:ext cx="4546911" cy="7910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>
              <a:solidFill>
                <a:srgbClr val="0D4050"/>
              </a:solidFill>
              <a:latin typeface="Raleway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8C7812-BDD8-4E94-AB09-A349C4425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60475" y="1889126"/>
            <a:ext cx="3754438" cy="542990"/>
          </a:xfrm>
        </p:spPr>
        <p:txBody>
          <a:bodyPr/>
          <a:lstStyle>
            <a:lvl1pPr marL="0" indent="0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2" name="Espace réservé du texte 3">
            <a:extLst>
              <a:ext uri="{FF2B5EF4-FFF2-40B4-BE49-F238E27FC236}">
                <a16:creationId xmlns:a16="http://schemas.microsoft.com/office/drawing/2014/main" id="{A95A1C07-27DF-4419-8821-53DB4A436E3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4077020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centr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041532" y="1766577"/>
            <a:ext cx="6108929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041532" y="869543"/>
            <a:ext cx="6108930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041534" y="2347571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1532" y="5988457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</p:spTree>
    <p:extLst>
      <p:ext uri="{BB962C8B-B14F-4D97-AF65-F5344CB8AC3E}">
        <p14:creationId xmlns:p14="http://schemas.microsoft.com/office/powerpoint/2010/main" val="1160794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gauc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8127" y="2285051"/>
            <a:ext cx="4920791" cy="542990"/>
          </a:xfrm>
        </p:spPr>
        <p:txBody>
          <a:bodyPr/>
          <a:lstStyle>
            <a:lvl1pPr marL="0" indent="0" algn="ctr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18778" y="1160326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3431" y="2309567"/>
            <a:ext cx="6108929" cy="3558025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431" y="586759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8128" y="2879999"/>
            <a:ext cx="4920792" cy="2737047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9635538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à dro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>
            <a:extLst>
              <a:ext uri="{FF2B5EF4-FFF2-40B4-BE49-F238E27FC236}">
                <a16:creationId xmlns:a16="http://schemas.microsoft.com/office/drawing/2014/main" id="{4D139238-89F1-4F3B-A8F4-B97CD81C83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768844" y="1776004"/>
            <a:ext cx="6108929" cy="3558025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endParaRPr lang="fr-F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5" name="Espace réservé du texte 3">
            <a:extLst>
              <a:ext uri="{FF2B5EF4-FFF2-40B4-BE49-F238E27FC236}">
                <a16:creationId xmlns:a16="http://schemas.microsoft.com/office/drawing/2014/main" id="{9B4C904F-E24C-4EE9-B46E-874082E47F4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9141" y="2109128"/>
            <a:ext cx="3754438" cy="542990"/>
          </a:xfrm>
        </p:spPr>
        <p:txBody>
          <a:bodyPr/>
          <a:lstStyle>
            <a:lvl1pPr marL="0" indent="0" algn="l">
              <a:buNone/>
              <a:defRPr lang="fr-FR" sz="32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6" name="Espace réservé du texte 3">
            <a:extLst>
              <a:ext uri="{FF2B5EF4-FFF2-40B4-BE49-F238E27FC236}">
                <a16:creationId xmlns:a16="http://schemas.microsoft.com/office/drawing/2014/main" id="{1930E3FA-4EE1-483F-8126-D6FD515270F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3431" y="1141038"/>
            <a:ext cx="3754438" cy="759011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</a:t>
            </a:r>
          </a:p>
        </p:txBody>
      </p:sp>
      <p:sp>
        <p:nvSpPr>
          <p:cNvPr id="10" name="Espace réservé du texte 3">
            <a:extLst>
              <a:ext uri="{FF2B5EF4-FFF2-40B4-BE49-F238E27FC236}">
                <a16:creationId xmlns:a16="http://schemas.microsoft.com/office/drawing/2014/main" id="{F3A738F3-A880-4DAE-A61B-E3374E7B4D9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68844" y="5487562"/>
            <a:ext cx="6108929" cy="542990"/>
          </a:xfrm>
        </p:spPr>
        <p:txBody>
          <a:bodyPr>
            <a:noAutofit/>
          </a:bodyPr>
          <a:lstStyle>
            <a:lvl1pPr marL="0" indent="0" algn="ctr">
              <a:buNone/>
              <a:defRPr lang="fr-FR" sz="1200" i="1" kern="1200" dirty="0" smtClean="0">
                <a:solidFill>
                  <a:schemeClr val="bg2">
                    <a:lumMod val="2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Lorem ipsum Le parc </a:t>
            </a:r>
            <a:r>
              <a:rPr lang="fr-FR" dirty="0" err="1"/>
              <a:t>pharo</a:t>
            </a:r>
            <a:r>
              <a:rPr lang="fr-FR" dirty="0"/>
              <a:t>, Sculptures </a:t>
            </a:r>
            <a:r>
              <a:rPr lang="fr-FR" dirty="0" err="1"/>
              <a:t>bernard</a:t>
            </a:r>
            <a:r>
              <a:rPr lang="fr-FR" dirty="0"/>
              <a:t> venet, image libérée de droits d’auteur (Creative Commons CC0)</a:t>
            </a:r>
          </a:p>
        </p:txBody>
      </p:sp>
      <p:sp>
        <p:nvSpPr>
          <p:cNvPr id="9" name="Espace réservé du texte 9">
            <a:extLst>
              <a:ext uri="{FF2B5EF4-FFF2-40B4-BE49-F238E27FC236}">
                <a16:creationId xmlns:a16="http://schemas.microsoft.com/office/drawing/2014/main" id="{918D6EAF-8DB7-460E-8465-5DEE0BB8E54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9141" y="2828041"/>
            <a:ext cx="4920792" cy="2737047"/>
          </a:xfrm>
        </p:spPr>
        <p:txBody>
          <a:bodyPr/>
          <a:lstStyle>
            <a:lvl1pPr marL="0" indent="0"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</a:p>
        </p:txBody>
      </p:sp>
    </p:spTree>
    <p:extLst>
      <p:ext uri="{BB962C8B-B14F-4D97-AF65-F5344CB8AC3E}">
        <p14:creationId xmlns:p14="http://schemas.microsoft.com/office/powerpoint/2010/main" val="36520262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031BE1B1-B507-4E16-99F3-964F5909AB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 ipsum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consectetur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adipiscing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,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eiusmod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tempor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incididunt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labore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proin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duis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urna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condimentum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Massa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nec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dui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nunc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enim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non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orci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Tristique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senectus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malesuada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fames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ac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turpis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etiam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amet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nisl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hendrerit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dolor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magna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est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lorem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ipsum. Nunc id cursus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metus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eleifend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mi in.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neque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vestibulum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morbi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blandit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Ullamcorper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dignissim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cras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lobortis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feugiat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vivamus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at.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Phasellus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egestas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rutrum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tellus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eu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tincidunt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aliquam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 Diam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quam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nulla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porttitor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massa.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Mattis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pellentesque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id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nibh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tortor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.</a:t>
            </a:r>
          </a:p>
        </p:txBody>
      </p:sp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3748550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47780E-B825-4DC7-855F-969588687DE5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980C84A-77DD-4020-9029-FCBC407264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31D4795-2E5D-47CD-9962-99ECB1274C2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  <p:sp>
        <p:nvSpPr>
          <p:cNvPr id="11" name="Espace réservé du texte 3">
            <a:extLst>
              <a:ext uri="{FF2B5EF4-FFF2-40B4-BE49-F238E27FC236}">
                <a16:creationId xmlns:a16="http://schemas.microsoft.com/office/drawing/2014/main" id="{B99DD4F9-B42A-4820-AE04-040789237F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260475" y="1047428"/>
            <a:ext cx="3754438" cy="759011"/>
          </a:xfrm>
        </p:spPr>
        <p:txBody>
          <a:bodyPr>
            <a:noAutofit/>
          </a:bodyPr>
          <a:lstStyle>
            <a:lvl1pPr marL="0" indent="0">
              <a:buNone/>
              <a:defRPr lang="fr-FR" sz="4400" kern="1200" dirty="0" smtClean="0">
                <a:solidFill>
                  <a:srgbClr val="0D4050"/>
                </a:solidFill>
                <a:latin typeface="Raleway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Bibliographie</a:t>
            </a:r>
          </a:p>
        </p:txBody>
      </p:sp>
      <p:sp>
        <p:nvSpPr>
          <p:cNvPr id="20" name="Espace réservé du texte 9">
            <a:extLst>
              <a:ext uri="{FF2B5EF4-FFF2-40B4-BE49-F238E27FC236}">
                <a16:creationId xmlns:a16="http://schemas.microsoft.com/office/drawing/2014/main" id="{732A7FCD-BC22-4A12-A3B3-F9A44B4A77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60000" y="1980000"/>
            <a:ext cx="9134157" cy="2357438"/>
          </a:xfr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lang="fr-FR" sz="1800" kern="12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  <a:ea typeface="+mn-ea"/>
                <a:cs typeface="+mn-cs"/>
              </a:defRPr>
            </a:lvl1pPr>
          </a:lstStyle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Smith, J. K. (2020). Le Guide du Voyageur dans les Dimensions Parallèles. Éditions Imaginaires.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Brown, A. (2019). Les Secrets de l'Alchimie Moderne. Presses Mystiques.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Garcia, L. (2022). Exploration des Mondes Inconnus. Éditions Aventure.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latin typeface="Inter"/>
              </a:rPr>
              <a:t>White, S. (2023). L'Aube des Nouveaux Horizons : Une Histoire de la Science-Fiction. Presses de l'Université Imaginaire.</a:t>
            </a:r>
          </a:p>
        </p:txBody>
      </p:sp>
    </p:spTree>
    <p:extLst>
      <p:ext uri="{BB962C8B-B14F-4D97-AF65-F5344CB8AC3E}">
        <p14:creationId xmlns:p14="http://schemas.microsoft.com/office/powerpoint/2010/main" val="11518058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bliographi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362706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Bibliographie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AF61B9EC-3972-4229-A00D-CB1077E087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462211" y="2185365"/>
            <a:ext cx="7267575" cy="3148013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FontTx/>
              <a:buNone/>
              <a:defRPr sz="1800">
                <a:solidFill>
                  <a:schemeClr val="bg2"/>
                </a:solidFill>
                <a:latin typeface="Inter"/>
              </a:defRPr>
            </a:lvl1pPr>
          </a:lstStyle>
          <a:p>
            <a:pPr lvl="0"/>
            <a:r>
              <a:rPr lang="fr-FR" dirty="0"/>
              <a:t>Smith, J. K. (2020). Le Guide du Voyageur dans les Dimensions Parallèles. Éditions Imaginaires.</a:t>
            </a:r>
          </a:p>
          <a:p>
            <a:pPr lvl="0"/>
            <a:r>
              <a:rPr lang="fr-FR" dirty="0"/>
              <a:t>Brown, A. (2019). Les Secrets de l'Alchimie Moderne. Presses Mystiques.</a:t>
            </a:r>
          </a:p>
          <a:p>
            <a:pPr lvl="0"/>
            <a:r>
              <a:rPr lang="fr-FR" dirty="0"/>
              <a:t>Garcia, L. (2022). Exploration des Mondes Inconnus. Éditions Aventure.</a:t>
            </a:r>
          </a:p>
          <a:p>
            <a:pPr lvl="0"/>
            <a:r>
              <a:rPr lang="fr-FR" dirty="0"/>
              <a:t>White, S. (2023). L'Aube des Nouveaux Horizons : Une Histoire de la Science-Fiction. Presses de l'Université Imaginaire.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58095F-6E84-4424-9E76-B404C79F5ED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0744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5" name="Espace réservé du texte 15">
            <a:extLst>
              <a:ext uri="{FF2B5EF4-FFF2-40B4-BE49-F238E27FC236}">
                <a16:creationId xmlns:a16="http://schemas.microsoft.com/office/drawing/2014/main" id="{022193CD-AE87-45B7-944F-3D7895290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047189" y="566383"/>
            <a:ext cx="8097623" cy="775685"/>
          </a:xfrm>
        </p:spPr>
        <p:txBody>
          <a:bodyPr>
            <a:noAutofit/>
          </a:bodyPr>
          <a:lstStyle>
            <a:lvl1pPr marL="0" indent="0" algn="ctr">
              <a:buNone/>
              <a:defRPr lang="fr-FR" sz="44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Des questions ?</a:t>
            </a:r>
          </a:p>
        </p:txBody>
      </p:sp>
      <p:sp>
        <p:nvSpPr>
          <p:cNvPr id="6" name="Espace réservé du texte 15">
            <a:extLst>
              <a:ext uri="{FF2B5EF4-FFF2-40B4-BE49-F238E27FC236}">
                <a16:creationId xmlns:a16="http://schemas.microsoft.com/office/drawing/2014/main" id="{120F59D1-DF0F-4DF7-9EC3-B73B2ED056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047188" y="1760508"/>
            <a:ext cx="8097624" cy="592912"/>
          </a:xfrm>
        </p:spPr>
        <p:txBody>
          <a:bodyPr>
            <a:noAutofit/>
          </a:bodyPr>
          <a:lstStyle>
            <a:lvl1pPr marL="0" indent="0" algn="ctr">
              <a:buNone/>
              <a:defRPr lang="fr-FR" sz="32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Retrouvez-nous sur le forum du cours !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6BE65EF2-66C2-4D1C-809D-4CE949EC2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867400" y="2489032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276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atel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l’atelier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466516" y="15634"/>
            <a:ext cx="2537476" cy="1713462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71038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244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confér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conférence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88605" y="-156020"/>
            <a:ext cx="2523039" cy="1885116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8" y="5652569"/>
            <a:ext cx="8390901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810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é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467ABE98-144F-407D-84DA-0C14FDBF63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Espace réservé du titre 1">
            <a:extLst>
              <a:ext uri="{FF2B5EF4-FFF2-40B4-BE49-F238E27FC236}">
                <a16:creationId xmlns:a16="http://schemas.microsoft.com/office/drawing/2014/main" id="{E4DF0D0B-124D-438B-8550-3C3D55515E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la démo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C7954960-0FC5-401D-8EA3-5E3331959C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00549" y="365973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Auteurs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AF607C6F-5840-47DF-AA8A-78F6EE2079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828798" cy="18253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9069E5F-0E26-45F6-AFC5-58F476669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33453" y="-119490"/>
            <a:ext cx="2859791" cy="1906527"/>
          </a:xfrm>
          <a:prstGeom prst="rect">
            <a:avLst/>
          </a:prstGeom>
        </p:spPr>
      </p:pic>
      <p:sp>
        <p:nvSpPr>
          <p:cNvPr id="7" name="Espace réservé du texte 10">
            <a:extLst>
              <a:ext uri="{FF2B5EF4-FFF2-40B4-BE49-F238E27FC236}">
                <a16:creationId xmlns:a16="http://schemas.microsoft.com/office/drawing/2014/main" id="{C4909177-9E8B-4869-83FB-7AE2EB5330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00549" y="5652569"/>
            <a:ext cx="8390900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3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ribute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DBFE9BD7-0D15-4DC5-AEA2-F512039EF2D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C212E754-4453-4487-9A62-10BDDF32A4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74867" y="340187"/>
            <a:ext cx="7042265" cy="1325563"/>
          </a:xfrm>
        </p:spPr>
        <p:txBody>
          <a:bodyPr/>
          <a:lstStyle>
            <a:lvl1pPr algn="ctr">
              <a:defRPr lang="fr-FR" sz="4400" kern="1200" smtClean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dirty="0"/>
              <a:t>Contributeurs</a:t>
            </a:r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C73DBB9A-2BED-4207-97B6-F68F0CF7BD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74867" y="5652569"/>
            <a:ext cx="7042264" cy="498850"/>
          </a:xfrm>
        </p:spPr>
        <p:txBody>
          <a:bodyPr/>
          <a:lstStyle>
            <a:lvl1pPr marL="0" indent="0">
              <a:buNone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algn="ctr"/>
            <a:r>
              <a:rPr lang="fr-FR" sz="2800" dirty="0">
                <a:solidFill>
                  <a:schemeClr val="bg1"/>
                </a:solidFill>
                <a:latin typeface="Raleway"/>
                <a:ea typeface="+mj-ea"/>
                <a:cs typeface="Arial" panose="020B0604020202020204" pitchFamily="34" charset="0"/>
              </a:rPr>
              <a:t>Établissement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  <a:ea typeface="+mj-ea"/>
                <a:cs typeface="Arial" panose="020B0604020202020204" pitchFamily="34" charset="0"/>
              </a:rPr>
              <a:t>: </a:t>
            </a:r>
            <a:r>
              <a:rPr lang="fr-FR" sz="2800" dirty="0">
                <a:solidFill>
                  <a:schemeClr val="bg1"/>
                </a:solidFill>
                <a:latin typeface="Raleway" pitchFamily="2" charset="77"/>
              </a:rPr>
              <a:t>Université </a:t>
            </a:r>
            <a:r>
              <a:rPr lang="fr-FR" sz="2800" dirty="0" err="1">
                <a:solidFill>
                  <a:schemeClr val="bg1"/>
                </a:solidFill>
                <a:latin typeface="Raleway" pitchFamily="2" charset="77"/>
              </a:rPr>
              <a:t>Luminares</a:t>
            </a:r>
            <a:endParaRPr lang="fr-FR" sz="2800" dirty="0">
              <a:solidFill>
                <a:schemeClr val="bg1"/>
              </a:solidFill>
              <a:latin typeface="Raleway" pitchFamily="2" charset="77"/>
              <a:ea typeface="+mj-ea"/>
              <a:cs typeface="Arial" panose="020B0604020202020204" pitchFamily="34" charset="0"/>
            </a:endParaRPr>
          </a:p>
        </p:txBody>
      </p:sp>
      <p:sp>
        <p:nvSpPr>
          <p:cNvPr id="16" name="Espace réservé du texte 10">
            <a:extLst>
              <a:ext uri="{FF2B5EF4-FFF2-40B4-BE49-F238E27FC236}">
                <a16:creationId xmlns:a16="http://schemas.microsoft.com/office/drawing/2014/main" id="{9E69D5EA-085C-41C0-8D5E-EEFBBCE007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76009" y="439294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 err="1">
                <a:solidFill>
                  <a:schemeClr val="bg1"/>
                </a:solidFill>
                <a:latin typeface="Raleway"/>
              </a:rPr>
              <a:t>Idéfix</a:t>
            </a:r>
            <a:endParaRPr lang="fr-FR" sz="2800" dirty="0">
              <a:solidFill>
                <a:schemeClr val="bg1"/>
              </a:solidFill>
              <a:latin typeface="Raleway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7CE16FE-00EF-41E9-9C5F-2BF88EFA8A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18B53EDC-04BC-4F05-AB49-5CBD2D5C35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24" name="Ellipse 23">
            <a:extLst>
              <a:ext uri="{FF2B5EF4-FFF2-40B4-BE49-F238E27FC236}">
                <a16:creationId xmlns:a16="http://schemas.microsoft.com/office/drawing/2014/main" id="{0EB01636-FC7A-4AAA-9763-5BD244F918D4}"/>
              </a:ext>
            </a:extLst>
          </p:cNvPr>
          <p:cNvSpPr/>
          <p:nvPr userDrawn="1"/>
        </p:nvSpPr>
        <p:spPr>
          <a:xfrm>
            <a:off x="3398922" y="2237763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5697FD4C-3617-49C9-935C-F7280AF529B2}"/>
              </a:ext>
            </a:extLst>
          </p:cNvPr>
          <p:cNvSpPr/>
          <p:nvPr userDrawn="1"/>
        </p:nvSpPr>
        <p:spPr>
          <a:xfrm>
            <a:off x="6613647" y="2237763"/>
            <a:ext cx="2066637" cy="2066637"/>
          </a:xfrm>
          <a:prstGeom prst="ellipse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5DB70AC9-D8FA-440E-9092-D8B0C044278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61284" y="4392946"/>
            <a:ext cx="2141913" cy="498850"/>
          </a:xfr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800" dirty="0">
                <a:solidFill>
                  <a:schemeClr val="bg1"/>
                </a:solidFill>
                <a:latin typeface="Raleway" pitchFamily="2" charset="77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800" dirty="0">
                <a:solidFill>
                  <a:schemeClr val="bg1"/>
                </a:solidFill>
                <a:latin typeface="Raleway"/>
              </a:rPr>
              <a:t>Tartempion</a:t>
            </a:r>
          </a:p>
        </p:txBody>
      </p:sp>
    </p:spTree>
    <p:extLst>
      <p:ext uri="{BB962C8B-B14F-4D97-AF65-F5344CB8AC3E}">
        <p14:creationId xmlns:p14="http://schemas.microsoft.com/office/powerpoint/2010/main" val="2584582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757349C2-E711-41C9-BD97-FAC82190DE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4400" b="1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266617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ous-par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  <p:sp>
        <p:nvSpPr>
          <p:cNvPr id="6" name="Espace réservé du titre 1">
            <a:extLst>
              <a:ext uri="{FF2B5EF4-FFF2-40B4-BE49-F238E27FC236}">
                <a16:creationId xmlns:a16="http://schemas.microsoft.com/office/drawing/2014/main" id="{33230C5B-66D5-41B1-B8FD-14F718450125}"/>
              </a:ext>
            </a:extLst>
          </p:cNvPr>
          <p:cNvSpPr txBox="1">
            <a:spLocks/>
          </p:cNvSpPr>
          <p:nvPr userDrawn="1"/>
        </p:nvSpPr>
        <p:spPr>
          <a:xfrm>
            <a:off x="3154481" y="496901"/>
            <a:ext cx="5883036" cy="84533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fr-FR" dirty="0">
              <a:solidFill>
                <a:schemeClr val="bg1"/>
              </a:solidFill>
              <a:latin typeface="Raleway"/>
            </a:endParaRPr>
          </a:p>
        </p:txBody>
      </p:sp>
      <p:sp>
        <p:nvSpPr>
          <p:cNvPr id="7" name="Espace réservé du titre 1">
            <a:extLst>
              <a:ext uri="{FF2B5EF4-FFF2-40B4-BE49-F238E27FC236}">
                <a16:creationId xmlns:a16="http://schemas.microsoft.com/office/drawing/2014/main" id="{E7C87954-9CDB-4146-BC44-23197E6AD6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00549" y="2186707"/>
            <a:ext cx="83909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Raleway" panose="020B0003030101060003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/>
              <a:t>Titre de sous-partie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EBD1932-5CAF-4FE6-A75D-7C2D99EFBED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13830" y="660651"/>
            <a:ext cx="6764338" cy="517835"/>
          </a:xfrm>
        </p:spPr>
        <p:txBody>
          <a:bodyPr>
            <a:normAutofit/>
          </a:bodyPr>
          <a:lstStyle>
            <a:lvl1pPr marL="0" indent="0" algn="ctr">
              <a:buNone/>
              <a:defRPr lang="fr-FR" sz="2800" kern="1200" baseline="0" dirty="0">
                <a:solidFill>
                  <a:schemeClr val="bg1"/>
                </a:solidFill>
                <a:latin typeface="Raleway" panose="020B0003030101060003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/>
            <a:r>
              <a:rPr lang="fr-FR" dirty="0"/>
              <a:t>Titre de partie</a:t>
            </a:r>
          </a:p>
        </p:txBody>
      </p:sp>
    </p:spTree>
    <p:extLst>
      <p:ext uri="{BB962C8B-B14F-4D97-AF65-F5344CB8AC3E}">
        <p14:creationId xmlns:p14="http://schemas.microsoft.com/office/powerpoint/2010/main" val="1628927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erge fond ble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8606D6D7-71E2-4F97-BD32-8F3E0FB963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9216C4-22AB-4158-AE65-EB0053BE9D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188008" y="172380"/>
            <a:ext cx="1266323" cy="126395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E63691A-F3D8-295F-5AB5-A21DB71663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9466516" y="-42306"/>
            <a:ext cx="2537476" cy="182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993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erge fond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D139AE-54E3-4FE2-86CA-5A7BA553C71A}"/>
              </a:ext>
            </a:extLst>
          </p:cNvPr>
          <p:cNvSpPr/>
          <p:nvPr userDrawn="1"/>
        </p:nvSpPr>
        <p:spPr>
          <a:xfrm>
            <a:off x="0" y="0"/>
            <a:ext cx="12191998" cy="731520"/>
          </a:xfrm>
          <a:prstGeom prst="rect">
            <a:avLst/>
          </a:prstGeom>
          <a:solidFill>
            <a:srgbClr val="0D4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8BE3F74-10A3-447A-9F8F-FA44F0A2AD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094720" y="-59541"/>
            <a:ext cx="1097278" cy="79106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419EC34-146F-47CE-B914-EC201A50618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3600"/>
            <a:ext cx="12192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3200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B4EEC291-CE68-40BD-92C0-029E2F720C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FF467F-E97F-447B-98ED-BB47A4BEB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7E81E9B-19B8-4B9E-B021-373CC9C9F6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57DB55-0756-4E3F-8F05-D6F42A4C5471}" type="datetimeFigureOut">
              <a:rPr lang="fr-FR" smtClean="0"/>
              <a:t>20/06/2024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8F2F50F-B0A8-4B6C-AA50-FD996FB678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FB79B4E-6EE5-49B0-8E85-E37828CF44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05BDCE-05CB-4AD7-86C7-14141AE4E60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1864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91" r:id="rId2"/>
    <p:sldLayoutId id="2147483692" r:id="rId3"/>
    <p:sldLayoutId id="2147483693" r:id="rId4"/>
    <p:sldLayoutId id="2147483681" r:id="rId5"/>
    <p:sldLayoutId id="2147483678" r:id="rId6"/>
    <p:sldLayoutId id="2147483679" r:id="rId7"/>
    <p:sldLayoutId id="2147483663" r:id="rId8"/>
    <p:sldLayoutId id="2147483667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  <p:sldLayoutId id="2147483690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ccessibilite.numerique.gouv.fr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073156-4CF7-115E-10B0-F96E7C5CD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4400" b="1" dirty="0"/>
              <a:t>Audit de l’accessibilité de Moodle : parcours étudiant et bonnes pratiques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B047CDD-8623-5DCA-5CAD-6DA81E3B7E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2539C0-329D-59F2-904E-FE49B79BD8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0548" y="5560290"/>
            <a:ext cx="8390901" cy="498850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fr-FR" dirty="0"/>
              <a:t>Universités d’Angers, Bordeaux, La Réunion</a:t>
            </a:r>
          </a:p>
        </p:txBody>
      </p:sp>
    </p:spTree>
    <p:extLst>
      <p:ext uri="{BB962C8B-B14F-4D97-AF65-F5344CB8AC3E}">
        <p14:creationId xmlns:p14="http://schemas.microsoft.com/office/powerpoint/2010/main" val="3197695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Sur Moodle, tous responsables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480963"/>
            <a:ext cx="10730762" cy="4022690"/>
          </a:xfrm>
        </p:spPr>
        <p:txBody>
          <a:bodyPr>
            <a:no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Moodle est un </a:t>
            </a:r>
            <a:r>
              <a:rPr lang="fr-FR" sz="2200" b="1" dirty="0">
                <a:latin typeface="Verdana" panose="020B0604030504040204" pitchFamily="34" charset="0"/>
                <a:ea typeface="Verdana" panose="020B0604030504040204" pitchFamily="34" charset="0"/>
              </a:rPr>
              <a:t>contenant</a:t>
            </a: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 très </a:t>
            </a:r>
            <a:r>
              <a:rPr lang="fr-FR" sz="2200" b="1" dirty="0">
                <a:latin typeface="Verdana" panose="020B0604030504040204" pitchFamily="34" charset="0"/>
                <a:ea typeface="Verdana" panose="020B0604030504040204" pitchFamily="34" charset="0"/>
              </a:rPr>
              <a:t>accessible</a:t>
            </a:r>
            <a:endParaRPr lang="fr-FR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L’accessibilité numériques est l’affaire de toutes les personnes</a:t>
            </a:r>
          </a:p>
          <a:p>
            <a:pPr marL="971550" lvl="1" indent="-28575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Administrateurs et administratrices</a:t>
            </a:r>
          </a:p>
          <a:p>
            <a:pPr marL="971550" lvl="1" indent="-28575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Ingénieurs et ingénieures pédagogiques,</a:t>
            </a:r>
          </a:p>
          <a:p>
            <a:pPr marL="971550" lvl="1" indent="-28575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Personnes productrices de contenu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L’accessibilité numérique est une </a:t>
            </a:r>
            <a:r>
              <a:rPr lang="fr-FR" sz="2200" b="1" dirty="0">
                <a:latin typeface="Verdana" panose="020B0604030504040204" pitchFamily="34" charset="0"/>
                <a:ea typeface="Verdana" panose="020B0604030504040204" pitchFamily="34" charset="0"/>
              </a:rPr>
              <a:t>chaîne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L’enjeu final est la </a:t>
            </a:r>
            <a:r>
              <a:rPr lang="fr-FR" sz="2200" b="1" dirty="0">
                <a:latin typeface="Verdana" panose="020B0604030504040204" pitchFamily="34" charset="0"/>
                <a:ea typeface="Verdana" panose="020B0604030504040204" pitchFamily="34" charset="0"/>
              </a:rPr>
              <a:t>participation </a:t>
            </a: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pleine et entière des étudiants et étudiantes</a:t>
            </a:r>
          </a:p>
        </p:txBody>
      </p:sp>
    </p:spTree>
    <p:extLst>
      <p:ext uri="{BB962C8B-B14F-4D97-AF65-F5344CB8AC3E}">
        <p14:creationId xmlns:p14="http://schemas.microsoft.com/office/powerpoint/2010/main" val="1144923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>
            <a:extLst>
              <a:ext uri="{FF2B5EF4-FFF2-40B4-BE49-F238E27FC236}">
                <a16:creationId xmlns:a16="http://schemas.microsoft.com/office/drawing/2014/main" id="{AF4162E0-88CB-DA5E-7A53-4F022F20464D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pPr algn="ctr"/>
            <a:r>
              <a:rPr lang="fr-FR" sz="4400" dirty="0">
                <a:solidFill>
                  <a:schemeClr val="bg1"/>
                </a:solidFill>
                <a:latin typeface="Raleway" pitchFamily="2" charset="0"/>
              </a:rPr>
              <a:t>Des questions ?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40E9E9-48EF-4996-9454-C6B32884CC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47188" y="1455712"/>
            <a:ext cx="8097624" cy="592912"/>
          </a:xfrm>
        </p:spPr>
        <p:txBody>
          <a:bodyPr/>
          <a:lstStyle/>
          <a:p>
            <a:r>
              <a:rPr lang="fr-FR" dirty="0"/>
              <a:t>Retrouvez-nous sur le forum du cours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A72EF92-7514-4573-A55B-1A3E8A926FD1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2047188" y="2993611"/>
            <a:ext cx="8097624" cy="142273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julie.charles@univ-angers.fr</a:t>
            </a:r>
          </a:p>
          <a:p>
            <a:pPr marL="0" indent="0" algn="ctr"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pierre.reynaud@univ-reunion.fr</a:t>
            </a:r>
          </a:p>
          <a:p>
            <a:pPr marL="0" indent="0" algn="ctr">
              <a:spcBef>
                <a:spcPts val="3000"/>
              </a:spcBef>
              <a:buNone/>
            </a:pP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Un grand merci à </a:t>
            </a:r>
            <a:br>
              <a:rPr lang="fr-FR" sz="2000" b="1" dirty="0">
                <a:solidFill>
                  <a:schemeClr val="bg1"/>
                </a:solidFill>
                <a:latin typeface="Raleway" pitchFamily="2" charset="0"/>
              </a:rPr>
            </a:br>
            <a:r>
              <a:rPr lang="fr-FR" sz="2000" b="1" dirty="0" err="1">
                <a:solidFill>
                  <a:schemeClr val="bg1"/>
                </a:solidFill>
                <a:latin typeface="Raleway" pitchFamily="2" charset="0"/>
              </a:rPr>
              <a:t>Endjy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</a:t>
            </a:r>
            <a:r>
              <a:rPr lang="fr-FR" sz="2000" b="1" dirty="0" err="1">
                <a:solidFill>
                  <a:schemeClr val="bg1"/>
                </a:solidFill>
                <a:latin typeface="Raleway" pitchFamily="2" charset="0"/>
              </a:rPr>
              <a:t>Guerchet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(Université de Bordeaux), </a:t>
            </a:r>
            <a:r>
              <a:rPr lang="fr-FR" sz="2000" b="1" dirty="0" err="1">
                <a:solidFill>
                  <a:schemeClr val="bg1"/>
                </a:solidFill>
                <a:latin typeface="Raleway" pitchFamily="2" charset="0"/>
              </a:rPr>
              <a:t>Emmeric</a:t>
            </a:r>
            <a:r>
              <a:rPr lang="fr-FR" sz="2000" b="1" dirty="0">
                <a:solidFill>
                  <a:schemeClr val="bg1"/>
                </a:solidFill>
                <a:latin typeface="Raleway" pitchFamily="2" charset="0"/>
              </a:rPr>
              <a:t> Courtois et Jérôme Bonnet (Université de La Réunion) </a:t>
            </a:r>
            <a:br>
              <a:rPr lang="fr-FR" sz="2000" b="1" dirty="0">
                <a:solidFill>
                  <a:schemeClr val="bg1"/>
                </a:solidFill>
                <a:latin typeface="Raleway" pitchFamily="2" charset="0"/>
              </a:rPr>
            </a:br>
            <a:r>
              <a:rPr lang="fr-FR" sz="2000" dirty="0">
                <a:solidFill>
                  <a:schemeClr val="bg1"/>
                </a:solidFill>
                <a:latin typeface="Raleway" pitchFamily="2" charset="0"/>
              </a:rPr>
              <a:t>pour leur aide précieuse</a:t>
            </a:r>
          </a:p>
        </p:txBody>
      </p:sp>
    </p:spTree>
    <p:extLst>
      <p:ext uri="{BB962C8B-B14F-4D97-AF65-F5344CB8AC3E}">
        <p14:creationId xmlns:p14="http://schemas.microsoft.com/office/powerpoint/2010/main" val="773229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5158E9-EE97-E454-2258-EA21F4D76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Contributeurs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B52E8BC1-63B0-1A98-A5B9-870B7B4480E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Julie Charles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875B6529-66C7-CF0E-5659-AF1C3D7B69C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dirty="0"/>
              <a:t>Pierre Reynaud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EBDDD520-D74E-C737-349B-C0D7E3FC1B96}"/>
              </a:ext>
            </a:extLst>
          </p:cNvPr>
          <p:cNvSpPr txBox="1">
            <a:spLocks/>
          </p:cNvSpPr>
          <p:nvPr/>
        </p:nvSpPr>
        <p:spPr>
          <a:xfrm>
            <a:off x="1900548" y="5560290"/>
            <a:ext cx="8390901" cy="49885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fr-FR" sz="2800" kern="1200" dirty="0">
                <a:solidFill>
                  <a:schemeClr val="bg1"/>
                </a:solidFill>
                <a:latin typeface="Raleway" pitchFamily="2" charset="77"/>
                <a:ea typeface="Verdana" panose="020B0604030504040204" pitchFamily="34" charset="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5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fr-FR"/>
              <a:t>Universités d’Angers, Bordeaux, La Réunion</a:t>
            </a:r>
          </a:p>
        </p:txBody>
      </p:sp>
    </p:spTree>
    <p:extLst>
      <p:ext uri="{BB962C8B-B14F-4D97-AF65-F5344CB8AC3E}">
        <p14:creationId xmlns:p14="http://schemas.microsoft.com/office/powerpoint/2010/main" val="1554299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DA3C77-0C28-8810-17F1-2207DDF18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275" y="2186707"/>
            <a:ext cx="8767450" cy="13255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4400" b="1" dirty="0"/>
              <a:t>Accessibilité numérique </a:t>
            </a:r>
            <a:br>
              <a:rPr lang="fr-FR" sz="4400" b="1" dirty="0"/>
            </a:br>
            <a:r>
              <a:rPr lang="fr-FR" sz="4400" b="1" dirty="0"/>
              <a:t>et audit de conformité</a:t>
            </a:r>
          </a:p>
        </p:txBody>
      </p:sp>
    </p:spTree>
    <p:extLst>
      <p:ext uri="{BB962C8B-B14F-4D97-AF65-F5344CB8AC3E}">
        <p14:creationId xmlns:p14="http://schemas.microsoft.com/office/powerpoint/2010/main" val="287793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L’accessibilité numérique en peu de mots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Faire en sorte que les personnes handicapées aient accès au numérique </a:t>
            </a: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</a:rPr>
              <a:t>sans blocages</a:t>
            </a: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 et </a:t>
            </a:r>
            <a:r>
              <a:rPr lang="fr-FR" sz="2400" b="1" dirty="0">
                <a:latin typeface="Verdana" panose="020B0604030504040204" pitchFamily="34" charset="0"/>
                <a:ea typeface="Verdana" panose="020B0604030504040204" pitchFamily="34" charset="0"/>
              </a:rPr>
              <a:t>en autonomie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Obligatoire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  <a:hlinkClick r:id="rId3" tooltip="RGAA site du gouvernement (nouvelle fenêtre)"/>
              </a:rPr>
              <a:t>Référentiel Général d’Amélioration de l’Accessibilité – </a:t>
            </a:r>
            <a:r>
              <a:rPr lang="fr-FR" sz="2400" dirty="0" err="1">
                <a:latin typeface="Verdana" panose="020B0604030504040204" pitchFamily="34" charset="0"/>
                <a:ea typeface="Verdana" panose="020B0604030504040204" pitchFamily="34" charset="0"/>
                <a:hlinkClick r:id="rId3" tooltip="RGAA site du gouvernement (nouvelle fenêtre)"/>
              </a:rPr>
              <a:t>RGAA</a:t>
            </a:r>
            <a:endParaRPr lang="fr-FR" sz="2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1028700" lvl="1" indent="-34290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4 principes :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perceptible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compréhensible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utilisable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robuste</a:t>
            </a:r>
          </a:p>
          <a:p>
            <a:pPr marL="1028700" lvl="1" indent="-342900"/>
            <a:r>
              <a:rPr lang="fr-FR" sz="2000" dirty="0"/>
              <a:t>13 thématiques : images, tableaux, structuration de l’information, etc.</a:t>
            </a:r>
          </a:p>
          <a:p>
            <a:pPr marL="1028700" lvl="1" indent="-34290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106 critères de contrôle</a:t>
            </a:r>
          </a:p>
        </p:txBody>
      </p:sp>
    </p:spTree>
    <p:extLst>
      <p:ext uri="{BB962C8B-B14F-4D97-AF65-F5344CB8AC3E}">
        <p14:creationId xmlns:p14="http://schemas.microsoft.com/office/powerpoint/2010/main" val="9954608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dirty="0"/>
              <a:t>L’audit </a:t>
            </a:r>
            <a:r>
              <a:rPr lang="fr-FR" dirty="0" err="1"/>
              <a:t>RGAA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Vérifier la conformité des composants d’une page web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Valider les 106 critères au moyen de tests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dirty="0">
                <a:latin typeface="Verdana" panose="020B0604030504040204" pitchFamily="34" charset="0"/>
                <a:ea typeface="Verdana" panose="020B0604030504040204" pitchFamily="34" charset="0"/>
              </a:rPr>
              <a:t>Un exemple : le contraste des couleurs (critère 3.2)</a:t>
            </a:r>
          </a:p>
          <a:p>
            <a:pPr marL="1028700" lvl="1" indent="-342900"/>
            <a:r>
              <a:rPr lang="fr-FR" sz="2200" dirty="0"/>
              <a:t>Un contraste doit être suffisamment élevé (ratio de 4,5:1 pour un texte dit « normal »)</a:t>
            </a:r>
          </a:p>
          <a:p>
            <a:pPr marL="1028700" lvl="1" indent="-342900"/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Tests = vérifier que le ratio respecte ce seuil</a:t>
            </a:r>
          </a:p>
          <a:p>
            <a:pPr marL="1028700" lvl="1" indent="-342900"/>
            <a:r>
              <a:rPr lang="fr-FR" sz="2200" dirty="0"/>
              <a:t>Utilisation d’un outil (</a:t>
            </a:r>
            <a:r>
              <a:rPr lang="en-GB" sz="2200" dirty="0" err="1"/>
              <a:t>Color</a:t>
            </a:r>
            <a:r>
              <a:rPr lang="en-GB" sz="2200" dirty="0"/>
              <a:t> Contrast Analyser</a:t>
            </a:r>
            <a:r>
              <a:rPr lang="fr-FR" sz="2200" dirty="0"/>
              <a:t> par exemple)</a:t>
            </a:r>
            <a:endParaRPr lang="fr-FR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3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DFA15-3D3F-B0EA-7CE7-14F02AA05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400" dirty="0"/>
              <a:t>L’échantillon choisi</a:t>
            </a:r>
          </a:p>
        </p:txBody>
      </p:sp>
    </p:spTree>
    <p:extLst>
      <p:ext uri="{BB962C8B-B14F-4D97-AF65-F5344CB8AC3E}">
        <p14:creationId xmlns:p14="http://schemas.microsoft.com/office/powerpoint/2010/main" val="4139219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Auditer un « parcour</a:t>
            </a:r>
            <a:r>
              <a:rPr lang="fr-FR" dirty="0"/>
              <a:t>s utilisateur »</a:t>
            </a:r>
            <a:endParaRPr lang="fr-FR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Un audit « orienté » (opérationnel pour la formation à distance)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Moodle 4.1 Boost Union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200" dirty="0">
                <a:latin typeface="Verdana" panose="020B0604030504040204" pitchFamily="34" charset="0"/>
                <a:ea typeface="Verdana" panose="020B0604030504040204" pitchFamily="34" charset="0"/>
              </a:rPr>
              <a:t>Parcours utilisateur :</a:t>
            </a:r>
          </a:p>
          <a:p>
            <a:pPr marL="971550" lvl="1" indent="-285750"/>
            <a:r>
              <a:rPr lang="fr-FR" sz="2000" dirty="0"/>
              <a:t>Connexion</a:t>
            </a:r>
          </a:p>
          <a:p>
            <a:pPr marL="971550" lvl="1" indent="-28575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Accueil et tableau de bord</a:t>
            </a:r>
          </a:p>
          <a:p>
            <a:pPr marL="971550" lvl="1" indent="-285750"/>
            <a:r>
              <a:rPr lang="fr-FR" sz="2000" dirty="0"/>
              <a:t>Interactions</a:t>
            </a:r>
          </a:p>
          <a:p>
            <a:pPr marL="971550" lvl="1" indent="-28575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Supports pédagogiques</a:t>
            </a:r>
          </a:p>
          <a:p>
            <a:pPr marL="971550" lvl="1" indent="-285750"/>
            <a:r>
              <a:rPr lang="fr-FR" sz="2000" dirty="0"/>
              <a:t>Évaluations</a:t>
            </a:r>
            <a:endParaRPr lang="fr-FR" sz="20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5185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1B4008D3-C226-7BAE-3692-945C94903F71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>
            <a:normAutofit/>
          </a:bodyPr>
          <a:lstStyle/>
          <a:p>
            <a:r>
              <a:rPr lang="fr-FR" sz="3200" dirty="0">
                <a:latin typeface="Verdana" panose="020B0604030504040204" pitchFamily="34" charset="0"/>
                <a:ea typeface="Verdana" panose="020B0604030504040204" pitchFamily="34" charset="0"/>
              </a:rPr>
              <a:t>Supports pédagogiques et évaluations</a:t>
            </a:r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D447463B-0206-9C7C-B461-00FBFE9558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0619" y="1690688"/>
            <a:ext cx="10730762" cy="402269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Moodle est un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contenant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accessible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contenus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ne le sont pas toujours (fichiers bureautiques) : structuration des fichiers, gestion des images, utilisation des couleurs, tableaux, listes, PDF image (scan)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Les </a:t>
            </a:r>
            <a:r>
              <a:rPr lang="fr-FR" sz="2000" b="1" dirty="0">
                <a:latin typeface="Verdana" panose="020B0604030504040204" pitchFamily="34" charset="0"/>
                <a:ea typeface="Verdana" panose="020B0604030504040204" pitchFamily="34" charset="0"/>
              </a:rPr>
              <a:t>évaluations</a:t>
            </a:r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 ne le sont pas toujours :</a:t>
            </a:r>
          </a:p>
          <a:p>
            <a:pPr marL="1028700" lvl="1" indent="-342900"/>
            <a:r>
              <a:rPr lang="fr-FR" sz="2000" dirty="0"/>
              <a:t>Glisser-déposer à bannir</a:t>
            </a:r>
          </a:p>
          <a:p>
            <a:pPr marL="1028700" lvl="1" indent="-342900"/>
            <a:r>
              <a:rPr lang="fr-FR" sz="2000" dirty="0">
                <a:latin typeface="Verdana" panose="020B0604030504040204" pitchFamily="34" charset="0"/>
                <a:ea typeface="Verdana" panose="020B0604030504040204" pitchFamily="34" charset="0"/>
              </a:rPr>
              <a:t>Respecter certaines bonnes pratiques (1 question par page, pas d’image en guise d’énoncé, etc.)</a:t>
            </a:r>
          </a:p>
        </p:txBody>
      </p:sp>
    </p:spTree>
    <p:extLst>
      <p:ext uri="{BB962C8B-B14F-4D97-AF65-F5344CB8AC3E}">
        <p14:creationId xmlns:p14="http://schemas.microsoft.com/office/powerpoint/2010/main" val="38788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6B2AA-AC3E-2E3B-0418-74E4133EF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Déjà la conclusion</a:t>
            </a:r>
          </a:p>
        </p:txBody>
      </p:sp>
    </p:spTree>
    <p:extLst>
      <p:ext uri="{BB962C8B-B14F-4D97-AF65-F5344CB8AC3E}">
        <p14:creationId xmlns:p14="http://schemas.microsoft.com/office/powerpoint/2010/main" val="206345015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PROJECT_OPEN" val="0"/>
  <p:tag name="ARTICULATE_SLIDE_COUNT" val="4"/>
</p:tagLst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1283</TotalTime>
  <Words>831</Words>
  <Application>Microsoft Office PowerPoint</Application>
  <PresentationFormat>Grand écran</PresentationFormat>
  <Paragraphs>126</Paragraphs>
  <Slides>11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8" baseType="lpstr">
      <vt:lpstr>Aptos</vt:lpstr>
      <vt:lpstr>Arial</vt:lpstr>
      <vt:lpstr>Calibri</vt:lpstr>
      <vt:lpstr>Inter</vt:lpstr>
      <vt:lpstr>Raleway</vt:lpstr>
      <vt:lpstr>Verdana</vt:lpstr>
      <vt:lpstr>Conception personnalisée</vt:lpstr>
      <vt:lpstr>Audit de l’accessibilité de Moodle : parcours étudiant et bonnes pratiques</vt:lpstr>
      <vt:lpstr>Contributeurs</vt:lpstr>
      <vt:lpstr>Accessibilité numérique  et audit de conformité</vt:lpstr>
      <vt:lpstr>L’accessibilité numérique en peu de mots</vt:lpstr>
      <vt:lpstr>L’audit RGAA</vt:lpstr>
      <vt:lpstr>L’échantillon choisi</vt:lpstr>
      <vt:lpstr>Auditer un « parcours utilisateur »</vt:lpstr>
      <vt:lpstr>Supports pédagogiques et évaluations</vt:lpstr>
      <vt:lpstr>Déjà la conclusion</vt:lpstr>
      <vt:lpstr>Sur Moodle, tous responsables</vt:lpstr>
      <vt:lpstr>Des questions 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CAPANO Manuela;amelie.guardiola@univ-amu.fr</dc:creator>
  <cp:lastModifiedBy>Julie Charles</cp:lastModifiedBy>
  <cp:revision>184</cp:revision>
  <dcterms:created xsi:type="dcterms:W3CDTF">2024-03-21T14:58:03Z</dcterms:created>
  <dcterms:modified xsi:type="dcterms:W3CDTF">2024-06-20T09:51:13Z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AA7F3ED2-C5A4-4F1C-92AC-2CD2C76E2B58</vt:lpwstr>
  </property>
  <property fmtid="{D5CDD505-2E9C-101B-9397-08002B2CF9AE}" pid="3" name="ArticulatePath">
    <vt:lpwstr>Présentation1</vt:lpwstr>
  </property>
</Properties>
</file>