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8" r:id="rId2"/>
    <p:sldId id="256" r:id="rId3"/>
    <p:sldId id="279" r:id="rId4"/>
    <p:sldId id="274" r:id="rId5"/>
    <p:sldId id="282" r:id="rId6"/>
    <p:sldId id="281" r:id="rId7"/>
    <p:sldId id="275" r:id="rId8"/>
    <p:sldId id="276" r:id="rId9"/>
    <p:sldId id="277" r:id="rId10"/>
    <p:sldId id="283" r:id="rId11"/>
    <p:sldId id="284" r:id="rId12"/>
    <p:sldId id="278" r:id="rId13"/>
  </p:sldIdLst>
  <p:sldSz cx="12192000" cy="6858000"/>
  <p:notesSz cx="6858000" cy="9144000"/>
  <p:custDataLst>
    <p:tags r:id="rId1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050"/>
    <a:srgbClr val="FF7700"/>
    <a:srgbClr val="0000A6"/>
    <a:srgbClr val="001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48" autoAdjust="0"/>
    <p:restoredTop sz="93567" autoAdjust="0"/>
  </p:normalViewPr>
  <p:slideViewPr>
    <p:cSldViewPr snapToGrid="0">
      <p:cViewPr varScale="1">
        <p:scale>
          <a:sx n="107" d="100"/>
          <a:sy n="107" d="100"/>
        </p:scale>
        <p:origin x="9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52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BEE847-F046-4AC4-9F62-7D1817B77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70278-6D29-4F8F-BD3A-5F72D720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51C39-09A6-4624-93B8-19009E33D67F}" type="datetimeFigureOut">
              <a:rPr lang="fr-FR" smtClean="0"/>
              <a:t>19/07/2024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F551D0-C6E5-4F33-B9C6-D87A100E9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74DDD1-AF4D-4F3F-A33E-7713C840D7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2E8BC-17E1-4463-90FD-68A126E1B6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0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6C94-6C27-534C-BBD9-384C954A3F59}" type="datetimeFigureOut">
              <a:rPr lang="fr-FR" smtClean="0"/>
              <a:t>19/07/2024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6BBF-16B4-4F48-9EBB-1CF9C2819D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contribution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20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032200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8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39C0E9C-8D56-4252-B9EA-E91DF3BC14DC}"/>
              </a:ext>
            </a:extLst>
          </p:cNvPr>
          <p:cNvSpPr txBox="1">
            <a:spLocks/>
          </p:cNvSpPr>
          <p:nvPr userDrawn="1"/>
        </p:nvSpPr>
        <p:spPr>
          <a:xfrm>
            <a:off x="1259999" y="18888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4C2159D-D173-4228-A3E1-ADF14A471401}"/>
              </a:ext>
            </a:extLst>
          </p:cNvPr>
          <p:cNvSpPr txBox="1">
            <a:spLocks/>
          </p:cNvSpPr>
          <p:nvPr userDrawn="1"/>
        </p:nvSpPr>
        <p:spPr>
          <a:xfrm>
            <a:off x="1259998" y="18064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8C7812-BDD8-4E94-AB09-A349C4425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475" y="1889126"/>
            <a:ext cx="3754438" cy="542990"/>
          </a:xfrm>
        </p:spPr>
        <p:txBody>
          <a:bodyPr/>
          <a:lstStyle>
            <a:lvl1pPr marL="0" indent="0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A95A1C07-27DF-4419-8821-53DB4A436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77020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1532" y="1766577"/>
            <a:ext cx="6108929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1532" y="869543"/>
            <a:ext cx="6108930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1534" y="2347571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532" y="5988457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</p:spTree>
    <p:extLst>
      <p:ext uri="{BB962C8B-B14F-4D97-AF65-F5344CB8AC3E}">
        <p14:creationId xmlns:p14="http://schemas.microsoft.com/office/powerpoint/2010/main" val="1160794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8127" y="2285051"/>
            <a:ext cx="4920791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8778" y="1160326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431" y="2309567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431" y="586759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8128" y="2879999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963553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844" y="1776004"/>
            <a:ext cx="6108929" cy="35580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141" y="2109128"/>
            <a:ext cx="3754438" cy="542990"/>
          </a:xfrm>
        </p:spPr>
        <p:txBody>
          <a:bodyPr/>
          <a:lstStyle>
            <a:lvl1pPr marL="0" indent="0" algn="l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3431" y="1141038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8844" y="548756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141" y="2828041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3652026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74855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Bibliographie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732A7FCD-BC22-4A12-A3B3-F9A44B4A7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Smith, J. K. (2020). Le Guide du Voyageur dans les Dimensions Parallèles. Éditions Imaginaires.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Brown, A. (2019). Les Secrets de l'Alchimie Moderne. Presses Mystiques.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Garcia, L. (2022). Exploration des Mondes Inconnus. Éditions Aventure.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White, S. (2023). L'Aube des Nouveaux Horizons : Une Histoire de la Science-Fiction. Presses de l'Université Imaginaire.</a:t>
            </a:r>
          </a:p>
        </p:txBody>
      </p:sp>
    </p:spTree>
    <p:extLst>
      <p:ext uri="{BB962C8B-B14F-4D97-AF65-F5344CB8AC3E}">
        <p14:creationId xmlns:p14="http://schemas.microsoft.com/office/powerpoint/2010/main" val="1151805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362706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AF61B9EC-3972-4229-A00D-CB1077E087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11" y="2185365"/>
            <a:ext cx="7267575" cy="314801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lvl="0"/>
            <a:r>
              <a:rPr lang="fr-FR" dirty="0"/>
              <a:t>Smith, J. K. (2020). Le Guide du Voyageur dans les Dimensions Parallèles. Éditions Imaginaires.</a:t>
            </a:r>
          </a:p>
          <a:p>
            <a:pPr lvl="0"/>
            <a:r>
              <a:rPr lang="fr-FR" dirty="0"/>
              <a:t>Brown, A. (2019). Les Secrets de l'Alchimie Moderne. Presses Mystiques.</a:t>
            </a:r>
          </a:p>
          <a:p>
            <a:pPr lvl="0"/>
            <a:r>
              <a:rPr lang="fr-FR" dirty="0"/>
              <a:t>Garcia, L. (2022). Exploration des Mondes Inconnus. Éditions Aventure.</a:t>
            </a:r>
          </a:p>
          <a:p>
            <a:pPr lvl="0"/>
            <a:r>
              <a:rPr lang="fr-FR" dirty="0"/>
              <a:t>White, S. (2023). L'Aube des Nouveaux Horizons : Une Histoire de la Science-Fiction. Presses de l'Université Imaginaire.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58095F-6E84-4424-9E76-B404C79F5E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tel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l’atelier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6516" y="15634"/>
            <a:ext cx="2537476" cy="1713462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71038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44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22193CD-AE87-45B7-944F-3D7895290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7189" y="566383"/>
            <a:ext cx="8097623" cy="775685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Des questions ?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7188" y="1760508"/>
            <a:ext cx="8097624" cy="592912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Retrouvez-nous sur le forum du cours !</a:t>
            </a:r>
          </a:p>
        </p:txBody>
      </p:sp>
      <p:pic>
        <p:nvPicPr>
          <p:cNvPr id="11" name="Graphique 10" descr="Courrier">
            <a:extLst>
              <a:ext uri="{FF2B5EF4-FFF2-40B4-BE49-F238E27FC236}">
                <a16:creationId xmlns:a16="http://schemas.microsoft.com/office/drawing/2014/main" id="{6BE65EF2-66C2-4D1C-809D-4CE949EC22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7400" y="2489032"/>
            <a:ext cx="457200" cy="457200"/>
          </a:xfrm>
          <a:prstGeom prst="rect">
            <a:avLst/>
          </a:prstGeom>
        </p:spPr>
      </p:pic>
      <p:pic>
        <p:nvPicPr>
          <p:cNvPr id="12" name="Graphique 11" descr="Lien">
            <a:extLst>
              <a:ext uri="{FF2B5EF4-FFF2-40B4-BE49-F238E27FC236}">
                <a16:creationId xmlns:a16="http://schemas.microsoft.com/office/drawing/2014/main" id="{86A2640F-4F90-498D-BDF8-20B9D06C6BF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7400" y="4486086"/>
            <a:ext cx="457200" cy="457200"/>
          </a:xfrm>
          <a:prstGeom prst="rect">
            <a:avLst/>
          </a:prstGeom>
        </p:spPr>
      </p:pic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11B793E9-A514-4F59-855C-E86E940486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7189" y="4964780"/>
            <a:ext cx="8097623" cy="76061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Site web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https://cipe.univ-amu.fr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E5FDC9-B751-4247-BAC1-AB75F4C9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47188" y="3004790"/>
            <a:ext cx="8097624" cy="1422737"/>
          </a:xfrm>
        </p:spPr>
        <p:txBody>
          <a:bodyPr>
            <a:noAutofit/>
          </a:bodyPr>
          <a:lstStyle>
            <a:lvl1pPr marL="0" indent="0" algn="ctr">
              <a:buNone/>
              <a:defRPr lang="fr-FR" sz="1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Contacts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john.doe@example.com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emilie.dupont@fakemail.com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contact@fantasyemail.net</a:t>
            </a:r>
          </a:p>
        </p:txBody>
      </p:sp>
    </p:spTree>
    <p:extLst>
      <p:ext uri="{BB962C8B-B14F-4D97-AF65-F5344CB8AC3E}">
        <p14:creationId xmlns:p14="http://schemas.microsoft.com/office/powerpoint/2010/main" val="399027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conférence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8605" y="-156020"/>
            <a:ext cx="2523039" cy="1885116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1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é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démo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3453" y="-119490"/>
            <a:ext cx="2859791" cy="1906527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9" y="5652569"/>
            <a:ext cx="83909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2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7042264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9E69D5EA-085C-41C0-8D5E-EEFBBCE007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06231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 err="1">
                <a:solidFill>
                  <a:schemeClr val="bg1"/>
                </a:solidFill>
                <a:latin typeface="Raleway"/>
              </a:rPr>
              <a:t>Idéfix</a:t>
            </a:r>
            <a:endParaRPr lang="fr-FR" sz="2800" dirty="0">
              <a:solidFill>
                <a:schemeClr val="bg1"/>
              </a:solidFill>
              <a:latin typeface="Raleway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1197204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97FD4C-3617-49C9-935C-F7280AF529B2}"/>
              </a:ext>
            </a:extLst>
          </p:cNvPr>
          <p:cNvSpPr/>
          <p:nvPr userDrawn="1"/>
        </p:nvSpPr>
        <p:spPr>
          <a:xfrm>
            <a:off x="8943870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9565" y="421856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Tartempion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458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697273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5818" y="4224168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3157980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7031313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20341" y="4180859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259458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8606" y="5652569"/>
            <a:ext cx="7042265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01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757349C2-E711-41C9-BD97-FAC82190D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266617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33230C5B-66D5-41B1-B8FD-14F718450125}"/>
              </a:ext>
            </a:extLst>
          </p:cNvPr>
          <p:cNvSpPr txBox="1">
            <a:spLocks/>
          </p:cNvSpPr>
          <p:nvPr userDrawn="1"/>
        </p:nvSpPr>
        <p:spPr>
          <a:xfrm>
            <a:off x="3154481" y="496901"/>
            <a:ext cx="5883036" cy="84533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dirty="0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7C87954-9CDB-4146-BC44-23197E6AD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sous-partie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EBD1932-5CAF-4FE6-A75D-7C2D99EFBE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3830" y="660651"/>
            <a:ext cx="6764338" cy="517835"/>
          </a:xfrm>
        </p:spPr>
        <p:txBody>
          <a:bodyPr>
            <a:norm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1628927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EC291-CE68-40BD-92C0-029E2F72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FF467F-E97F-447B-98ED-BB47A4BEB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81E9B-19B8-4B9E-B021-373CC9C9F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7DB55-0756-4E3F-8F05-D6F42A4C5471}" type="datetimeFigureOut">
              <a:rPr lang="fr-FR" smtClean="0"/>
              <a:t>19/07/2024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2F50F-B0A8-4B6C-AA50-FD996FB67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B79B4E-6EE5-49B0-8E85-E37828CF4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BDCE-05CB-4AD7-86C7-14141AE4E6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8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692" r:id="rId3"/>
    <p:sldLayoutId id="2147483693" r:id="rId4"/>
    <p:sldLayoutId id="2147483681" r:id="rId5"/>
    <p:sldLayoutId id="2147483694" r:id="rId6"/>
    <p:sldLayoutId id="2147483695" r:id="rId7"/>
    <p:sldLayoutId id="2147483678" r:id="rId8"/>
    <p:sldLayoutId id="2147483679" r:id="rId9"/>
    <p:sldLayoutId id="2147483663" r:id="rId10"/>
    <p:sldLayoutId id="2147483667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oodle.org/4x/fr/Consultation" TargetMode="Externa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Relationship Id="rId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oodle.org/4x/fr/Consultation" TargetMode="Externa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073156-4CF7-115E-10B0-F96E7C5CD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175" y="-230819"/>
            <a:ext cx="8390901" cy="1325563"/>
          </a:xfrm>
        </p:spPr>
        <p:txBody>
          <a:bodyPr>
            <a:normAutofit/>
          </a:bodyPr>
          <a:lstStyle/>
          <a:p>
            <a:r>
              <a:rPr lang="fr-FR" sz="4000" dirty="0"/>
              <a:t>Booste ta FTLV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047CDD-8623-5DCA-5CAD-6DA81E3B7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12885" y="619999"/>
            <a:ext cx="7643674" cy="1325563"/>
          </a:xfrm>
        </p:spPr>
        <p:txBody>
          <a:bodyPr/>
          <a:lstStyle/>
          <a:p>
            <a:r>
              <a:rPr lang="fr-FR" dirty="0"/>
              <a:t>Concevoir sur </a:t>
            </a:r>
            <a:r>
              <a:rPr lang="fr-FR" dirty="0" err="1"/>
              <a:t>moodle</a:t>
            </a:r>
            <a:r>
              <a:rPr lang="fr-FR" dirty="0"/>
              <a:t> des parcours hybrides destinés à la formation tout au long de la vie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2539C0-329D-59F2-904E-FE49B79BD8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5169" y="6086628"/>
            <a:ext cx="8390901" cy="498850"/>
          </a:xfrm>
        </p:spPr>
        <p:txBody>
          <a:bodyPr/>
          <a:lstStyle/>
          <a:p>
            <a:pPr algn="ctr"/>
            <a:r>
              <a:rPr lang="fr-FR" dirty="0" err="1"/>
              <a:t>ForPro</a:t>
            </a:r>
            <a:r>
              <a:rPr lang="fr-FR" dirty="0"/>
              <a:t> -Aix-Marseille Université 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183A113-A6A3-6967-5176-44D82A31DEF9}"/>
              </a:ext>
            </a:extLst>
          </p:cNvPr>
          <p:cNvSpPr/>
          <p:nvPr/>
        </p:nvSpPr>
        <p:spPr>
          <a:xfrm>
            <a:off x="1162975" y="2487398"/>
            <a:ext cx="2066637" cy="2066637"/>
          </a:xfrm>
          <a:prstGeom prst="ellipse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D49A098A-F358-7336-858D-814450DF91A8}"/>
              </a:ext>
            </a:extLst>
          </p:cNvPr>
          <p:cNvSpPr/>
          <p:nvPr/>
        </p:nvSpPr>
        <p:spPr>
          <a:xfrm>
            <a:off x="5036308" y="2487398"/>
            <a:ext cx="2066637" cy="2066637"/>
          </a:xfrm>
          <a:prstGeom prst="ellipse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970780F-B10B-A63E-B505-E5898C590BD7}"/>
              </a:ext>
            </a:extLst>
          </p:cNvPr>
          <p:cNvSpPr/>
          <p:nvPr/>
        </p:nvSpPr>
        <p:spPr>
          <a:xfrm>
            <a:off x="8909641" y="2487398"/>
            <a:ext cx="2066637" cy="2066637"/>
          </a:xfrm>
          <a:prstGeom prst="ellipse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A4F30C8-3437-5699-5DD0-16947651DDDE}"/>
              </a:ext>
            </a:extLst>
          </p:cNvPr>
          <p:cNvSpPr txBox="1"/>
          <p:nvPr/>
        </p:nvSpPr>
        <p:spPr>
          <a:xfrm>
            <a:off x="4944862" y="1945562"/>
            <a:ext cx="2539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  <a:latin typeface="Raleway" pitchFamily="2" charset="0"/>
              </a:rPr>
              <a:t>Contributeurs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070E40B-9998-6CEA-E058-C4AE5C2DC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159" y="2778707"/>
            <a:ext cx="1189299" cy="152878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EBF962B-92E7-EB22-9208-39D01CAB8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0376" y="2743195"/>
            <a:ext cx="1030787" cy="160589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E435B8D-2B2B-B71C-1677-9C58F76304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1350" y="2751895"/>
            <a:ext cx="1189299" cy="1597194"/>
          </a:xfrm>
          <a:prstGeom prst="rect">
            <a:avLst/>
          </a:prstGeom>
        </p:spPr>
      </p:pic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94A08FF3-2D89-18EA-A592-BC2D37E4049D}"/>
              </a:ext>
            </a:extLst>
          </p:cNvPr>
          <p:cNvSpPr txBox="1">
            <a:spLocks/>
          </p:cNvSpPr>
          <p:nvPr/>
        </p:nvSpPr>
        <p:spPr>
          <a:xfrm>
            <a:off x="4554450" y="4663014"/>
            <a:ext cx="2930235" cy="4988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600" dirty="0">
                <a:solidFill>
                  <a:schemeClr val="bg1"/>
                </a:solidFill>
                <a:latin typeface="Raleway" pitchFamily="2" charset="0"/>
              </a:rPr>
              <a:t>Christine MATHIEU</a:t>
            </a:r>
          </a:p>
          <a:p>
            <a:pPr marL="0" indent="0" algn="ctr">
              <a:buNone/>
            </a:pPr>
            <a:r>
              <a:rPr lang="fr-FR" sz="1400" dirty="0">
                <a:solidFill>
                  <a:schemeClr val="bg1"/>
                </a:solidFill>
                <a:latin typeface="Raleway" panose="020B0003030101060003"/>
              </a:rPr>
              <a:t>christine.mathieu@univ-amu.fr</a:t>
            </a:r>
          </a:p>
          <a:p>
            <a:pPr marL="0" indent="0" algn="ctr">
              <a:buNone/>
            </a:pPr>
            <a:endParaRPr lang="fr-FR" sz="2600" dirty="0">
              <a:solidFill>
                <a:schemeClr val="bg1"/>
              </a:solidFill>
              <a:latin typeface="Raleway" pitchFamily="2" charset="0"/>
            </a:endParaRPr>
          </a:p>
          <a:p>
            <a:pPr marL="0" indent="0" algn="ctr">
              <a:buNone/>
            </a:pPr>
            <a:endParaRPr lang="fr-FR" sz="2600" dirty="0">
              <a:solidFill>
                <a:schemeClr val="bg1"/>
              </a:solidFill>
              <a:latin typeface="Raleway" pitchFamily="2" charset="0"/>
            </a:endParaRP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F3773BE3-3C49-F663-97CA-0D81E77FB567}"/>
              </a:ext>
            </a:extLst>
          </p:cNvPr>
          <p:cNvSpPr txBox="1">
            <a:spLocks/>
          </p:cNvSpPr>
          <p:nvPr/>
        </p:nvSpPr>
        <p:spPr>
          <a:xfrm>
            <a:off x="8367104" y="4625702"/>
            <a:ext cx="3093375" cy="4988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600" dirty="0">
                <a:solidFill>
                  <a:schemeClr val="bg1"/>
                </a:solidFill>
                <a:latin typeface="Raleway" pitchFamily="2" charset="0"/>
              </a:rPr>
              <a:t>Maria MAESTRACCI</a:t>
            </a:r>
          </a:p>
          <a:p>
            <a:pPr marL="0" indent="0" algn="ctr">
              <a:buNone/>
            </a:pPr>
            <a:r>
              <a:rPr lang="fr-FR" sz="1400" dirty="0">
                <a:solidFill>
                  <a:schemeClr val="bg1"/>
                </a:solidFill>
                <a:latin typeface="Raleway" pitchFamily="2" charset="0"/>
              </a:rPr>
              <a:t>maria.maestracci@univ-amu.fr</a:t>
            </a:r>
          </a:p>
        </p:txBody>
      </p:sp>
      <p:sp>
        <p:nvSpPr>
          <p:cNvPr id="14" name="Espace réservé du texte 3">
            <a:extLst>
              <a:ext uri="{FF2B5EF4-FFF2-40B4-BE49-F238E27FC236}">
                <a16:creationId xmlns:a16="http://schemas.microsoft.com/office/drawing/2014/main" id="{FEED35F9-F05F-91E1-8940-173FE4B2FE10}"/>
              </a:ext>
            </a:extLst>
          </p:cNvPr>
          <p:cNvSpPr txBox="1">
            <a:spLocks/>
          </p:cNvSpPr>
          <p:nvPr/>
        </p:nvSpPr>
        <p:spPr>
          <a:xfrm>
            <a:off x="731521" y="4643616"/>
            <a:ext cx="2554246" cy="498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bg1"/>
                </a:solidFill>
                <a:latin typeface="Raleway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600" dirty="0"/>
              <a:t>Aline VUANO</a:t>
            </a:r>
          </a:p>
          <a:p>
            <a:r>
              <a:rPr lang="fr-FR" sz="1400" dirty="0"/>
              <a:t>aline.vuano@univ-amu.fr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695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5A1CD25-DD3F-400F-BA1D-0BB8E71E9C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69595"/>
              </p:ext>
            </p:extLst>
          </p:nvPr>
        </p:nvGraphicFramePr>
        <p:xfrm>
          <a:off x="76774" y="671783"/>
          <a:ext cx="11895015" cy="6021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330">
                  <a:extLst>
                    <a:ext uri="{9D8B030D-6E8A-4147-A177-3AD203B41FA5}">
                      <a16:colId xmlns:a16="http://schemas.microsoft.com/office/drawing/2014/main" val="2268629143"/>
                    </a:ext>
                  </a:extLst>
                </a:gridCol>
                <a:gridCol w="2602523">
                  <a:extLst>
                    <a:ext uri="{9D8B030D-6E8A-4147-A177-3AD203B41FA5}">
                      <a16:colId xmlns:a16="http://schemas.microsoft.com/office/drawing/2014/main" val="2011488235"/>
                    </a:ext>
                  </a:extLst>
                </a:gridCol>
                <a:gridCol w="4276808">
                  <a:extLst>
                    <a:ext uri="{9D8B030D-6E8A-4147-A177-3AD203B41FA5}">
                      <a16:colId xmlns:a16="http://schemas.microsoft.com/office/drawing/2014/main" val="3533008213"/>
                    </a:ext>
                  </a:extLst>
                </a:gridCol>
                <a:gridCol w="2151530">
                  <a:extLst>
                    <a:ext uri="{9D8B030D-6E8A-4147-A177-3AD203B41FA5}">
                      <a16:colId xmlns:a16="http://schemas.microsoft.com/office/drawing/2014/main" val="2256701042"/>
                    </a:ext>
                  </a:extLst>
                </a:gridCol>
                <a:gridCol w="1294824">
                  <a:extLst>
                    <a:ext uri="{9D8B030D-6E8A-4147-A177-3AD203B41FA5}">
                      <a16:colId xmlns:a16="http://schemas.microsoft.com/office/drawing/2014/main" val="189350718"/>
                    </a:ext>
                  </a:extLst>
                </a:gridCol>
              </a:tblGrid>
              <a:tr h="552220">
                <a:tc>
                  <a:txBody>
                    <a:bodyPr/>
                    <a:lstStyle/>
                    <a:p>
                      <a:r>
                        <a:rPr lang="fr-FR" sz="1100" dirty="0"/>
                        <a:t>Outils Moodle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Avantages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Points de vigilance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Pédago ? Économique ?</a:t>
                      </a:r>
                    </a:p>
                    <a:p>
                      <a:r>
                        <a:rPr lang="fr-FR" sz="1100" dirty="0"/>
                        <a:t>Juridique ? Technique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Articulation avec le présentiel si parcours hybride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849888"/>
                  </a:ext>
                </a:extLst>
              </a:tr>
              <a:tr h="320610">
                <a:tc>
                  <a:txBody>
                    <a:bodyPr/>
                    <a:lstStyle/>
                    <a:p>
                      <a:r>
                        <a:rPr lang="fr-FR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Attestoodle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Fournit attestations pour financeurs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Juridique</a:t>
                      </a:r>
                    </a:p>
                  </a:txBody>
                  <a:tcPr/>
                </a:tc>
                <a:tc rowSpan="11"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Outils pour classe inversée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1049265"/>
                  </a:ext>
                </a:extLst>
              </a:tr>
              <a:tr h="620203">
                <a:tc>
                  <a:txBody>
                    <a:bodyPr/>
                    <a:lstStyle/>
                    <a:p>
                      <a:r>
                        <a:rPr lang="fr-FR" sz="1100" dirty="0"/>
                        <a:t>Base de données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Construire pour évaluer.</a:t>
                      </a:r>
                    </a:p>
                    <a:p>
                      <a:r>
                        <a:rPr lang="fr-FR" sz="1100" dirty="0"/>
                        <a:t>Production de fiche à partager (ex: biblio </a:t>
                      </a:r>
                      <a:r>
                        <a:rPr lang="fr-FR" sz="1100" dirty="0" err="1"/>
                        <a:t>catal</a:t>
                      </a:r>
                      <a:r>
                        <a:rPr lang="fr-FR" sz="1100" dirty="0"/>
                        <a:t>. fiche lectures). </a:t>
                      </a:r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On peut détourner pour faire des </a:t>
                      </a:r>
                      <a:r>
                        <a:rPr lang="fr-FR" sz="1100" dirty="0" err="1">
                          <a:solidFill>
                            <a:srgbClr val="7030A0"/>
                          </a:solidFill>
                        </a:rPr>
                        <a:t>SAé</a:t>
                      </a:r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 ou un </a:t>
                      </a:r>
                      <a:r>
                        <a:rPr lang="fr-FR" sz="1100" dirty="0" err="1">
                          <a:solidFill>
                            <a:srgbClr val="7030A0"/>
                          </a:solidFill>
                        </a:rPr>
                        <a:t>eportfolio</a:t>
                      </a:r>
                      <a:endParaRPr lang="fr-FR" sz="11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Compliqué et chronophage</a:t>
                      </a:r>
                    </a:p>
                    <a:p>
                      <a:endParaRPr lang="fr-FR" sz="11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Tester le détournement présenté colonne précédente sur une formation (coûts temps)</a:t>
                      </a:r>
                    </a:p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Pédagogique. </a:t>
                      </a:r>
                    </a:p>
                    <a:p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Piste :</a:t>
                      </a:r>
                      <a:r>
                        <a:rPr lang="fr-FR" sz="1100" dirty="0"/>
                        <a:t> </a:t>
                      </a:r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Lier APC avec la </a:t>
                      </a:r>
                      <a:r>
                        <a:rPr lang="fr-FR" sz="1100" dirty="0" err="1">
                          <a:solidFill>
                            <a:srgbClr val="7030A0"/>
                          </a:solidFill>
                        </a:rPr>
                        <a:t>BdD</a:t>
                      </a:r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 (via le référentiel formation)</a:t>
                      </a:r>
                    </a:p>
                    <a:p>
                      <a:endParaRPr lang="fr-FR" sz="1100" dirty="0"/>
                    </a:p>
                    <a:p>
                      <a:endParaRPr lang="fr-FR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187574"/>
                  </a:ext>
                </a:extLst>
              </a:tr>
              <a:tr h="494713">
                <a:tc>
                  <a:txBody>
                    <a:bodyPr/>
                    <a:lstStyle/>
                    <a:p>
                      <a:r>
                        <a:rPr lang="fr-FR" sz="1100" dirty="0"/>
                        <a:t>Vidéo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Présentation + objectifs de formation + MCC. </a:t>
                      </a:r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Peut intervenir à tt moment. Expert qui explique une notion de cours.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Pédagogique + technique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8706220"/>
                  </a:ext>
                </a:extLst>
              </a:tr>
              <a:tr h="499818">
                <a:tc>
                  <a:txBody>
                    <a:bodyPr/>
                    <a:lstStyle/>
                    <a:p>
                      <a:r>
                        <a:rPr lang="fr-FR" sz="1100" dirty="0" err="1">
                          <a:solidFill>
                            <a:srgbClr val="7030A0"/>
                          </a:solidFill>
                        </a:rPr>
                        <a:t>Atto</a:t>
                      </a:r>
                      <a:endParaRPr lang="fr-FR" sz="11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+++ pour les langues étrangères, pour se présenter en qqs mots en vidéo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Va disparaître. Petite cohorte ( parce que problème de stockage)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Intérêt pédagogique et communication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515117"/>
                  </a:ext>
                </a:extLst>
              </a:tr>
              <a:tr h="620203">
                <a:tc>
                  <a:txBody>
                    <a:bodyPr/>
                    <a:lstStyle/>
                    <a:p>
                      <a:r>
                        <a:rPr lang="fr-FR" sz="1100" dirty="0"/>
                        <a:t>H5P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Remédiation possible (embranchement). </a:t>
                      </a:r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Proposition de parcours différencié. Également pour l’évaluation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Chronophage. Réflexion pédagogique pour  faire pédagogie « active ». </a:t>
                      </a:r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A priori mieux pour évaluation formative que sommative.</a:t>
                      </a:r>
                    </a:p>
                    <a:p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Pb des données (à vérifier si le fait de faire partie de Moodle règle ce souci)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/>
                        <a:t>Pédagogique + technique</a:t>
                      </a:r>
                    </a:p>
                    <a:p>
                      <a:endParaRPr lang="fr-FR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289024"/>
                  </a:ext>
                </a:extLst>
              </a:tr>
              <a:tr h="423725">
                <a:tc>
                  <a:txBody>
                    <a:bodyPr/>
                    <a:lstStyle/>
                    <a:p>
                      <a:r>
                        <a:rPr lang="fr-FR" sz="1100" dirty="0"/>
                        <a:t>Forum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Échange/comment. </a:t>
                      </a:r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Pair-</a:t>
                      </a:r>
                      <a:r>
                        <a:rPr lang="fr-FR" sz="1100" dirty="0" err="1">
                          <a:solidFill>
                            <a:srgbClr val="7030A0"/>
                          </a:solidFill>
                        </a:rPr>
                        <a:t>aidance</a:t>
                      </a:r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, </a:t>
                      </a:r>
                      <a:r>
                        <a:rPr lang="fr-FR" sz="1100" dirty="0" err="1">
                          <a:solidFill>
                            <a:srgbClr val="7030A0"/>
                          </a:solidFill>
                        </a:rPr>
                        <a:t>pairagogie</a:t>
                      </a:r>
                      <a:endParaRPr lang="fr-FR" sz="11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Traces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9292"/>
                  </a:ext>
                </a:extLst>
              </a:tr>
              <a:tr h="390221">
                <a:tc>
                  <a:txBody>
                    <a:bodyPr/>
                    <a:lstStyle/>
                    <a:p>
                      <a:r>
                        <a:rPr lang="fr-FR" sz="1100" dirty="0"/>
                        <a:t>Wiki</a:t>
                      </a:r>
                    </a:p>
                    <a:p>
                      <a:r>
                        <a:rPr lang="fr-FR" sz="1100" dirty="0"/>
                        <a:t>Glossaire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Collaboratif</a:t>
                      </a:r>
                    </a:p>
                    <a:p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collaboratif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Beaucoup de participants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931885"/>
                  </a:ext>
                </a:extLst>
              </a:tr>
              <a:tr h="337625">
                <a:tc>
                  <a:txBody>
                    <a:bodyPr/>
                    <a:lstStyle/>
                    <a:p>
                      <a:r>
                        <a:rPr lang="fr-FR" sz="1100" dirty="0"/>
                        <a:t>Choix de groupe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Personnaliser des contenus, restrictions.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279619"/>
                  </a:ext>
                </a:extLst>
              </a:tr>
              <a:tr h="337573">
                <a:tc>
                  <a:txBody>
                    <a:bodyPr/>
                    <a:lstStyle/>
                    <a:p>
                      <a:r>
                        <a:rPr lang="fr-FR" sz="1100" dirty="0"/>
                        <a:t>Dossier / Fichier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729830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r>
                        <a:rPr lang="fr-FR" sz="1100" dirty="0"/>
                        <a:t>Atelier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Activité par les pairs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/>
                        <a:t>Pédagogique + technique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446148"/>
                  </a:ext>
                </a:extLst>
              </a:tr>
              <a:tr h="241495">
                <a:tc>
                  <a:txBody>
                    <a:bodyPr/>
                    <a:lstStyle/>
                    <a:p>
                      <a:r>
                        <a:rPr lang="fr-FR" sz="1100" dirty="0" err="1"/>
                        <a:t>Etherpad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Éditeur de texte libre </a:t>
                      </a:r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(traitement de texte -&gt; plugin collaboratif et en temps réel)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/>
                        <a:t>Pédagogique + technique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779033"/>
                  </a:ext>
                </a:extLst>
              </a:tr>
            </a:tbl>
          </a:graphicData>
        </a:graphic>
      </p:graphicFrame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19B0661D-0642-4053-B353-AD4CC7D7B595}"/>
              </a:ext>
            </a:extLst>
          </p:cNvPr>
          <p:cNvSpPr txBox="1">
            <a:spLocks/>
          </p:cNvSpPr>
          <p:nvPr/>
        </p:nvSpPr>
        <p:spPr>
          <a:xfrm>
            <a:off x="594802" y="105096"/>
            <a:ext cx="10637973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Restitution par groupe : Groupe 2</a:t>
            </a:r>
            <a:r>
              <a:rPr lang="fr-FR" sz="2000" b="1" dirty="0">
                <a:solidFill>
                  <a:schemeClr val="bg1"/>
                </a:solidFill>
                <a:latin typeface="Raleway" pitchFamily="2" charset="0"/>
              </a:rPr>
              <a:t> : </a:t>
            </a: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parcours de formation &amp; ressources pédagogiques</a:t>
            </a:r>
          </a:p>
          <a:p>
            <a:pPr marL="0" indent="0">
              <a:buNone/>
            </a:pPr>
            <a:endParaRPr lang="fr-FR" dirty="0">
              <a:solidFill>
                <a:schemeClr val="bg1"/>
              </a:solidFill>
              <a:latin typeface="Raleway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7568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89C72C-D959-45EA-9EEE-35FB8BACAA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596450"/>
              </p:ext>
            </p:extLst>
          </p:nvPr>
        </p:nvGraphicFramePr>
        <p:xfrm>
          <a:off x="98612" y="723996"/>
          <a:ext cx="11994776" cy="58334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0212">
                  <a:extLst>
                    <a:ext uri="{9D8B030D-6E8A-4147-A177-3AD203B41FA5}">
                      <a16:colId xmlns:a16="http://schemas.microsoft.com/office/drawing/2014/main" val="4077480309"/>
                    </a:ext>
                  </a:extLst>
                </a:gridCol>
                <a:gridCol w="1792941">
                  <a:extLst>
                    <a:ext uri="{9D8B030D-6E8A-4147-A177-3AD203B41FA5}">
                      <a16:colId xmlns:a16="http://schemas.microsoft.com/office/drawing/2014/main" val="1036982579"/>
                    </a:ext>
                  </a:extLst>
                </a:gridCol>
                <a:gridCol w="2483223">
                  <a:extLst>
                    <a:ext uri="{9D8B030D-6E8A-4147-A177-3AD203B41FA5}">
                      <a16:colId xmlns:a16="http://schemas.microsoft.com/office/drawing/2014/main" val="1561420806"/>
                    </a:ext>
                  </a:extLst>
                </a:gridCol>
                <a:gridCol w="3325906">
                  <a:extLst>
                    <a:ext uri="{9D8B030D-6E8A-4147-A177-3AD203B41FA5}">
                      <a16:colId xmlns:a16="http://schemas.microsoft.com/office/drawing/2014/main" val="3253554954"/>
                    </a:ext>
                  </a:extLst>
                </a:gridCol>
                <a:gridCol w="2922494">
                  <a:extLst>
                    <a:ext uri="{9D8B030D-6E8A-4147-A177-3AD203B41FA5}">
                      <a16:colId xmlns:a16="http://schemas.microsoft.com/office/drawing/2014/main" val="3349155892"/>
                    </a:ext>
                  </a:extLst>
                </a:gridCol>
              </a:tblGrid>
              <a:tr h="325210">
                <a:tc>
                  <a:txBody>
                    <a:bodyPr/>
                    <a:lstStyle/>
                    <a:p>
                      <a:r>
                        <a:rPr lang="fr-FR" sz="1100" dirty="0"/>
                        <a:t>Outil Moodle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Avantages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Points de vigilance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Pédago ? Jurid. ? </a:t>
                      </a:r>
                      <a:r>
                        <a:rPr lang="fr-FR" sz="1100" dirty="0" err="1"/>
                        <a:t>Techn</a:t>
                      </a:r>
                      <a:r>
                        <a:rPr lang="fr-FR" sz="1100" dirty="0"/>
                        <a:t>. ? Eco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Articulation présentiel si parcours hybride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276689"/>
                  </a:ext>
                </a:extLst>
              </a:tr>
              <a:tr h="1039570">
                <a:tc>
                  <a:txBody>
                    <a:bodyPr/>
                    <a:lstStyle/>
                    <a:p>
                      <a:r>
                        <a:rPr lang="fr-FR" sz="1100" dirty="0"/>
                        <a:t>Tests ; Sondages ; Questionnaires …</a:t>
                      </a:r>
                    </a:p>
                    <a:p>
                      <a:r>
                        <a:rPr lang="fr-FR" sz="1100" dirty="0" err="1"/>
                        <a:t>Wooclap</a:t>
                      </a:r>
                      <a:endParaRPr lang="fr-FR" sz="1100" dirty="0"/>
                    </a:p>
                    <a:p>
                      <a:r>
                        <a:rPr lang="fr-FR" sz="1100" dirty="0"/>
                        <a:t>H5P</a:t>
                      </a:r>
                    </a:p>
                    <a:p>
                      <a:r>
                        <a:rPr lang="fr-FR" sz="1100" dirty="0"/>
                        <a:t>(sondages et 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 err="1"/>
                        <a:t>Auto-positionnement</a:t>
                      </a:r>
                      <a:endParaRPr lang="fr-FR" sz="1100" dirty="0"/>
                    </a:p>
                    <a:p>
                      <a:r>
                        <a:rPr lang="fr-FR" sz="1100" dirty="0"/>
                        <a:t>Auto-évaluation</a:t>
                      </a:r>
                    </a:p>
                    <a:p>
                      <a:r>
                        <a:rPr lang="fr-FR" sz="1100" dirty="0"/>
                        <a:t>Construction de sens</a:t>
                      </a:r>
                    </a:p>
                    <a:p>
                      <a:r>
                        <a:rPr lang="fr-FR" sz="1100" dirty="0"/>
                        <a:t>Différentiation</a:t>
                      </a:r>
                    </a:p>
                    <a:p>
                      <a:r>
                        <a:rPr lang="fr-FR" sz="1100" dirty="0"/>
                        <a:t>Adaptation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Attention : modularité possible ?</a:t>
                      </a:r>
                    </a:p>
                    <a:p>
                      <a:r>
                        <a:rPr lang="fr-FR" sz="1100" dirty="0"/>
                        <a:t>(sinon risque de désengagement)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Évaluation diagnostique </a:t>
                      </a:r>
                      <a:r>
                        <a:rPr lang="fr-FR" sz="1100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fr-FR" sz="1100" dirty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démarche qualité</a:t>
                      </a:r>
                    </a:p>
                    <a:p>
                      <a:r>
                        <a:rPr lang="fr-FR" sz="1100" dirty="0">
                          <a:solidFill>
                            <a:srgbClr val="7030A0"/>
                          </a:solidFill>
                          <a:sym typeface="Wingdings" panose="05000000000000000000" pitchFamily="2" charset="2"/>
                        </a:rPr>
                        <a:t>Questionnaire : permet d’être un jalon pour la qualité, les preuves. </a:t>
                      </a:r>
                      <a:endParaRPr lang="fr-FR" sz="11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Distanciel asynchrone : point de départ de la formation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858485"/>
                  </a:ext>
                </a:extLst>
              </a:tr>
              <a:tr h="446893"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Test</a:t>
                      </a:r>
                    </a:p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H5P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Évaluations formatives. </a:t>
                      </a:r>
                      <a:r>
                        <a:rPr lang="fr-FR" sz="1100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Jalons, preuves.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Tout au long du parcours : distanciel, présentiel</a:t>
                      </a:r>
                    </a:p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Tentatives illimitées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421140"/>
                  </a:ext>
                </a:extLst>
              </a:tr>
              <a:tr h="622459"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Atelier</a:t>
                      </a:r>
                    </a:p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Choix de groupe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Avoir une grille critériée claire, éventuellement </a:t>
                      </a:r>
                      <a:r>
                        <a:rPr lang="fr-FR" sz="1100" kern="1200" dirty="0" err="1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co-construite</a:t>
                      </a:r>
                      <a:r>
                        <a:rPr lang="fr-FR" sz="11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 avec les apprenants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Évaluation par les pairs. </a:t>
                      </a:r>
                      <a:r>
                        <a:rPr lang="fr-FR" sz="1100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Jalons, preuves.</a:t>
                      </a:r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331756"/>
                  </a:ext>
                </a:extLst>
              </a:tr>
              <a:tr h="439283"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Test</a:t>
                      </a:r>
                    </a:p>
                    <a:p>
                      <a:r>
                        <a:rPr lang="fr-FR" sz="1100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Test hors ligne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100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Permet corrections automatiques pour grandes cohortes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Évaluation sommative.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100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Remplace lecteur optique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337820"/>
                  </a:ext>
                </a:extLst>
              </a:tr>
              <a:tr h="622459"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Devoirs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Possibilité de le passer à un logiciel anti-plagiat (</a:t>
                      </a:r>
                      <a:r>
                        <a:rPr lang="fr-FR" sz="1100" kern="1200" dirty="0" err="1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compilatio</a:t>
                      </a:r>
                      <a:r>
                        <a:rPr lang="fr-FR" sz="11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Évaluation</a:t>
                      </a:r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</a:t>
                      </a:r>
                      <a:r>
                        <a:rPr lang="fr-FR" sz="1100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ommative. Jalons, preuves.</a:t>
                      </a:r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652756"/>
                  </a:ext>
                </a:extLst>
              </a:tr>
              <a:tr h="446893"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 Exam Browser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Certificative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Présentiel, salle </a:t>
                      </a:r>
                      <a:r>
                        <a:rPr lang="fr-FR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info</a:t>
                      </a:r>
                    </a:p>
                    <a:p>
                      <a:r>
                        <a:rPr lang="fr-FR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Distanciel</a:t>
                      </a:r>
                      <a:endParaRPr lang="fr-FR" sz="1100" kern="1200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3461621"/>
                  </a:ext>
                </a:extLst>
              </a:tr>
              <a:tr h="446893"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Questionnaire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rgbClr val="7030A0"/>
                          </a:solidFill>
                        </a:rPr>
                        <a:t>Questionnaire : retour pour les enseignants de manière réflexive</a:t>
                      </a:r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Évaluation de la formation : </a:t>
                      </a:r>
                      <a:r>
                        <a:rPr lang="fr-FR" sz="11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obligation dans une démarche qualité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55497"/>
                  </a:ext>
                </a:extLst>
              </a:tr>
              <a:tr h="973590">
                <a:tc gridSpan="5"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Consultations</a:t>
                      </a:r>
                      <a:r>
                        <a:rPr lang="fr-FR" sz="11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1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: Peut être pertinent dans le cadre d’une évaluation de la formation. F</a:t>
                      </a:r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ournit un certain nombre d’instruments qui se sont avérés utiles et stimulants pour les environnements d’apprentissage en ligne. </a:t>
                      </a:r>
                    </a:p>
                    <a:p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(+) Les enseignants peuvent les employer pour recueillir des données qui les informeront sur leurs étudiants et ainsi réfléchir sur leur propre enseignement.</a:t>
                      </a:r>
                    </a:p>
                    <a:p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(-) Les questions proposées dans ces outils sont prédéfinies et ne peuvent pas être modifiées. Les enseignants désireux de créer leurs propres questions utiliseront plutôt « Feedback. »</a:t>
                      </a:r>
                    </a:p>
                    <a:p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Accompagne la réflexivité des enseignants dans une démarche d’amélioration continue (Qualité), permet les réajustements éventuels.</a:t>
                      </a:r>
                      <a:endParaRPr lang="fr-FR" sz="11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1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230197"/>
                  </a:ext>
                </a:extLst>
              </a:tr>
            </a:tbl>
          </a:graphicData>
        </a:graphic>
      </p:graphicFrame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65CF344B-9BC9-4CA0-BB68-492FF6CFF0C2}"/>
              </a:ext>
            </a:extLst>
          </p:cNvPr>
          <p:cNvSpPr txBox="1">
            <a:spLocks/>
          </p:cNvSpPr>
          <p:nvPr/>
        </p:nvSpPr>
        <p:spPr>
          <a:xfrm>
            <a:off x="575907" y="69237"/>
            <a:ext cx="10637973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Restitution par groupe : Groupe 3</a:t>
            </a:r>
            <a:r>
              <a:rPr lang="fr-FR" sz="2000" b="1" dirty="0">
                <a:solidFill>
                  <a:schemeClr val="bg1"/>
                </a:solidFill>
                <a:latin typeface="Raleway" pitchFamily="2" charset="0"/>
              </a:rPr>
              <a:t> : </a:t>
            </a: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Évaluation des connaissances &amp; des compétences (et évaluation de la formation) </a:t>
            </a:r>
          </a:p>
          <a:p>
            <a:pPr marL="0" indent="0">
              <a:buNone/>
            </a:pPr>
            <a:endParaRPr lang="fr-FR" dirty="0">
              <a:solidFill>
                <a:schemeClr val="bg1"/>
              </a:solidFill>
              <a:latin typeface="Raleway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85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073156-4CF7-115E-10B0-F96E7C5CD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162" y="609196"/>
            <a:ext cx="8390901" cy="1325563"/>
          </a:xfrm>
        </p:spPr>
        <p:txBody>
          <a:bodyPr>
            <a:normAutofit/>
          </a:bodyPr>
          <a:lstStyle/>
          <a:p>
            <a:r>
              <a:rPr lang="fr-FR" sz="4000" dirty="0"/>
              <a:t>Merci à tous pour votre participation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2539C0-329D-59F2-904E-FE49B79BD8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29762" y="6107461"/>
            <a:ext cx="8390901" cy="498850"/>
          </a:xfrm>
        </p:spPr>
        <p:txBody>
          <a:bodyPr/>
          <a:lstStyle/>
          <a:p>
            <a:pPr algn="ctr"/>
            <a:r>
              <a:rPr lang="fr-FR" dirty="0" err="1"/>
              <a:t>ForPro</a:t>
            </a:r>
            <a:r>
              <a:rPr lang="fr-FR" dirty="0"/>
              <a:t> - Aix-Marseille Université 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F484529-55C8-4E6F-8E51-F615F31D18C7}"/>
              </a:ext>
            </a:extLst>
          </p:cNvPr>
          <p:cNvSpPr txBox="1">
            <a:spLocks/>
          </p:cNvSpPr>
          <p:nvPr/>
        </p:nvSpPr>
        <p:spPr>
          <a:xfrm>
            <a:off x="1992162" y="2695546"/>
            <a:ext cx="8726638" cy="1957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4000" dirty="0"/>
              <a:t>Maintenant faisons vivre cette page Moodle avec les forums et contributions des </a:t>
            </a:r>
            <a:r>
              <a:rPr lang="fr-FR" sz="4000" dirty="0" err="1"/>
              <a:t>un·e·s</a:t>
            </a:r>
            <a:r>
              <a:rPr lang="fr-FR" sz="4000" dirty="0"/>
              <a:t> et des autres 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197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7303AA14-1D55-E999-E1B8-84CEE9BAC769}"/>
              </a:ext>
            </a:extLst>
          </p:cNvPr>
          <p:cNvSpPr txBox="1">
            <a:spLocks/>
          </p:cNvSpPr>
          <p:nvPr/>
        </p:nvSpPr>
        <p:spPr>
          <a:xfrm>
            <a:off x="594803" y="105096"/>
            <a:ext cx="9321554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 err="1">
                <a:solidFill>
                  <a:schemeClr val="bg1"/>
                </a:solidFill>
                <a:latin typeface="Raleway" pitchFamily="2" charset="0"/>
              </a:rPr>
              <a:t>Wooclap</a:t>
            </a:r>
            <a:endParaRPr lang="fr-FR" dirty="0">
              <a:solidFill>
                <a:schemeClr val="bg1"/>
              </a:solidFill>
              <a:latin typeface="Raleway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B8F3CF-F12C-4E68-B3E7-9A8B568C0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" y="1128077"/>
            <a:ext cx="12049125" cy="39719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3794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7303AA14-1D55-E999-E1B8-84CEE9BAC769}"/>
              </a:ext>
            </a:extLst>
          </p:cNvPr>
          <p:cNvSpPr txBox="1">
            <a:spLocks/>
          </p:cNvSpPr>
          <p:nvPr/>
        </p:nvSpPr>
        <p:spPr>
          <a:xfrm>
            <a:off x="594803" y="105096"/>
            <a:ext cx="9321554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  <a:latin typeface="Raleway" pitchFamily="2" charset="0"/>
              </a:rPr>
              <a:t>Contexte local &amp; objectifs de l’atelier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D97E5BD5-7AFA-C461-DC3D-E333D11ACD37}"/>
              </a:ext>
            </a:extLst>
          </p:cNvPr>
          <p:cNvSpPr txBox="1">
            <a:spLocks/>
          </p:cNvSpPr>
          <p:nvPr/>
        </p:nvSpPr>
        <p:spPr>
          <a:xfrm>
            <a:off x="397677" y="980359"/>
            <a:ext cx="7269333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>
                <a:solidFill>
                  <a:srgbClr val="0D4050"/>
                </a:solidFill>
                <a:latin typeface="Raleway" pitchFamily="2" charset="0"/>
              </a:rPr>
              <a:t>Objectifs de l’atelier :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C30BDAB0-66BD-920D-1A2F-FE0004B74E0F}"/>
              </a:ext>
            </a:extLst>
          </p:cNvPr>
          <p:cNvSpPr txBox="1">
            <a:spLocks/>
          </p:cNvSpPr>
          <p:nvPr/>
        </p:nvSpPr>
        <p:spPr>
          <a:xfrm>
            <a:off x="1288296" y="1832753"/>
            <a:ext cx="8759303" cy="17791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Echanger sur nos pratiques et nos expériences</a:t>
            </a:r>
          </a:p>
          <a:p>
            <a:pPr algn="just"/>
            <a:endParaRPr lang="fr-F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Identifier les approches pédagogiques à privilégier pour un public de formation professionnelle (FP) et comment les matérialiser dans Moodle</a:t>
            </a:r>
          </a:p>
          <a:p>
            <a:pPr algn="just"/>
            <a:endParaRPr lang="fr-F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Préconiser des modalités de communication et de suivi sur Moodle pour un public FP</a:t>
            </a:r>
          </a:p>
          <a:p>
            <a:pPr algn="just"/>
            <a:endParaRPr lang="fr-F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fr-FR" sz="2000" b="1" dirty="0">
              <a:latin typeface="Raleway" pitchFamily="2" charset="0"/>
            </a:endParaRPr>
          </a:p>
          <a:p>
            <a:endParaRPr lang="fr-FR" sz="2000" b="1" dirty="0">
              <a:latin typeface="Raleway" pitchFamily="2" charset="0"/>
            </a:endParaRPr>
          </a:p>
          <a:p>
            <a:endParaRPr lang="fr-FR" sz="2000" b="1" dirty="0">
              <a:latin typeface="Raleway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581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7303AA14-1D55-E999-E1B8-84CEE9BAC769}"/>
              </a:ext>
            </a:extLst>
          </p:cNvPr>
          <p:cNvSpPr txBox="1">
            <a:spLocks/>
          </p:cNvSpPr>
          <p:nvPr/>
        </p:nvSpPr>
        <p:spPr>
          <a:xfrm>
            <a:off x="594803" y="105096"/>
            <a:ext cx="9321554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  <a:latin typeface="Raleway" pitchFamily="2" charset="0"/>
              </a:rPr>
              <a:t>Challenge de l’atelier : et oui, vous allez bosser…</a:t>
            </a: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A519FF4C-D79E-E14A-96B6-837295CDB54C}"/>
              </a:ext>
            </a:extLst>
          </p:cNvPr>
          <p:cNvSpPr txBox="1">
            <a:spLocks/>
          </p:cNvSpPr>
          <p:nvPr/>
        </p:nvSpPr>
        <p:spPr>
          <a:xfrm>
            <a:off x="333859" y="1021781"/>
            <a:ext cx="11524282" cy="5525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</a:rPr>
              <a:t>« Il n’y a pas de technologie sans pédagogie »</a:t>
            </a:r>
          </a:p>
          <a:p>
            <a:pPr marL="0" indent="0" algn="ctr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développement de parcours à distance de manière efficiente, 4 déterminants importants :</a:t>
            </a:r>
          </a:p>
          <a:p>
            <a:pPr marL="0" indent="0" algn="ctr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endParaRPr lang="fr-FR" sz="2000" b="1" dirty="0">
              <a:latin typeface="Raleway" pitchFamily="2" charset="0"/>
            </a:endParaRPr>
          </a:p>
          <a:p>
            <a:pPr marL="0" indent="0" algn="ctr">
              <a:buNone/>
            </a:pPr>
            <a:endParaRPr lang="fr-FR" sz="2000" b="1" dirty="0">
              <a:latin typeface="Raleway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93D7E359-1739-4878-8281-EC2A1AE32959}"/>
              </a:ext>
            </a:extLst>
          </p:cNvPr>
          <p:cNvGrpSpPr/>
          <p:nvPr/>
        </p:nvGrpSpPr>
        <p:grpSpPr>
          <a:xfrm>
            <a:off x="3551250" y="2514600"/>
            <a:ext cx="1334611" cy="976124"/>
            <a:chOff x="5394663" y="3746797"/>
            <a:chExt cx="1334611" cy="97612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88A7A4D-249F-4518-8A3C-6CF83658FD40}"/>
                </a:ext>
              </a:extLst>
            </p:cNvPr>
            <p:cNvSpPr/>
            <p:nvPr/>
          </p:nvSpPr>
          <p:spPr>
            <a:xfrm>
              <a:off x="5397470" y="3746797"/>
              <a:ext cx="1331804" cy="425571"/>
            </a:xfrm>
            <a:prstGeom prst="rect">
              <a:avLst/>
            </a:prstGeom>
            <a:solidFill>
              <a:srgbClr val="0D4050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CEC127E3-5CBA-4AF1-9D34-39564349BA76}"/>
                </a:ext>
              </a:extLst>
            </p:cNvPr>
            <p:cNvSpPr txBox="1"/>
            <p:nvPr/>
          </p:nvSpPr>
          <p:spPr>
            <a:xfrm>
              <a:off x="5441860" y="3758250"/>
              <a:ext cx="125797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</a:rPr>
                <a:t>Pédagogique</a:t>
              </a:r>
            </a:p>
          </p:txBody>
        </p:sp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DACD6800-ED50-4879-A29C-9D9D95DBC712}"/>
                </a:ext>
              </a:extLst>
            </p:cNvPr>
            <p:cNvGrpSpPr/>
            <p:nvPr/>
          </p:nvGrpSpPr>
          <p:grpSpPr>
            <a:xfrm>
              <a:off x="5394663" y="4215235"/>
              <a:ext cx="1331804" cy="507686"/>
              <a:chOff x="5394663" y="4215234"/>
              <a:chExt cx="1331804" cy="783381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EDDCDDC-8216-4DEE-B62D-E83D78DA33AE}"/>
                  </a:ext>
                </a:extLst>
              </p:cNvPr>
              <p:cNvSpPr/>
              <p:nvPr/>
            </p:nvSpPr>
            <p:spPr>
              <a:xfrm>
                <a:off x="5399836" y="4328845"/>
                <a:ext cx="292963" cy="669770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67E9AD8-9609-4AB9-8343-FAA9381B28A5}"/>
                  </a:ext>
                </a:extLst>
              </p:cNvPr>
              <p:cNvSpPr/>
              <p:nvPr/>
            </p:nvSpPr>
            <p:spPr>
              <a:xfrm>
                <a:off x="5914083" y="4328845"/>
                <a:ext cx="292963" cy="669770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55CA1CC-55DE-4B47-A385-281A1FBAED5C}"/>
                  </a:ext>
                </a:extLst>
              </p:cNvPr>
              <p:cNvSpPr/>
              <p:nvPr/>
            </p:nvSpPr>
            <p:spPr>
              <a:xfrm>
                <a:off x="6432327" y="4328845"/>
                <a:ext cx="292963" cy="669770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C205CBC-09ED-4C20-8300-1E9C83D20A69}"/>
                  </a:ext>
                </a:extLst>
              </p:cNvPr>
              <p:cNvSpPr/>
              <p:nvPr/>
            </p:nvSpPr>
            <p:spPr>
              <a:xfrm>
                <a:off x="5394663" y="4215234"/>
                <a:ext cx="1331804" cy="212786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B9B9F893-FDF4-4AC3-8C32-3CE7B0176664}"/>
              </a:ext>
            </a:extLst>
          </p:cNvPr>
          <p:cNvGrpSpPr/>
          <p:nvPr/>
        </p:nvGrpSpPr>
        <p:grpSpPr>
          <a:xfrm>
            <a:off x="6871982" y="2515984"/>
            <a:ext cx="1340537" cy="976124"/>
            <a:chOff x="5388737" y="3746797"/>
            <a:chExt cx="1340537" cy="97612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469A8DB-6382-4753-968E-8D73992BB37E}"/>
                </a:ext>
              </a:extLst>
            </p:cNvPr>
            <p:cNvSpPr/>
            <p:nvPr/>
          </p:nvSpPr>
          <p:spPr>
            <a:xfrm>
              <a:off x="5397470" y="3746797"/>
              <a:ext cx="1331804" cy="425571"/>
            </a:xfrm>
            <a:prstGeom prst="rect">
              <a:avLst/>
            </a:prstGeom>
            <a:solidFill>
              <a:srgbClr val="0D4050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E6F70655-C550-42F0-85C1-0F123947D09B}"/>
                </a:ext>
              </a:extLst>
            </p:cNvPr>
            <p:cNvSpPr txBox="1"/>
            <p:nvPr/>
          </p:nvSpPr>
          <p:spPr>
            <a:xfrm>
              <a:off x="5553175" y="3758250"/>
              <a:ext cx="103368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</a:rPr>
                <a:t>Technique</a:t>
              </a:r>
            </a:p>
          </p:txBody>
        </p: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14C00769-286B-47BC-B890-A818E31D8C77}"/>
                </a:ext>
              </a:extLst>
            </p:cNvPr>
            <p:cNvGrpSpPr/>
            <p:nvPr/>
          </p:nvGrpSpPr>
          <p:grpSpPr>
            <a:xfrm>
              <a:off x="5388737" y="4215235"/>
              <a:ext cx="1337730" cy="507686"/>
              <a:chOff x="5388737" y="4215234"/>
              <a:chExt cx="1337730" cy="783381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BC68FAC-93C2-4C4D-8295-7BDA532A9304}"/>
                  </a:ext>
                </a:extLst>
              </p:cNvPr>
              <p:cNvSpPr/>
              <p:nvPr/>
            </p:nvSpPr>
            <p:spPr>
              <a:xfrm>
                <a:off x="5388737" y="4328845"/>
                <a:ext cx="292963" cy="669770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8B3C13E-6856-476D-B03A-8951D564022D}"/>
                  </a:ext>
                </a:extLst>
              </p:cNvPr>
              <p:cNvSpPr/>
              <p:nvPr/>
            </p:nvSpPr>
            <p:spPr>
              <a:xfrm>
                <a:off x="5914083" y="4328845"/>
                <a:ext cx="292963" cy="669770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D240105-E304-45D8-8E57-157FEA041873}"/>
                  </a:ext>
                </a:extLst>
              </p:cNvPr>
              <p:cNvSpPr/>
              <p:nvPr/>
            </p:nvSpPr>
            <p:spPr>
              <a:xfrm>
                <a:off x="6432327" y="4328845"/>
                <a:ext cx="292963" cy="669770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FC929BB-6C68-4D30-9847-0A3346B0A97B}"/>
                  </a:ext>
                </a:extLst>
              </p:cNvPr>
              <p:cNvSpPr/>
              <p:nvPr/>
            </p:nvSpPr>
            <p:spPr>
              <a:xfrm>
                <a:off x="5394663" y="4215234"/>
                <a:ext cx="1331804" cy="212786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11D132E2-B681-48E3-9B53-84135D593A08}"/>
              </a:ext>
            </a:extLst>
          </p:cNvPr>
          <p:cNvGrpSpPr/>
          <p:nvPr/>
        </p:nvGrpSpPr>
        <p:grpSpPr>
          <a:xfrm>
            <a:off x="6871982" y="4389667"/>
            <a:ext cx="1340537" cy="976124"/>
            <a:chOff x="5388737" y="3746797"/>
            <a:chExt cx="1340537" cy="97612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D3FFE46-0896-456B-ADB5-BAE7E813AF8B}"/>
                </a:ext>
              </a:extLst>
            </p:cNvPr>
            <p:cNvSpPr/>
            <p:nvPr/>
          </p:nvSpPr>
          <p:spPr>
            <a:xfrm>
              <a:off x="5397470" y="3746797"/>
              <a:ext cx="1331804" cy="425571"/>
            </a:xfrm>
            <a:prstGeom prst="rect">
              <a:avLst/>
            </a:prstGeom>
            <a:solidFill>
              <a:srgbClr val="0D4050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A73CF4C9-44C4-4743-BDE4-CE0F04019693}"/>
                </a:ext>
              </a:extLst>
            </p:cNvPr>
            <p:cNvSpPr txBox="1"/>
            <p:nvPr/>
          </p:nvSpPr>
          <p:spPr>
            <a:xfrm>
              <a:off x="5441860" y="3758250"/>
              <a:ext cx="12204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</a:rPr>
                <a:t>Economique</a:t>
              </a:r>
            </a:p>
          </p:txBody>
        </p:sp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DCA02022-2AE7-4833-A64D-ED0DD254287B}"/>
                </a:ext>
              </a:extLst>
            </p:cNvPr>
            <p:cNvGrpSpPr/>
            <p:nvPr/>
          </p:nvGrpSpPr>
          <p:grpSpPr>
            <a:xfrm>
              <a:off x="5388737" y="4215235"/>
              <a:ext cx="1337730" cy="507686"/>
              <a:chOff x="5388737" y="4215234"/>
              <a:chExt cx="1337730" cy="783381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FDDC6191-160F-4699-B0D3-C146B7ADAD6B}"/>
                  </a:ext>
                </a:extLst>
              </p:cNvPr>
              <p:cNvSpPr/>
              <p:nvPr/>
            </p:nvSpPr>
            <p:spPr>
              <a:xfrm>
                <a:off x="5388737" y="4328845"/>
                <a:ext cx="292963" cy="669770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3FCB25C-8331-4FCF-86CD-9B88D84D6A43}"/>
                  </a:ext>
                </a:extLst>
              </p:cNvPr>
              <p:cNvSpPr/>
              <p:nvPr/>
            </p:nvSpPr>
            <p:spPr>
              <a:xfrm>
                <a:off x="5914083" y="4328845"/>
                <a:ext cx="292963" cy="669770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650E986C-2385-40DB-95A0-3D1E70F19D78}"/>
                  </a:ext>
                </a:extLst>
              </p:cNvPr>
              <p:cNvSpPr/>
              <p:nvPr/>
            </p:nvSpPr>
            <p:spPr>
              <a:xfrm>
                <a:off x="6432327" y="4328845"/>
                <a:ext cx="292963" cy="669770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C6D96E1-4715-44AB-9190-623CD9471C40}"/>
                  </a:ext>
                </a:extLst>
              </p:cNvPr>
              <p:cNvSpPr/>
              <p:nvPr/>
            </p:nvSpPr>
            <p:spPr>
              <a:xfrm>
                <a:off x="5394663" y="4215234"/>
                <a:ext cx="1331804" cy="212786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C06BF993-519F-459F-98C2-7C5020314033}"/>
              </a:ext>
            </a:extLst>
          </p:cNvPr>
          <p:cNvGrpSpPr/>
          <p:nvPr/>
        </p:nvGrpSpPr>
        <p:grpSpPr>
          <a:xfrm>
            <a:off x="3598447" y="4389667"/>
            <a:ext cx="1335788" cy="976124"/>
            <a:chOff x="5393486" y="3746797"/>
            <a:chExt cx="1335788" cy="97612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ECBB34B-E9EE-424B-8B88-C2E3EB21C9F3}"/>
                </a:ext>
              </a:extLst>
            </p:cNvPr>
            <p:cNvSpPr/>
            <p:nvPr/>
          </p:nvSpPr>
          <p:spPr>
            <a:xfrm>
              <a:off x="5397470" y="3746797"/>
              <a:ext cx="1331804" cy="425571"/>
            </a:xfrm>
            <a:prstGeom prst="rect">
              <a:avLst/>
            </a:prstGeom>
            <a:solidFill>
              <a:srgbClr val="0D4050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74C94D92-FA60-494C-9D44-7570A3508AA0}"/>
                </a:ext>
              </a:extLst>
            </p:cNvPr>
            <p:cNvSpPr txBox="1"/>
            <p:nvPr/>
          </p:nvSpPr>
          <p:spPr>
            <a:xfrm>
              <a:off x="5553175" y="3758250"/>
              <a:ext cx="94769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</a:rPr>
                <a:t>Juridique</a:t>
              </a:r>
            </a:p>
            <a:p>
              <a:endParaRPr lang="fr-FR" sz="1600" dirty="0">
                <a:solidFill>
                  <a:schemeClr val="bg1"/>
                </a:solidFill>
              </a:endParaRPr>
            </a:p>
          </p:txBody>
        </p:sp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CDF25433-867C-412F-9445-35595AC4B690}"/>
                </a:ext>
              </a:extLst>
            </p:cNvPr>
            <p:cNvGrpSpPr/>
            <p:nvPr/>
          </p:nvGrpSpPr>
          <p:grpSpPr>
            <a:xfrm>
              <a:off x="5393486" y="4215235"/>
              <a:ext cx="1333405" cy="507686"/>
              <a:chOff x="5393486" y="4215234"/>
              <a:chExt cx="1333405" cy="783381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20F38790-C7BC-4A66-A299-91D2BDE67DC7}"/>
                  </a:ext>
                </a:extLst>
              </p:cNvPr>
              <p:cNvSpPr/>
              <p:nvPr/>
            </p:nvSpPr>
            <p:spPr>
              <a:xfrm>
                <a:off x="5393486" y="4328845"/>
                <a:ext cx="292963" cy="669770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84A67B7-B4DC-4A87-9584-5FDBE763E87F}"/>
                  </a:ext>
                </a:extLst>
              </p:cNvPr>
              <p:cNvSpPr/>
              <p:nvPr/>
            </p:nvSpPr>
            <p:spPr>
              <a:xfrm>
                <a:off x="5914083" y="4328845"/>
                <a:ext cx="292963" cy="669770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82F29FBB-AB52-4C50-80B9-B7C895188DB5}"/>
                  </a:ext>
                </a:extLst>
              </p:cNvPr>
              <p:cNvSpPr/>
              <p:nvPr/>
            </p:nvSpPr>
            <p:spPr>
              <a:xfrm>
                <a:off x="6433928" y="4328845"/>
                <a:ext cx="292963" cy="669770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AF61DC1C-8C62-4F33-B645-EC308B7446BD}"/>
                  </a:ext>
                </a:extLst>
              </p:cNvPr>
              <p:cNvSpPr/>
              <p:nvPr/>
            </p:nvSpPr>
            <p:spPr>
              <a:xfrm>
                <a:off x="5394663" y="4215234"/>
                <a:ext cx="1331804" cy="212786"/>
              </a:xfrm>
              <a:prstGeom prst="rect">
                <a:avLst/>
              </a:prstGeom>
              <a:solidFill>
                <a:srgbClr val="0D405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pic>
        <p:nvPicPr>
          <p:cNvPr id="42" name="Graphique 41" descr="Trier contour">
            <a:extLst>
              <a:ext uri="{FF2B5EF4-FFF2-40B4-BE49-F238E27FC236}">
                <a16:creationId xmlns:a16="http://schemas.microsoft.com/office/drawing/2014/main" id="{53968E51-5968-4722-BF43-68BDC420C4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5495067" y="2514600"/>
            <a:ext cx="914400" cy="914400"/>
          </a:xfrm>
          <a:prstGeom prst="rect">
            <a:avLst/>
          </a:prstGeom>
        </p:spPr>
      </p:pic>
      <p:pic>
        <p:nvPicPr>
          <p:cNvPr id="43" name="Graphique 42" descr="Trier contour">
            <a:extLst>
              <a:ext uri="{FF2B5EF4-FFF2-40B4-BE49-F238E27FC236}">
                <a16:creationId xmlns:a16="http://schemas.microsoft.com/office/drawing/2014/main" id="{75FC2887-5CFD-4486-9445-A3CEAAF9A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5517146" y="4389667"/>
            <a:ext cx="914400" cy="914400"/>
          </a:xfrm>
          <a:prstGeom prst="rect">
            <a:avLst/>
          </a:prstGeom>
        </p:spPr>
      </p:pic>
      <p:pic>
        <p:nvPicPr>
          <p:cNvPr id="44" name="Graphique 43" descr="Trier contour">
            <a:extLst>
              <a:ext uri="{FF2B5EF4-FFF2-40B4-BE49-F238E27FC236}">
                <a16:creationId xmlns:a16="http://schemas.microsoft.com/office/drawing/2014/main" id="{E9A6314F-8DDC-4195-B5C3-AF698CC85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44928" y="3490724"/>
            <a:ext cx="914400" cy="914400"/>
          </a:xfrm>
          <a:prstGeom prst="rect">
            <a:avLst/>
          </a:prstGeom>
        </p:spPr>
      </p:pic>
      <p:pic>
        <p:nvPicPr>
          <p:cNvPr id="45" name="Graphique 44" descr="Trier contour">
            <a:extLst>
              <a:ext uri="{FF2B5EF4-FFF2-40B4-BE49-F238E27FC236}">
                <a16:creationId xmlns:a16="http://schemas.microsoft.com/office/drawing/2014/main" id="{57F607E4-3D83-4A7E-BEB4-41E5F282A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1481" y="3501886"/>
            <a:ext cx="914400" cy="914400"/>
          </a:xfrm>
          <a:prstGeom prst="rect">
            <a:avLst/>
          </a:prstGeom>
        </p:spPr>
      </p:pic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C12481D6-A0EE-4D91-873B-80428D0395A8}"/>
              </a:ext>
            </a:extLst>
          </p:cNvPr>
          <p:cNvCxnSpPr>
            <a:cxnSpLocks/>
          </p:cNvCxnSpPr>
          <p:nvPr/>
        </p:nvCxnSpPr>
        <p:spPr>
          <a:xfrm>
            <a:off x="4970133" y="3499987"/>
            <a:ext cx="1854710" cy="887780"/>
          </a:xfrm>
          <a:prstGeom prst="straightConnector1">
            <a:avLst/>
          </a:prstGeom>
          <a:ln w="127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3DE56AC4-5DF7-46B6-AEDF-D16EA5263404}"/>
              </a:ext>
            </a:extLst>
          </p:cNvPr>
          <p:cNvCxnSpPr>
            <a:cxnSpLocks/>
          </p:cNvCxnSpPr>
          <p:nvPr/>
        </p:nvCxnSpPr>
        <p:spPr>
          <a:xfrm flipV="1">
            <a:off x="4978625" y="3499987"/>
            <a:ext cx="1820522" cy="887780"/>
          </a:xfrm>
          <a:prstGeom prst="straightConnector1">
            <a:avLst/>
          </a:prstGeom>
          <a:ln w="127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154935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7303AA14-1D55-E999-E1B8-84CEE9BAC769}"/>
              </a:ext>
            </a:extLst>
          </p:cNvPr>
          <p:cNvSpPr txBox="1">
            <a:spLocks/>
          </p:cNvSpPr>
          <p:nvPr/>
        </p:nvSpPr>
        <p:spPr>
          <a:xfrm>
            <a:off x="594803" y="105096"/>
            <a:ext cx="9321554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  <a:latin typeface="Raleway" pitchFamily="2" charset="0"/>
              </a:rPr>
              <a:t>Garder en tête : </a:t>
            </a: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A519FF4C-D79E-E14A-96B6-837295CDB54C}"/>
              </a:ext>
            </a:extLst>
          </p:cNvPr>
          <p:cNvSpPr txBox="1">
            <a:spLocks/>
          </p:cNvSpPr>
          <p:nvPr/>
        </p:nvSpPr>
        <p:spPr>
          <a:xfrm>
            <a:off x="333859" y="1021781"/>
            <a:ext cx="11524282" cy="5525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endParaRPr lang="fr-FR" sz="2000" b="1" dirty="0">
              <a:latin typeface="Raleway" pitchFamily="2" charset="0"/>
            </a:endParaRPr>
          </a:p>
          <a:p>
            <a:pPr marL="0" indent="0" algn="ctr">
              <a:buNone/>
            </a:pPr>
            <a:endParaRPr lang="fr-FR" sz="2000" b="1" dirty="0">
              <a:latin typeface="Raleway" pitchFamily="2" charset="0"/>
            </a:endParaRPr>
          </a:p>
        </p:txBody>
      </p:sp>
      <p:sp>
        <p:nvSpPr>
          <p:cNvPr id="48" name="Espace réservé du texte 2">
            <a:extLst>
              <a:ext uri="{FF2B5EF4-FFF2-40B4-BE49-F238E27FC236}">
                <a16:creationId xmlns:a16="http://schemas.microsoft.com/office/drawing/2014/main" id="{86FE24E4-6031-4F1C-AFDC-CE567865BE72}"/>
              </a:ext>
            </a:extLst>
          </p:cNvPr>
          <p:cNvSpPr txBox="1">
            <a:spLocks/>
          </p:cNvSpPr>
          <p:nvPr/>
        </p:nvSpPr>
        <p:spPr>
          <a:xfrm>
            <a:off x="486259" y="1174181"/>
            <a:ext cx="11524282" cy="47552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endParaRPr lang="fr-FR" sz="2000" b="1" dirty="0">
              <a:latin typeface="Raleway" pitchFamily="2" charset="0"/>
            </a:endParaRPr>
          </a:p>
          <a:p>
            <a:pPr marL="0" indent="0" algn="ctr">
              <a:buNone/>
            </a:pPr>
            <a:endParaRPr lang="fr-FR" sz="2000" b="1" dirty="0">
              <a:latin typeface="Raleway" pitchFamily="2" charset="0"/>
            </a:endParaRPr>
          </a:p>
        </p:txBody>
      </p:sp>
      <p:sp>
        <p:nvSpPr>
          <p:cNvPr id="49" name="Espace réservé du texte 2">
            <a:extLst>
              <a:ext uri="{FF2B5EF4-FFF2-40B4-BE49-F238E27FC236}">
                <a16:creationId xmlns:a16="http://schemas.microsoft.com/office/drawing/2014/main" id="{84A995CD-194B-4101-8DBF-4DCF169B012F}"/>
              </a:ext>
            </a:extLst>
          </p:cNvPr>
          <p:cNvSpPr txBox="1">
            <a:spLocks/>
          </p:cNvSpPr>
          <p:nvPr/>
        </p:nvSpPr>
        <p:spPr>
          <a:xfrm>
            <a:off x="486259" y="1021781"/>
            <a:ext cx="11524282" cy="48144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fr-FR" sz="2000" b="1" dirty="0">
                <a:latin typeface="Raleway" pitchFamily="2" charset="0"/>
              </a:rPr>
              <a:t> Pédagogique : </a:t>
            </a:r>
            <a:r>
              <a:rPr lang="fr-FR" sz="2000" dirty="0">
                <a:latin typeface="Raleway" pitchFamily="2" charset="0"/>
              </a:rPr>
              <a:t>Objectifs de la formation </a:t>
            </a:r>
            <a:r>
              <a:rPr lang="fr-FR" sz="2000" dirty="0">
                <a:latin typeface="Raleway" pitchFamily="2" charset="0"/>
                <a:sym typeface="Wingdings" panose="05000000000000000000" pitchFamily="2" charset="2"/>
              </a:rPr>
              <a:t> objectifs pédagogiques  évaluations  scénarisation.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b="1" dirty="0">
                <a:latin typeface="Raleway" pitchFamily="2" charset="0"/>
                <a:sym typeface="Wingdings" panose="05000000000000000000" pitchFamily="2" charset="2"/>
              </a:rPr>
              <a:t> Juridique : </a:t>
            </a:r>
            <a:r>
              <a:rPr lang="fr-FR" sz="2000" dirty="0">
                <a:latin typeface="Raleway" pitchFamily="2" charset="0"/>
                <a:sym typeface="Wingdings" panose="05000000000000000000" pitchFamily="2" charset="2"/>
              </a:rPr>
              <a:t>les faisceaux de preuve, les jalons, </a:t>
            </a:r>
            <a:r>
              <a:rPr lang="fr-FR" sz="2000" dirty="0" err="1">
                <a:latin typeface="Raleway" pitchFamily="2" charset="0"/>
                <a:sym typeface="Wingdings" panose="05000000000000000000" pitchFamily="2" charset="2"/>
              </a:rPr>
              <a:t>Qualiopi</a:t>
            </a:r>
            <a:r>
              <a:rPr lang="fr-FR" sz="2000" dirty="0">
                <a:latin typeface="Raleway" pitchFamily="2" charset="0"/>
                <a:sym typeface="Wingdings" panose="05000000000000000000" pitchFamily="2" charset="2"/>
              </a:rPr>
              <a:t>… : y penser pendant la scénarisation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b="1" dirty="0">
                <a:latin typeface="Raleway" pitchFamily="2" charset="0"/>
                <a:sym typeface="Wingdings" panose="05000000000000000000" pitchFamily="2" charset="2"/>
              </a:rPr>
              <a:t> Technique : </a:t>
            </a:r>
            <a:r>
              <a:rPr lang="fr-FR" sz="2000" dirty="0">
                <a:latin typeface="Raleway" pitchFamily="2" charset="0"/>
                <a:sym typeface="Wingdings" panose="05000000000000000000" pitchFamily="2" charset="2"/>
              </a:rPr>
              <a:t>les outils numériques (Moodle ou autre) : degré de facilité de mise en place et d’usage, pertinence par rapport aux contraintes pédagogiques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b="1" dirty="0">
                <a:latin typeface="Raleway" pitchFamily="2" charset="0"/>
              </a:rPr>
              <a:t> Économique : </a:t>
            </a:r>
            <a:r>
              <a:rPr lang="fr-FR" sz="2000" dirty="0">
                <a:latin typeface="Raleway" pitchFamily="2" charset="0"/>
              </a:rPr>
              <a:t>coûts (directs et indirects en temps et en ressources humaines) / bénéfice, intérêt pédagogique.</a:t>
            </a:r>
          </a:p>
          <a:p>
            <a:pPr marL="457200" indent="-457200">
              <a:buFont typeface="+mj-lt"/>
              <a:buAutoNum type="arabicPeriod"/>
            </a:pPr>
            <a:endParaRPr lang="fr-FR" sz="2000" b="1" dirty="0">
              <a:latin typeface="Raleway" pitchFamily="2" charset="0"/>
            </a:endParaRPr>
          </a:p>
          <a:p>
            <a:pPr marL="0" indent="0">
              <a:buNone/>
            </a:pPr>
            <a:r>
              <a:rPr lang="fr-FR" sz="2000" b="1" dirty="0">
                <a:latin typeface="Raleway" pitchFamily="2" charset="0"/>
              </a:rPr>
              <a:t>Varier les méthodes pédagogiques selon les séquences : </a:t>
            </a:r>
            <a:r>
              <a:rPr lang="fr-FR" sz="2000" dirty="0">
                <a:latin typeface="Raleway" pitchFamily="2" charset="0"/>
              </a:rPr>
              <a:t>magistrale, participative, active… : plus ou moins d’interactivité.</a:t>
            </a:r>
          </a:p>
          <a:p>
            <a:pPr marL="0" indent="0">
              <a:buNone/>
            </a:pPr>
            <a:r>
              <a:rPr lang="fr-FR" sz="2000" b="1" dirty="0">
                <a:latin typeface="Raleway" pitchFamily="2" charset="0"/>
              </a:rPr>
              <a:t>Mixer les activités et les ressources pour maintenir l’engagement et la motivation.</a:t>
            </a:r>
          </a:p>
          <a:p>
            <a:pPr marL="0" indent="0">
              <a:buNone/>
            </a:pPr>
            <a:r>
              <a:rPr lang="fr-FR" sz="2000" b="1" dirty="0">
                <a:latin typeface="Raleway" pitchFamily="2" charset="0"/>
              </a:rPr>
              <a:t>Tenir compte de la spécificité du public </a:t>
            </a:r>
            <a:r>
              <a:rPr lang="fr-FR" sz="2000" dirty="0">
                <a:latin typeface="Raleway" pitchFamily="2" charset="0"/>
              </a:rPr>
              <a:t>de formation professionnelle (reprise d’études…)</a:t>
            </a:r>
          </a:p>
          <a:p>
            <a:pPr marL="0" indent="0">
              <a:buNone/>
            </a:pPr>
            <a:endParaRPr lang="fr-FR" sz="2000" b="1" dirty="0">
              <a:latin typeface="Raleway" pitchFamily="2" charset="0"/>
            </a:endParaRPr>
          </a:p>
          <a:p>
            <a:pPr marL="0" indent="0" algn="ctr">
              <a:buNone/>
            </a:pPr>
            <a:endParaRPr lang="fr-FR" sz="2000" b="1" dirty="0">
              <a:latin typeface="Raleway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279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7303AA14-1D55-E999-E1B8-84CEE9BAC769}"/>
              </a:ext>
            </a:extLst>
          </p:cNvPr>
          <p:cNvSpPr txBox="1">
            <a:spLocks/>
          </p:cNvSpPr>
          <p:nvPr/>
        </p:nvSpPr>
        <p:spPr>
          <a:xfrm>
            <a:off x="594803" y="105096"/>
            <a:ext cx="9321554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  <a:latin typeface="Raleway" pitchFamily="2" charset="0"/>
              </a:rPr>
              <a:t>Challenge de l’atelier : et oui, vous allez bosser…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DD52120-5765-4DA3-3146-D4E6EAD89C81}"/>
              </a:ext>
            </a:extLst>
          </p:cNvPr>
          <p:cNvSpPr txBox="1">
            <a:spLocks/>
          </p:cNvSpPr>
          <p:nvPr/>
        </p:nvSpPr>
        <p:spPr>
          <a:xfrm>
            <a:off x="409850" y="990935"/>
            <a:ext cx="11241679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>
                <a:solidFill>
                  <a:srgbClr val="0D4050"/>
                </a:solidFill>
                <a:latin typeface="Raleway" pitchFamily="2" charset="0"/>
              </a:rPr>
              <a:t>Construire en 20’ un modèle distanciel autour de 3 thématiques :</a:t>
            </a: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A519FF4C-D79E-E14A-96B6-837295CDB54C}"/>
              </a:ext>
            </a:extLst>
          </p:cNvPr>
          <p:cNvSpPr txBox="1">
            <a:spLocks/>
          </p:cNvSpPr>
          <p:nvPr/>
        </p:nvSpPr>
        <p:spPr>
          <a:xfrm>
            <a:off x="594803" y="3851101"/>
            <a:ext cx="11141905" cy="12675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</a:rPr>
              <a:t>Thème 1 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: La communication, le suivi &amp; les tutorats (technico-administratif et pédagogique)</a:t>
            </a:r>
          </a:p>
          <a:p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</a:rPr>
              <a:t>Thème 2 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: Le parcours de formation &amp; les ressources pédagogiques</a:t>
            </a:r>
          </a:p>
          <a:p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</a:rPr>
              <a:t>Thème 3 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: L’évaluation des connaissances &amp; des compétences (formatives, sommatives)</a:t>
            </a:r>
          </a:p>
          <a:p>
            <a:pPr marL="0" indent="0">
              <a:buNone/>
            </a:pPr>
            <a:endParaRPr lang="fr-FR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fr-FR" sz="2000" b="1" dirty="0">
              <a:latin typeface="Raleway" pitchFamily="2" charset="0"/>
            </a:endParaRPr>
          </a:p>
        </p:txBody>
      </p:sp>
      <p:sp>
        <p:nvSpPr>
          <p:cNvPr id="48" name="Espace réservé du texte 2">
            <a:extLst>
              <a:ext uri="{FF2B5EF4-FFF2-40B4-BE49-F238E27FC236}">
                <a16:creationId xmlns:a16="http://schemas.microsoft.com/office/drawing/2014/main" id="{EDCDE44A-7258-4C85-876B-E2AF3692A8BC}"/>
              </a:ext>
            </a:extLst>
          </p:cNvPr>
          <p:cNvSpPr txBox="1">
            <a:spLocks/>
          </p:cNvSpPr>
          <p:nvPr/>
        </p:nvSpPr>
        <p:spPr>
          <a:xfrm>
            <a:off x="1149634" y="1656319"/>
            <a:ext cx="7955308" cy="17791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Vous avez une formation en présentiel que vous souhaitez basculer en tout ou partie à distance ?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Vous avez un projet de création d’une formation en tout ou partie à distance ?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sz="2000" b="1" dirty="0">
              <a:latin typeface="Raleway" pitchFamily="2" charset="0"/>
            </a:endParaRPr>
          </a:p>
          <a:p>
            <a:endParaRPr lang="fr-FR" sz="2000" b="1" dirty="0">
              <a:latin typeface="Raleway" pitchFamily="2" charset="0"/>
            </a:endParaRPr>
          </a:p>
          <a:p>
            <a:endParaRPr lang="fr-FR" sz="2000" b="1" dirty="0">
              <a:latin typeface="Raleway" pitchFamily="2" charset="0"/>
            </a:endParaRPr>
          </a:p>
        </p:txBody>
      </p:sp>
      <p:sp>
        <p:nvSpPr>
          <p:cNvPr id="49" name="Accolade fermante 48">
            <a:extLst>
              <a:ext uri="{FF2B5EF4-FFF2-40B4-BE49-F238E27FC236}">
                <a16:creationId xmlns:a16="http://schemas.microsoft.com/office/drawing/2014/main" id="{2F236DE2-9142-498A-8807-3496449D1D30}"/>
              </a:ext>
            </a:extLst>
          </p:cNvPr>
          <p:cNvSpPr/>
          <p:nvPr/>
        </p:nvSpPr>
        <p:spPr>
          <a:xfrm>
            <a:off x="9270609" y="1515471"/>
            <a:ext cx="317085" cy="164922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space réservé du texte 2">
            <a:extLst>
              <a:ext uri="{FF2B5EF4-FFF2-40B4-BE49-F238E27FC236}">
                <a16:creationId xmlns:a16="http://schemas.microsoft.com/office/drawing/2014/main" id="{FBBBD0F9-F68A-442C-8E6B-584FBC9BB4DD}"/>
              </a:ext>
            </a:extLst>
          </p:cNvPr>
          <p:cNvSpPr txBox="1">
            <a:spLocks/>
          </p:cNvSpPr>
          <p:nvPr/>
        </p:nvSpPr>
        <p:spPr>
          <a:xfrm>
            <a:off x="9859373" y="1928471"/>
            <a:ext cx="1268707" cy="34200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latin typeface="Raleway" pitchFamily="2" charset="0"/>
              </a:rPr>
              <a:t>en FTLV</a:t>
            </a:r>
          </a:p>
          <a:p>
            <a:endParaRPr lang="fr-FR" sz="2000" b="1" dirty="0">
              <a:latin typeface="Raleway" pitchFamily="2" charset="0"/>
            </a:endParaRPr>
          </a:p>
          <a:p>
            <a:endParaRPr lang="fr-FR" sz="2000" b="1" dirty="0">
              <a:latin typeface="Raleway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2243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7303AA14-1D55-E999-E1B8-84CEE9BAC769}"/>
              </a:ext>
            </a:extLst>
          </p:cNvPr>
          <p:cNvSpPr txBox="1">
            <a:spLocks/>
          </p:cNvSpPr>
          <p:nvPr/>
        </p:nvSpPr>
        <p:spPr>
          <a:xfrm>
            <a:off x="594803" y="105096"/>
            <a:ext cx="9321554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  <a:latin typeface="Raleway" pitchFamily="2" charset="0"/>
              </a:rPr>
              <a:t>Challenge de l’atelier : et oui, vous allez bosser…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670E072-D8AD-C659-A3E8-163FF87273CE}"/>
              </a:ext>
            </a:extLst>
          </p:cNvPr>
          <p:cNvSpPr txBox="1">
            <a:spLocks/>
          </p:cNvSpPr>
          <p:nvPr/>
        </p:nvSpPr>
        <p:spPr>
          <a:xfrm>
            <a:off x="409851" y="986202"/>
            <a:ext cx="11024588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>
                <a:solidFill>
                  <a:srgbClr val="0D4050"/>
                </a:solidFill>
                <a:latin typeface="Raleway" pitchFamily="2" charset="0"/>
              </a:rPr>
              <a:t>Consignes pour chacune des 3 thématiques :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7CDD74C1-3D05-59C7-0448-5A50610F6F3F}"/>
              </a:ext>
            </a:extLst>
          </p:cNvPr>
          <p:cNvSpPr txBox="1">
            <a:spLocks/>
          </p:cNvSpPr>
          <p:nvPr/>
        </p:nvSpPr>
        <p:spPr>
          <a:xfrm>
            <a:off x="1251752" y="1595147"/>
            <a:ext cx="10813001" cy="14373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</a:rPr>
              <a:t>Sélectionner 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: dans votre jeu de cartes les outils </a:t>
            </a:r>
            <a:r>
              <a:rPr lang="fr-FR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moodle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 qui vous semblent pertinents</a:t>
            </a:r>
          </a:p>
          <a:p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</a:rPr>
              <a:t>Classer 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: vos choix des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 ou des       [vos préférés] ou carrément des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[ceux à éviter]</a:t>
            </a:r>
          </a:p>
          <a:p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</a:rPr>
              <a:t>Motiver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 : vos choix au regard des contraintes particulières de la FTLV</a:t>
            </a:r>
            <a:endParaRPr lang="fr-FR" sz="2000" b="1" dirty="0">
              <a:latin typeface="Raleway" pitchFamily="2" charset="0"/>
            </a:endParaRPr>
          </a:p>
          <a:p>
            <a:pPr marL="0" indent="0">
              <a:buNone/>
            </a:pPr>
            <a:endParaRPr lang="fr-FR" sz="2000" b="1" dirty="0">
              <a:latin typeface="Raleway" pitchFamily="2" charset="0"/>
            </a:endParaRPr>
          </a:p>
        </p:txBody>
      </p:sp>
      <p:pic>
        <p:nvPicPr>
          <p:cNvPr id="10" name="Graphique 9" descr="Cœur avec un remplissage uni">
            <a:extLst>
              <a:ext uri="{FF2B5EF4-FFF2-40B4-BE49-F238E27FC236}">
                <a16:creationId xmlns:a16="http://schemas.microsoft.com/office/drawing/2014/main" id="{6C54EBCE-061B-B3F0-A74D-7914045F85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63337" y="1954995"/>
            <a:ext cx="358808" cy="358808"/>
          </a:xfrm>
          <a:prstGeom prst="rect">
            <a:avLst/>
          </a:prstGeom>
        </p:spPr>
      </p:pic>
      <p:sp>
        <p:nvSpPr>
          <p:cNvPr id="63" name="Espace réservé du texte 2">
            <a:extLst>
              <a:ext uri="{FF2B5EF4-FFF2-40B4-BE49-F238E27FC236}">
                <a16:creationId xmlns:a16="http://schemas.microsoft.com/office/drawing/2014/main" id="{2239B982-E9FF-4E8D-B512-F1E7B6E00C19}"/>
              </a:ext>
            </a:extLst>
          </p:cNvPr>
          <p:cNvSpPr txBox="1">
            <a:spLocks/>
          </p:cNvSpPr>
          <p:nvPr/>
        </p:nvSpPr>
        <p:spPr>
          <a:xfrm>
            <a:off x="409851" y="3374801"/>
            <a:ext cx="11024588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>
                <a:solidFill>
                  <a:srgbClr val="0D4050"/>
                </a:solidFill>
                <a:latin typeface="Raleway" pitchFamily="2" charset="0"/>
              </a:rPr>
              <a:t>Organisation &amp; matériel à disposition :</a:t>
            </a:r>
          </a:p>
        </p:txBody>
      </p:sp>
      <p:sp>
        <p:nvSpPr>
          <p:cNvPr id="68" name="Espace réservé du texte 2">
            <a:extLst>
              <a:ext uri="{FF2B5EF4-FFF2-40B4-BE49-F238E27FC236}">
                <a16:creationId xmlns:a16="http://schemas.microsoft.com/office/drawing/2014/main" id="{85E3C64E-E038-49DF-94E8-B61057C8C814}"/>
              </a:ext>
            </a:extLst>
          </p:cNvPr>
          <p:cNvSpPr txBox="1">
            <a:spLocks/>
          </p:cNvSpPr>
          <p:nvPr/>
        </p:nvSpPr>
        <p:spPr>
          <a:xfrm>
            <a:off x="1272030" y="4115070"/>
            <a:ext cx="10813001" cy="10194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</a:rPr>
              <a:t>Répartition 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: arbitraire      des participants en 3 groupes</a:t>
            </a:r>
          </a:p>
          <a:p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</a:rPr>
              <a:t>Distribution 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: d’un jeu de cartes « outils </a:t>
            </a:r>
            <a:r>
              <a:rPr lang="fr-FR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moodle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 » pour chacun des groupes </a:t>
            </a:r>
          </a:p>
          <a:p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</a:rPr>
              <a:t>Disponibilité 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: de post-it, scotch, aimants…</a:t>
            </a:r>
            <a:endParaRPr lang="fr-FR" sz="2000" b="1" dirty="0">
              <a:latin typeface="Raleway" pitchFamily="2" charset="0"/>
            </a:endParaRPr>
          </a:p>
          <a:p>
            <a:pPr marL="0" indent="0">
              <a:buNone/>
            </a:pPr>
            <a:endParaRPr lang="fr-FR" sz="2000" b="1" dirty="0">
              <a:latin typeface="Raleway" pitchFamily="2" charset="0"/>
            </a:endParaRPr>
          </a:p>
        </p:txBody>
      </p:sp>
      <p:pic>
        <p:nvPicPr>
          <p:cNvPr id="70" name="Graphique 69" descr="Contour de visage d’ange avec un remplissage uni">
            <a:extLst>
              <a:ext uri="{FF2B5EF4-FFF2-40B4-BE49-F238E27FC236}">
                <a16:creationId xmlns:a16="http://schemas.microsoft.com/office/drawing/2014/main" id="{6FE06E02-AEA1-4E3E-91F1-F6FFE1D583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06021" y="4044730"/>
            <a:ext cx="358808" cy="3588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8956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7303AA14-1D55-E999-E1B8-84CEE9BAC769}"/>
              </a:ext>
            </a:extLst>
          </p:cNvPr>
          <p:cNvSpPr txBox="1">
            <a:spLocks/>
          </p:cNvSpPr>
          <p:nvPr/>
        </p:nvSpPr>
        <p:spPr>
          <a:xfrm>
            <a:off x="594803" y="105096"/>
            <a:ext cx="9321554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  <a:latin typeface="Raleway" pitchFamily="2" charset="0"/>
              </a:rPr>
              <a:t>Composition des groupes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670E072-D8AD-C659-A3E8-163FF87273CE}"/>
              </a:ext>
            </a:extLst>
          </p:cNvPr>
          <p:cNvSpPr txBox="1">
            <a:spLocks/>
          </p:cNvSpPr>
          <p:nvPr/>
        </p:nvSpPr>
        <p:spPr>
          <a:xfrm>
            <a:off x="74874" y="986202"/>
            <a:ext cx="4035400" cy="9150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>
                <a:solidFill>
                  <a:srgbClr val="0D4050"/>
                </a:solidFill>
                <a:latin typeface="Raleway" pitchFamily="2" charset="0"/>
              </a:rPr>
              <a:t>Groupe 1 </a:t>
            </a:r>
          </a:p>
          <a:p>
            <a:pPr marL="0" indent="0" algn="ctr">
              <a:buNone/>
            </a:pPr>
            <a:r>
              <a:rPr lang="fr-FR" sz="2000" dirty="0">
                <a:solidFill>
                  <a:srgbClr val="0D4050"/>
                </a:solidFill>
                <a:latin typeface="Raleway" pitchFamily="2" charset="0"/>
              </a:rPr>
              <a:t>Communication, suivi &amp; tutorat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9F1B39-C5ED-4BA9-3FC3-ACDAB79CCD37}"/>
              </a:ext>
            </a:extLst>
          </p:cNvPr>
          <p:cNvSpPr txBox="1">
            <a:spLocks/>
          </p:cNvSpPr>
          <p:nvPr/>
        </p:nvSpPr>
        <p:spPr>
          <a:xfrm>
            <a:off x="4002576" y="986201"/>
            <a:ext cx="4035400" cy="10236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>
                <a:solidFill>
                  <a:srgbClr val="0D4050"/>
                </a:solidFill>
                <a:latin typeface="Raleway" pitchFamily="2" charset="0"/>
              </a:rPr>
              <a:t>Groupe 2 </a:t>
            </a:r>
          </a:p>
          <a:p>
            <a:pPr marL="0" indent="0" algn="ctr">
              <a:buNone/>
            </a:pPr>
            <a:r>
              <a:rPr lang="fr-FR" sz="2000" dirty="0">
                <a:solidFill>
                  <a:srgbClr val="0D4050"/>
                </a:solidFill>
                <a:latin typeface="Raleway" pitchFamily="2" charset="0"/>
              </a:rPr>
              <a:t>Parcours de formation &amp;  ressources pédagogiques</a:t>
            </a: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4353CDEC-DA1A-6B50-8DC3-BC90F1016740}"/>
              </a:ext>
            </a:extLst>
          </p:cNvPr>
          <p:cNvSpPr txBox="1">
            <a:spLocks/>
          </p:cNvSpPr>
          <p:nvPr/>
        </p:nvSpPr>
        <p:spPr>
          <a:xfrm>
            <a:off x="8038922" y="984700"/>
            <a:ext cx="4035400" cy="10236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>
                <a:solidFill>
                  <a:srgbClr val="0D4050"/>
                </a:solidFill>
                <a:latin typeface="Raleway" pitchFamily="2" charset="0"/>
              </a:rPr>
              <a:t>Groupe 3 </a:t>
            </a:r>
          </a:p>
          <a:p>
            <a:pPr marL="0" indent="0" algn="ctr">
              <a:buNone/>
            </a:pPr>
            <a:r>
              <a:rPr lang="fr-FR" sz="2000" dirty="0">
                <a:solidFill>
                  <a:srgbClr val="0D4050"/>
                </a:solidFill>
                <a:latin typeface="Raleway" pitchFamily="2" charset="0"/>
              </a:rPr>
              <a:t>Evaluation des connaissances &amp; des compétences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45E571-77C9-8D1E-0461-D45E972F24AC}"/>
              </a:ext>
            </a:extLst>
          </p:cNvPr>
          <p:cNvSpPr/>
          <p:nvPr/>
        </p:nvSpPr>
        <p:spPr>
          <a:xfrm>
            <a:off x="4390937" y="2181885"/>
            <a:ext cx="3448815" cy="282468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BOUDIC	Yann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BOUKARE	Aristide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SELVA		Charlène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HIDAR		</a:t>
            </a:r>
            <a:r>
              <a:rPr lang="fr-FR" dirty="0" err="1"/>
              <a:t>Valeriia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DOHOGNE	Laurence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ILLIADE	</a:t>
            </a:r>
            <a:r>
              <a:rPr lang="fr-FR" dirty="0" err="1"/>
              <a:t>Kareen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SAINTIER-CHICH	Christelle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LATOURELLE 	Cécile</a:t>
            </a: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AE6B5C-1A58-EE16-E1BD-3F35B431EB50}"/>
              </a:ext>
            </a:extLst>
          </p:cNvPr>
          <p:cNvSpPr/>
          <p:nvPr/>
        </p:nvSpPr>
        <p:spPr>
          <a:xfrm>
            <a:off x="409470" y="2189429"/>
            <a:ext cx="3448815" cy="282468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ALBERS 	Ulrike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CLIVIO		Nicolas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FERRIER	Céline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NICAISE	Laurence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LETELLIER	Philippe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HREHOROWSKI	Éric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DAUDET	Alysse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HERON	Christophe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MOCANU 	</a:t>
            </a:r>
            <a:r>
              <a:rPr lang="fr-FR" dirty="0" err="1"/>
              <a:t>Adéla</a:t>
            </a:r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077422-9240-D1BA-C85B-2BEBEB2D7CFB}"/>
              </a:ext>
            </a:extLst>
          </p:cNvPr>
          <p:cNvSpPr/>
          <p:nvPr/>
        </p:nvSpPr>
        <p:spPr>
          <a:xfrm>
            <a:off x="8332214" y="2181884"/>
            <a:ext cx="3448815" cy="282468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BONNIN 	Julia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DION		Nadège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GARNIER	Philippe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LOUETTE	Flore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BARRERE	Florence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FLEUSSU	Serge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PINO		Natalia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QUIMFUMU	Louise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5275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7303AA14-1D55-E999-E1B8-84CEE9BAC769}"/>
              </a:ext>
            </a:extLst>
          </p:cNvPr>
          <p:cNvSpPr txBox="1">
            <a:spLocks/>
          </p:cNvSpPr>
          <p:nvPr/>
        </p:nvSpPr>
        <p:spPr>
          <a:xfrm>
            <a:off x="594802" y="105096"/>
            <a:ext cx="10637973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Restitution par groupe : </a:t>
            </a:r>
            <a:r>
              <a:rPr lang="fr-FR" sz="2000" b="1" dirty="0">
                <a:solidFill>
                  <a:schemeClr val="bg1"/>
                </a:solidFill>
                <a:latin typeface="Raleway" pitchFamily="2" charset="0"/>
              </a:rPr>
              <a:t>Groupe 1 : </a:t>
            </a: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communication, suivi &amp; tutorat</a:t>
            </a:r>
          </a:p>
          <a:p>
            <a:pPr marL="0" indent="0">
              <a:buNone/>
            </a:pPr>
            <a:endParaRPr lang="fr-FR" dirty="0">
              <a:solidFill>
                <a:schemeClr val="bg1"/>
              </a:solidFill>
              <a:latin typeface="Raleway" pitchFamily="2" charset="0"/>
            </a:endParaRP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670E072-D8AD-C659-A3E8-163FF87273CE}"/>
              </a:ext>
            </a:extLst>
          </p:cNvPr>
          <p:cNvSpPr txBox="1">
            <a:spLocks/>
          </p:cNvSpPr>
          <p:nvPr/>
        </p:nvSpPr>
        <p:spPr>
          <a:xfrm>
            <a:off x="74872" y="772222"/>
            <a:ext cx="11916021" cy="4541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2000" dirty="0">
              <a:solidFill>
                <a:srgbClr val="0D4050"/>
              </a:solidFill>
              <a:latin typeface="Raleway" pitchFamily="2" charset="0"/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DA40E908-768B-4266-93F0-C7492395FFF2}"/>
              </a:ext>
            </a:extLst>
          </p:cNvPr>
          <p:cNvSpPr txBox="1">
            <a:spLocks/>
          </p:cNvSpPr>
          <p:nvPr/>
        </p:nvSpPr>
        <p:spPr>
          <a:xfrm>
            <a:off x="74872" y="1466638"/>
            <a:ext cx="11916021" cy="44051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2000" dirty="0">
              <a:solidFill>
                <a:srgbClr val="0D4050"/>
              </a:solidFill>
              <a:latin typeface="Raleway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56F008D-A997-4A03-B5D6-2E459550A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420540"/>
              </p:ext>
            </p:extLst>
          </p:nvPr>
        </p:nvGraphicFramePr>
        <p:xfrm>
          <a:off x="137990" y="739187"/>
          <a:ext cx="11916020" cy="6227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8034">
                  <a:extLst>
                    <a:ext uri="{9D8B030D-6E8A-4147-A177-3AD203B41FA5}">
                      <a16:colId xmlns:a16="http://schemas.microsoft.com/office/drawing/2014/main" val="4077480309"/>
                    </a:ext>
                  </a:extLst>
                </a:gridCol>
                <a:gridCol w="2160859">
                  <a:extLst>
                    <a:ext uri="{9D8B030D-6E8A-4147-A177-3AD203B41FA5}">
                      <a16:colId xmlns:a16="http://schemas.microsoft.com/office/drawing/2014/main" val="1036982579"/>
                    </a:ext>
                  </a:extLst>
                </a:gridCol>
                <a:gridCol w="2217180">
                  <a:extLst>
                    <a:ext uri="{9D8B030D-6E8A-4147-A177-3AD203B41FA5}">
                      <a16:colId xmlns:a16="http://schemas.microsoft.com/office/drawing/2014/main" val="1561420806"/>
                    </a:ext>
                  </a:extLst>
                </a:gridCol>
                <a:gridCol w="3475408">
                  <a:extLst>
                    <a:ext uri="{9D8B030D-6E8A-4147-A177-3AD203B41FA5}">
                      <a16:colId xmlns:a16="http://schemas.microsoft.com/office/drawing/2014/main" val="3253554954"/>
                    </a:ext>
                  </a:extLst>
                </a:gridCol>
                <a:gridCol w="2174539">
                  <a:extLst>
                    <a:ext uri="{9D8B030D-6E8A-4147-A177-3AD203B41FA5}">
                      <a16:colId xmlns:a16="http://schemas.microsoft.com/office/drawing/2014/main" val="3349155892"/>
                    </a:ext>
                  </a:extLst>
                </a:gridCol>
              </a:tblGrid>
              <a:tr h="423528">
                <a:tc>
                  <a:txBody>
                    <a:bodyPr/>
                    <a:lstStyle/>
                    <a:p>
                      <a:r>
                        <a:rPr lang="fr-FR" sz="1100" dirty="0"/>
                        <a:t>Outil Moodle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Avantages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Points de vigilance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Pédago ? Jurid. ? </a:t>
                      </a:r>
                      <a:r>
                        <a:rPr lang="fr-FR" sz="1100" dirty="0" err="1"/>
                        <a:t>Techn</a:t>
                      </a:r>
                      <a:r>
                        <a:rPr lang="fr-FR" sz="1100" dirty="0"/>
                        <a:t>. ? Eco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Articulation présentiel si parcours hybride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276689"/>
                  </a:ext>
                </a:extLst>
              </a:tr>
              <a:tr h="1255458">
                <a:tc>
                  <a:txBody>
                    <a:bodyPr/>
                    <a:lstStyle/>
                    <a:p>
                      <a:r>
                        <a:rPr lang="fr-FR" sz="1100" dirty="0"/>
                        <a:t>Forum (annonces, standard, scolarité, pédagogie)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Accessibilité, asynchrone, notifications, abonnements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Choix sur le type de forum</a:t>
                      </a:r>
                    </a:p>
                    <a:p>
                      <a:r>
                        <a:rPr lang="fr-FR" sz="1100" dirty="0"/>
                        <a:t>Qualité de la modération : </a:t>
                      </a:r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règles, structure du forum, </a:t>
                      </a:r>
                    </a:p>
                    <a:p>
                      <a:r>
                        <a:rPr lang="fr-FR" sz="1100" dirty="0"/>
                        <a:t>Réception message </a:t>
                      </a:r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?</a:t>
                      </a:r>
                    </a:p>
                    <a:p>
                      <a:r>
                        <a:rPr lang="fr-FR" sz="1100" dirty="0"/>
                        <a:t>Flux d’info, lisibilité des infos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Preuves / traces </a:t>
                      </a:r>
                    </a:p>
                    <a:p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Attention au délai de réponse dans les forums (24 à 48h) communément accepté dans une démarche qualité</a:t>
                      </a:r>
                      <a:r>
                        <a:rPr lang="fr-FR" sz="1100" dirty="0"/>
                        <a:t>.</a:t>
                      </a:r>
                    </a:p>
                    <a:p>
                      <a:r>
                        <a:rPr lang="fr-FR" sz="1100" dirty="0"/>
                        <a:t>Qui est derrière le forum : </a:t>
                      </a:r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tuteur, enseignant, etc. : temps </a:t>
                      </a:r>
                      <a:r>
                        <a:rPr lang="fr-FR" sz="1100" dirty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 coût.</a:t>
                      </a:r>
                    </a:p>
                    <a:p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Pour 2 types d’accompagnement, de suivi et de tutorat : tutorat technico-administratif et pédagogique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Tout au long de la formation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858485"/>
                  </a:ext>
                </a:extLst>
              </a:tr>
              <a:tr h="460206"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Sondages ; Feedbacks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Collectes d’info ; Simple et efficace ; Positionnement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Limiter le nombre de sondages et le temps dévolu à l’activité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Retour sur la pédagogie dans une démarche d’amélioration continue. </a:t>
                      </a:r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Trace. Facilité de déploiement.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421140"/>
                  </a:ext>
                </a:extLst>
              </a:tr>
              <a:tr h="589914"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Devoir </a:t>
                      </a:r>
                      <a:r>
                        <a:rPr lang="fr-FR" sz="11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(si détourné 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Collecte simple de contenus, au même endroit (par rapport à une messagerie par ex.)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331756"/>
                  </a:ext>
                </a:extLst>
              </a:tr>
              <a:tr h="431056"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Liste des tâches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Aide l’apprenant à s’organiser, gestion du temps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337820"/>
                  </a:ext>
                </a:extLst>
              </a:tr>
              <a:tr h="434588"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Réunion zoom ; Rendez-vous ; présence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Créer du temps « présentiel » dans le distanciel pour des échanges.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3461621"/>
                  </a:ext>
                </a:extLst>
              </a:tr>
              <a:tr h="589914"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Achèvement d’activité ; </a:t>
                      </a:r>
                    </a:p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Restrictions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suivi, progression autant pour le stagiaire que pour l’enseignant</a:t>
                      </a:r>
                    </a:p>
                    <a:p>
                      <a:r>
                        <a:rPr lang="fr-FR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Individualiser les parcours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Juridique, qualité, pédagogique : </a:t>
                      </a:r>
                      <a:r>
                        <a:rPr lang="fr-FR" sz="1100" kern="1200" dirty="0" err="1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cf</a:t>
                      </a:r>
                      <a:r>
                        <a:rPr lang="fr-FR" sz="11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 avantages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55497"/>
                  </a:ext>
                </a:extLst>
              </a:tr>
              <a:tr h="423528">
                <a:tc>
                  <a:txBody>
                    <a:bodyPr/>
                    <a:lstStyle/>
                    <a:p>
                      <a:r>
                        <a:rPr lang="fr-FR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Attestoodle</a:t>
                      </a:r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Permet la génération d’attestations de suivis à distance (achèvement d’activité)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127441"/>
                  </a:ext>
                </a:extLst>
              </a:tr>
              <a:tr h="423528">
                <a:tc>
                  <a:txBody>
                    <a:bodyPr/>
                    <a:lstStyle/>
                    <a:p>
                      <a:r>
                        <a:rPr lang="fr-FR" sz="1100" kern="1200" dirty="0" err="1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Planed_mail</a:t>
                      </a:r>
                      <a:endParaRPr lang="fr-FR" sz="11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Permet envoi de mails automatiques si activité non faite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Facilite le suivi sur de plus grandes cohortes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754047"/>
                  </a:ext>
                </a:extLst>
              </a:tr>
              <a:tr h="1167775">
                <a:tc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Consultations</a:t>
                      </a:r>
                      <a:r>
                        <a:rPr lang="fr-FR" sz="11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(cliquez sur lien pour plus d’infos)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r-FR" sz="1100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Non retenu car personne ne connaissait dans le groupe.  F</a:t>
                      </a:r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ournit un certain nombre d’instruments qui se sont avérés utiles et stimulants pour les environnements d’apprentissage en ligne. </a:t>
                      </a:r>
                    </a:p>
                    <a:p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(+) Les enseignants peuvent les employer pour recueillir des données qui les informeront sur leurs étudiants et ainsi réfléchir sur leur propre enseignement.</a:t>
                      </a:r>
                    </a:p>
                    <a:p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(-) Les questions proposées dans ces outils sont prédéfinies et ne peuvent pas être modifiées. Les enseignants désireux de créer leurs propres questions utiliseront plutôt « Feedback. »</a:t>
                      </a:r>
                    </a:p>
                    <a:p>
                      <a:r>
                        <a:rPr lang="fr-FR" sz="1100" dirty="0">
                          <a:solidFill>
                            <a:srgbClr val="00B050"/>
                          </a:solidFill>
                        </a:rPr>
                        <a:t>Accompagne la réflexivité des enseignants dans une démarche d’amélioration continue (Qualité), permet les réajustements éventuels.</a:t>
                      </a:r>
                      <a:endParaRPr lang="fr-FR" sz="11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66357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6635933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DESIGN_ID_CONCEPTION PERSONNALISÉE" val="jjl0w8hx"/>
  <p:tag name="ARTICULATE_SLIDE_COUNT" val="9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1102</TotalTime>
  <Words>1608</Words>
  <Application>Microsoft Office PowerPoint</Application>
  <PresentationFormat>Grand écran</PresentationFormat>
  <Paragraphs>234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Inter</vt:lpstr>
      <vt:lpstr>Raleway</vt:lpstr>
      <vt:lpstr>Verdana</vt:lpstr>
      <vt:lpstr>Wingdings</vt:lpstr>
      <vt:lpstr>Conception personnalisée</vt:lpstr>
      <vt:lpstr>Booste ta FTLV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à tous pour votre participation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CAPANO Manuela;amelie.guardiola@univ-amu.fr</dc:creator>
  <cp:lastModifiedBy>MAESTRACCI Maria</cp:lastModifiedBy>
  <cp:revision>155</cp:revision>
  <dcterms:created xsi:type="dcterms:W3CDTF">2024-03-21T14:58:03Z</dcterms:created>
  <dcterms:modified xsi:type="dcterms:W3CDTF">2024-07-19T14:28:59Z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AA7F3ED2-C5A4-4F1C-92AC-2CD2C76E2B58</vt:lpwstr>
  </property>
  <property fmtid="{D5CDD505-2E9C-101B-9397-08002B2CF9AE}" pid="3" name="ArticulatePath">
    <vt:lpwstr>Présentation1</vt:lpwstr>
  </property>
</Properties>
</file>