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56" r:id="rId3"/>
    <p:sldId id="279" r:id="rId4"/>
    <p:sldId id="274" r:id="rId5"/>
    <p:sldId id="282" r:id="rId6"/>
    <p:sldId id="281" r:id="rId7"/>
    <p:sldId id="275" r:id="rId8"/>
    <p:sldId id="276" r:id="rId9"/>
    <p:sldId id="277" r:id="rId10"/>
    <p:sldId id="283" r:id="rId11"/>
    <p:sldId id="284" r:id="rId12"/>
    <p:sldId id="278" r:id="rId13"/>
  </p:sldIdLst>
  <p:sldSz cx="12192000" cy="6858000"/>
  <p:notesSz cx="6858000" cy="9144000"/>
  <p:custDataLst>
    <p:tags r:id="rId16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4050"/>
    <a:srgbClr val="FF7700"/>
    <a:srgbClr val="0000A6"/>
    <a:srgbClr val="0014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48" autoAdjust="0"/>
    <p:restoredTop sz="93567" autoAdjust="0"/>
  </p:normalViewPr>
  <p:slideViewPr>
    <p:cSldViewPr snapToGrid="0">
      <p:cViewPr varScale="1">
        <p:scale>
          <a:sx n="107" d="100"/>
          <a:sy n="107" d="100"/>
        </p:scale>
        <p:origin x="9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52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7BEE847-F046-4AC4-9F62-7D1817B77E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B370278-6D29-4F8F-BD3A-5F72D720EF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51C39-09A6-4624-93B8-19009E33D67F}" type="datetimeFigureOut">
              <a:rPr lang="fr-FR" smtClean="0"/>
              <a:t>19/07/2024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EF551D0-C6E5-4F33-B9C6-D87A100E91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74DDD1-AF4D-4F3F-A33E-7713C840D7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2E8BC-17E1-4463-90FD-68A126E1B6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960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26C94-6C27-534C-BBD9-384C954A3F59}" type="datetimeFigureOut">
              <a:rPr lang="fr-FR" smtClean="0"/>
              <a:t>19/07/2024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66BBF-16B4-4F48-9EBB-1CF9C2819D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467ABE98-144F-407D-84DA-0C14FDBF6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E4DF0D0B-124D-438B-8550-3C3D55515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549" y="218670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contribution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C7954960-0FC5-401D-8EA3-5E3331959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0549" y="365973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Auteurs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F607C6F-5840-47DF-AA8A-78F6EE207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828798" cy="182538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9069E5F-0E26-45F6-AFC5-58F476669B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C4909177-9E8B-4869-83FB-7AE2EB5330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0548" y="5652569"/>
            <a:ext cx="8390901" cy="498850"/>
          </a:xfrm>
        </p:spPr>
        <p:txBody>
          <a:bodyPr/>
          <a:lstStyle>
            <a:lvl1pPr marL="0" indent="0">
              <a:buNone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800" dirty="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rPr>
              <a:t>Établissement </a:t>
            </a:r>
            <a:r>
              <a:rPr lang="fr-FR" sz="2800" dirty="0">
                <a:solidFill>
                  <a:schemeClr val="bg1"/>
                </a:solidFill>
                <a:latin typeface="Raleway" pitchFamily="2" charset="77"/>
                <a:ea typeface="+mj-ea"/>
                <a:cs typeface="Arial" panose="020B0604020202020204" pitchFamily="34" charset="0"/>
              </a:rPr>
              <a:t>: </a:t>
            </a:r>
            <a:r>
              <a:rPr lang="fr-FR" sz="2800" dirty="0">
                <a:solidFill>
                  <a:schemeClr val="bg1"/>
                </a:solidFill>
                <a:latin typeface="Raleway" pitchFamily="2" charset="77"/>
              </a:rPr>
              <a:t>Université </a:t>
            </a:r>
            <a:r>
              <a:rPr lang="fr-FR" sz="2800" dirty="0" err="1">
                <a:solidFill>
                  <a:schemeClr val="bg1"/>
                </a:solidFill>
                <a:latin typeface="Raleway" pitchFamily="2" charset="77"/>
              </a:rPr>
              <a:t>Luminares</a:t>
            </a:r>
            <a:endParaRPr lang="fr-FR" sz="2800" dirty="0">
              <a:solidFill>
                <a:schemeClr val="bg1"/>
              </a:solidFill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052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ge fond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606D6D7-71E2-4F97-BD32-8F3E0FB96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F9216C4-22AB-4158-AE65-EB0053BE9D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E63691A-F3D8-295F-5AB5-A21DB71663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93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erge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D139AE-54E3-4FE2-86CA-5A7BA553C71A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8BE3F74-10A3-447A-9F8F-FA44F0A2AD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419EC34-146F-47CE-B914-EC201A5061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20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47780E-B825-4DC7-855F-969588687DE5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980C84A-77DD-4020-9029-FCBC407264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31D4795-2E5D-47CD-9962-99ECB1274C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31BE1B1-B507-4E16-99F3-964F5909AB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0000" y="1980000"/>
            <a:ext cx="9134157" cy="2357438"/>
          </a:xfrm>
        </p:spPr>
        <p:txBody>
          <a:bodyPr/>
          <a:lstStyle>
            <a:lvl1pPr marL="0" indent="0">
              <a:buNone/>
              <a:defRPr lang="fr-FR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 ipsum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consectetur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adipiscing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do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eiusmod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tempor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incididunt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ut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labore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lectus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proin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duis at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urna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Massa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nec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dui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nunc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non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orci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Tristique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senectus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malesuada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fames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ac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turpis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Ut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etiam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hendrerit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est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ipsum. Nunc id cursus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metus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eleifend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mi in.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Porttitor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massa id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vestibulum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morbi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blandit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Ullamcorper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dignissim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cras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tincidunt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lobortis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feugiat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vivamus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Phasellus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pellentesque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eu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tincidunt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Diam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nulla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porttitor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massa.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pellentesque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B99DD4F9-B42A-4820-AE04-040789237F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60475" y="1047428"/>
            <a:ext cx="3754438" cy="759011"/>
          </a:xfrm>
        </p:spPr>
        <p:txBody>
          <a:bodyPr>
            <a:noAutofit/>
          </a:bodyPr>
          <a:lstStyle>
            <a:lvl1pPr marL="0" indent="0"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032200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text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47780E-B825-4DC7-855F-969588687DE5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980C84A-77DD-4020-9029-FCBC407264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31D4795-2E5D-47CD-9962-99ECB1274C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31BE1B1-B507-4E16-99F3-964F5909AB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0000" y="2880000"/>
            <a:ext cx="9134157" cy="2357438"/>
          </a:xfrm>
        </p:spPr>
        <p:txBody>
          <a:bodyPr/>
          <a:lstStyle>
            <a:lvl1pPr marL="0" indent="0">
              <a:buNone/>
              <a:defRPr lang="fr-FR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 ipsum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consectetur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adipiscing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do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eiusmod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tempor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incididunt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ut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labore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lectus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proin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duis at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urna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Massa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nec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dui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nunc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non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orci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Tristique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senectus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malesuada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fames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ac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turpis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Ut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etiam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hendrerit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est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ipsum. Nunc id cursus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metus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eleifend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mi in.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Porttitor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massa id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vestibulum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morbi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blandit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Ullamcorper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dignissim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cras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tincidunt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lobortis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feugiat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vivamus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Phasellus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pellentesque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eu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tincidunt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Diam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nulla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porttitor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massa.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pellentesque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39C0E9C-8D56-4252-B9EA-E91DF3BC14DC}"/>
              </a:ext>
            </a:extLst>
          </p:cNvPr>
          <p:cNvSpPr txBox="1">
            <a:spLocks/>
          </p:cNvSpPr>
          <p:nvPr userDrawn="1"/>
        </p:nvSpPr>
        <p:spPr>
          <a:xfrm>
            <a:off x="1259999" y="1888840"/>
            <a:ext cx="4546911" cy="791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dirty="0">
              <a:solidFill>
                <a:srgbClr val="0D4050"/>
              </a:solidFill>
              <a:latin typeface="Raleway"/>
              <a:cs typeface="Arial" panose="020B0604020202020204" pitchFamily="34" charset="0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94C2159D-D173-4228-A3E1-ADF14A471401}"/>
              </a:ext>
            </a:extLst>
          </p:cNvPr>
          <p:cNvSpPr txBox="1">
            <a:spLocks/>
          </p:cNvSpPr>
          <p:nvPr userDrawn="1"/>
        </p:nvSpPr>
        <p:spPr>
          <a:xfrm>
            <a:off x="1259998" y="1806440"/>
            <a:ext cx="4546911" cy="791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>
              <a:solidFill>
                <a:srgbClr val="0D4050"/>
              </a:solidFill>
              <a:latin typeface="Raleway"/>
              <a:cs typeface="Arial" panose="020B060402020202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48C7812-BDD8-4E94-AB09-A349C44258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0475" y="1889126"/>
            <a:ext cx="3754438" cy="542990"/>
          </a:xfrm>
        </p:spPr>
        <p:txBody>
          <a:bodyPr/>
          <a:lstStyle>
            <a:lvl1pPr marL="0" indent="0">
              <a:buNone/>
              <a:defRPr lang="fr-FR" sz="32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A95A1C07-27DF-4419-8821-53DB4A436E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60475" y="1047428"/>
            <a:ext cx="3754438" cy="759011"/>
          </a:xfrm>
        </p:spPr>
        <p:txBody>
          <a:bodyPr>
            <a:noAutofit/>
          </a:bodyPr>
          <a:lstStyle>
            <a:lvl1pPr marL="0" indent="0"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4077020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entr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D139AE-54E3-4FE2-86CA-5A7BA553C71A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8BE3F74-10A3-447A-9F8F-FA44F0A2AD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419EC34-146F-47CE-B914-EC201A5061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9B4C904F-E24C-4EE9-B46E-874082E47F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1532" y="1766577"/>
            <a:ext cx="6108929" cy="542990"/>
          </a:xfrm>
        </p:spPr>
        <p:txBody>
          <a:bodyPr/>
          <a:lstStyle>
            <a:lvl1pPr marL="0" indent="0" algn="ctr">
              <a:buNone/>
              <a:defRPr lang="fr-FR" sz="32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1930E3FA-4EE1-483F-8126-D6FD515270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1532" y="869543"/>
            <a:ext cx="6108930" cy="759011"/>
          </a:xfrm>
        </p:spPr>
        <p:txBody>
          <a:bodyPr>
            <a:noAutofit/>
          </a:bodyPr>
          <a:lstStyle>
            <a:lvl1pPr marL="0" indent="0" algn="ctr"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4D139238-89F1-4F3B-A8F4-B97CD81C83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1534" y="2347571"/>
            <a:ext cx="6108929" cy="3558025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F3A738F3-A880-4DAE-A61B-E3374E7B4D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1532" y="5988457"/>
            <a:ext cx="6108929" cy="542990"/>
          </a:xfrm>
        </p:spPr>
        <p:txBody>
          <a:bodyPr>
            <a:noAutofit/>
          </a:bodyPr>
          <a:lstStyle>
            <a:lvl1pPr marL="0" indent="0" algn="ctr">
              <a:buNone/>
              <a:defRPr lang="fr-FR" sz="1200" i="1" kern="1200" dirty="0" smtClean="0">
                <a:solidFill>
                  <a:schemeClr val="bg2">
                    <a:lumMod val="2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Lorem ipsum Le parc </a:t>
            </a:r>
            <a:r>
              <a:rPr lang="fr-FR" dirty="0" err="1"/>
              <a:t>pharo</a:t>
            </a:r>
            <a:r>
              <a:rPr lang="fr-FR" dirty="0"/>
              <a:t>, Sculptures </a:t>
            </a:r>
            <a:r>
              <a:rPr lang="fr-FR" dirty="0" err="1"/>
              <a:t>bernard</a:t>
            </a:r>
            <a:r>
              <a:rPr lang="fr-FR" dirty="0"/>
              <a:t> venet, image libérée de droits d’auteur (Creative Commons CC0)</a:t>
            </a:r>
          </a:p>
        </p:txBody>
      </p:sp>
    </p:spTree>
    <p:extLst>
      <p:ext uri="{BB962C8B-B14F-4D97-AF65-F5344CB8AC3E}">
        <p14:creationId xmlns:p14="http://schemas.microsoft.com/office/powerpoint/2010/main" val="1160794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D139AE-54E3-4FE2-86CA-5A7BA553C71A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8BE3F74-10A3-447A-9F8F-FA44F0A2AD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419EC34-146F-47CE-B914-EC201A5061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9B4C904F-E24C-4EE9-B46E-874082E47F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38127" y="2285051"/>
            <a:ext cx="4920791" cy="542990"/>
          </a:xfrm>
        </p:spPr>
        <p:txBody>
          <a:bodyPr/>
          <a:lstStyle>
            <a:lvl1pPr marL="0" indent="0" algn="ctr">
              <a:buNone/>
              <a:defRPr lang="fr-FR" sz="32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1930E3FA-4EE1-483F-8126-D6FD515270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18778" y="1160326"/>
            <a:ext cx="3754438" cy="759011"/>
          </a:xfrm>
        </p:spPr>
        <p:txBody>
          <a:bodyPr>
            <a:noAutofit/>
          </a:bodyPr>
          <a:lstStyle>
            <a:lvl1pPr marL="0" indent="0" algn="ctr"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4D139238-89F1-4F3B-A8F4-B97CD81C83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3431" y="2309567"/>
            <a:ext cx="6108929" cy="3558025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F3A738F3-A880-4DAE-A61B-E3374E7B4D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3431" y="5867592"/>
            <a:ext cx="6108929" cy="542990"/>
          </a:xfrm>
        </p:spPr>
        <p:txBody>
          <a:bodyPr>
            <a:noAutofit/>
          </a:bodyPr>
          <a:lstStyle>
            <a:lvl1pPr marL="0" indent="0" algn="ctr">
              <a:buNone/>
              <a:defRPr lang="fr-FR" sz="1200" i="1" kern="1200" dirty="0" smtClean="0">
                <a:solidFill>
                  <a:schemeClr val="bg2">
                    <a:lumMod val="2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Lorem ipsum Le parc </a:t>
            </a:r>
            <a:r>
              <a:rPr lang="fr-FR" dirty="0" err="1"/>
              <a:t>pharo</a:t>
            </a:r>
            <a:r>
              <a:rPr lang="fr-FR" dirty="0"/>
              <a:t>, Sculptures </a:t>
            </a:r>
            <a:r>
              <a:rPr lang="fr-FR" dirty="0" err="1"/>
              <a:t>bernard</a:t>
            </a:r>
            <a:r>
              <a:rPr lang="fr-FR" dirty="0"/>
              <a:t> venet, image libérée de droits d’auteur (Creative Commons CC0)</a:t>
            </a:r>
          </a:p>
        </p:txBody>
      </p:sp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918D6EAF-8DB7-460E-8465-5DEE0BB8E5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8128" y="2879999"/>
            <a:ext cx="4920792" cy="2737047"/>
          </a:xfrm>
        </p:spPr>
        <p:txBody>
          <a:bodyPr/>
          <a:lstStyle>
            <a:lvl1pPr marL="0" indent="0">
              <a:buNone/>
              <a:defRPr lang="fr-FR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 ipsum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consectetur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adipiscing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do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eiusmod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tempor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incididunt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ut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labore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lectus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proin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duis at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urna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Massa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nec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dui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nunc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non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orci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Tristique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senectus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malesuada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fames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ac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turpis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Ut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etiam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hendrerit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est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ipsum. Nunc id cursus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metus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eleifend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mi in. </a:t>
            </a:r>
          </a:p>
        </p:txBody>
      </p:sp>
    </p:spTree>
    <p:extLst>
      <p:ext uri="{BB962C8B-B14F-4D97-AF65-F5344CB8AC3E}">
        <p14:creationId xmlns:p14="http://schemas.microsoft.com/office/powerpoint/2010/main" val="963553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4D139238-89F1-4F3B-A8F4-B97CD81C83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68844" y="1776004"/>
            <a:ext cx="6108929" cy="355802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D139AE-54E3-4FE2-86CA-5A7BA553C71A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8BE3F74-10A3-447A-9F8F-FA44F0A2AD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419EC34-146F-47CE-B914-EC201A5061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9B4C904F-E24C-4EE9-B46E-874082E47F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141" y="2109128"/>
            <a:ext cx="3754438" cy="542990"/>
          </a:xfrm>
        </p:spPr>
        <p:txBody>
          <a:bodyPr/>
          <a:lstStyle>
            <a:lvl1pPr marL="0" indent="0" algn="l">
              <a:buNone/>
              <a:defRPr lang="fr-FR" sz="32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1930E3FA-4EE1-483F-8126-D6FD515270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3431" y="1141038"/>
            <a:ext cx="3754438" cy="759011"/>
          </a:xfrm>
        </p:spPr>
        <p:txBody>
          <a:bodyPr>
            <a:noAutofit/>
          </a:bodyPr>
          <a:lstStyle>
            <a:lvl1pPr marL="0" indent="0" algn="ctr"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F3A738F3-A880-4DAE-A61B-E3374E7B4D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8844" y="5487562"/>
            <a:ext cx="6108929" cy="542990"/>
          </a:xfrm>
        </p:spPr>
        <p:txBody>
          <a:bodyPr>
            <a:noAutofit/>
          </a:bodyPr>
          <a:lstStyle>
            <a:lvl1pPr marL="0" indent="0" algn="ctr">
              <a:buNone/>
              <a:defRPr lang="fr-FR" sz="1200" i="1" kern="1200" dirty="0" smtClean="0">
                <a:solidFill>
                  <a:schemeClr val="bg2">
                    <a:lumMod val="2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Lorem ipsum Le parc </a:t>
            </a:r>
            <a:r>
              <a:rPr lang="fr-FR" dirty="0" err="1"/>
              <a:t>pharo</a:t>
            </a:r>
            <a:r>
              <a:rPr lang="fr-FR" dirty="0"/>
              <a:t>, Sculptures </a:t>
            </a:r>
            <a:r>
              <a:rPr lang="fr-FR" dirty="0" err="1"/>
              <a:t>bernard</a:t>
            </a:r>
            <a:r>
              <a:rPr lang="fr-FR" dirty="0"/>
              <a:t> venet, image libérée de droits d’auteur (Creative Commons CC0)</a:t>
            </a:r>
          </a:p>
        </p:txBody>
      </p:sp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918D6EAF-8DB7-460E-8465-5DEE0BB8E5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141" y="2828041"/>
            <a:ext cx="4920792" cy="2737047"/>
          </a:xfrm>
        </p:spPr>
        <p:txBody>
          <a:bodyPr/>
          <a:lstStyle>
            <a:lvl1pPr marL="0" indent="0">
              <a:buNone/>
              <a:defRPr lang="fr-FR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 ipsum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consectetur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adipiscing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do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eiusmod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tempor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incididunt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ut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labore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lectus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proin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duis at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urna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Massa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nec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dui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nunc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non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orci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Tristique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senectus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malesuada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fames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ac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turpis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Ut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etiam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hendrerit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est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ipsum. Nunc id cursus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metus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eleifend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mi in. </a:t>
            </a:r>
          </a:p>
        </p:txBody>
      </p:sp>
    </p:spTree>
    <p:extLst>
      <p:ext uri="{BB962C8B-B14F-4D97-AF65-F5344CB8AC3E}">
        <p14:creationId xmlns:p14="http://schemas.microsoft.com/office/powerpoint/2010/main" val="3652026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47780E-B825-4DC7-855F-969588687DE5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980C84A-77DD-4020-9029-FCBC407264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31D4795-2E5D-47CD-9962-99ECB1274C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31BE1B1-B507-4E16-99F3-964F5909AB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0000" y="1980000"/>
            <a:ext cx="9134157" cy="2357438"/>
          </a:xfrm>
        </p:spPr>
        <p:txBody>
          <a:bodyPr/>
          <a:lstStyle>
            <a:lvl1pPr marL="0" indent="0">
              <a:buNone/>
              <a:defRPr lang="fr-FR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 ipsum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consectetur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adipiscing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do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eiusmod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tempor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incididunt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ut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labore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lectus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proin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duis at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urna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Massa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nec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dui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nunc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non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orci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Tristique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senectus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malesuada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fames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ac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turpis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Ut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etiam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hendrerit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est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ipsum. Nunc id cursus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metus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eleifend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mi in.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Porttitor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massa id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vestibulum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morbi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blandit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Ullamcorper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dignissim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cras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tincidunt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lobortis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feugiat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vivamus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Phasellus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pellentesque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eu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tincidunt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Diam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nulla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porttitor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massa.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pellentesque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B99DD4F9-B42A-4820-AE04-040789237F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60475" y="1047428"/>
            <a:ext cx="3754438" cy="759011"/>
          </a:xfrm>
        </p:spPr>
        <p:txBody>
          <a:bodyPr>
            <a:noAutofit/>
          </a:bodyPr>
          <a:lstStyle>
            <a:lvl1pPr marL="0" indent="0"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374855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iographie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47780E-B825-4DC7-855F-969588687DE5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980C84A-77DD-4020-9029-FCBC407264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31D4795-2E5D-47CD-9962-99ECB1274C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B99DD4F9-B42A-4820-AE04-040789237F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60475" y="1047428"/>
            <a:ext cx="3754438" cy="759011"/>
          </a:xfrm>
        </p:spPr>
        <p:txBody>
          <a:bodyPr>
            <a:noAutofit/>
          </a:bodyPr>
          <a:lstStyle>
            <a:lvl1pPr marL="0" indent="0"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Bibliographie</a:t>
            </a:r>
          </a:p>
        </p:txBody>
      </p:sp>
      <p:sp>
        <p:nvSpPr>
          <p:cNvPr id="20" name="Espace réservé du texte 9">
            <a:extLst>
              <a:ext uri="{FF2B5EF4-FFF2-40B4-BE49-F238E27FC236}">
                <a16:creationId xmlns:a16="http://schemas.microsoft.com/office/drawing/2014/main" id="{732A7FCD-BC22-4A12-A3B3-F9A44B4A77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0000" y="1980000"/>
            <a:ext cx="9134157" cy="23574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Smith, J. K. (2020). Le Guide du Voyageur dans les Dimensions Parallèles. Éditions Imaginaires.</a:t>
            </a:r>
          </a:p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Brown, A. (2019). Les Secrets de l'Alchimie Moderne. Presses Mystiques.</a:t>
            </a:r>
          </a:p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Garcia, L. (2022). Exploration des Mondes Inconnus. Éditions Aventure.</a:t>
            </a:r>
          </a:p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White, S. (2023). L'Aube des Nouveaux Horizons : Une Histoire de la Science-Fiction. Presses de l'Université Imaginaire.</a:t>
            </a:r>
          </a:p>
        </p:txBody>
      </p:sp>
    </p:spTree>
    <p:extLst>
      <p:ext uri="{BB962C8B-B14F-4D97-AF65-F5344CB8AC3E}">
        <p14:creationId xmlns:p14="http://schemas.microsoft.com/office/powerpoint/2010/main" val="1151805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iographie fond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467ABE98-144F-407D-84DA-0C14FDBF6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E4DF0D0B-124D-438B-8550-3C3D55515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0549" y="362706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Bibliographie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9069E5F-0E26-45F6-AFC5-58F476669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AF61B9EC-3972-4229-A00D-CB1077E087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62211" y="2185365"/>
            <a:ext cx="7267575" cy="314801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2"/>
                </a:solidFill>
                <a:latin typeface="Inter"/>
              </a:defRPr>
            </a:lvl1pPr>
          </a:lstStyle>
          <a:p>
            <a:pPr lvl="0"/>
            <a:r>
              <a:rPr lang="fr-FR" dirty="0"/>
              <a:t>Smith, J. K. (2020). Le Guide du Voyageur dans les Dimensions Parallèles. Éditions Imaginaires.</a:t>
            </a:r>
          </a:p>
          <a:p>
            <a:pPr lvl="0"/>
            <a:r>
              <a:rPr lang="fr-FR" dirty="0"/>
              <a:t>Brown, A. (2019). Les Secrets de l'Alchimie Moderne. Presses Mystiques.</a:t>
            </a:r>
          </a:p>
          <a:p>
            <a:pPr lvl="0"/>
            <a:r>
              <a:rPr lang="fr-FR" dirty="0"/>
              <a:t>Garcia, L. (2022). Exploration des Mondes Inconnus. Éditions Aventure.</a:t>
            </a:r>
          </a:p>
          <a:p>
            <a:pPr lvl="0"/>
            <a:r>
              <a:rPr lang="fr-FR" dirty="0"/>
              <a:t>White, S. (2023). L'Aube des Nouveaux Horizons : Une Histoire de la Science-Fiction. Presses de l'Université Imaginaire.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D58095F-6E84-4424-9E76-B404C79F5E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7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tel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467ABE98-144F-407D-84DA-0C14FDBF6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E4DF0D0B-124D-438B-8550-3C3D55515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0549" y="218670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l’atelier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C7954960-0FC5-401D-8EA3-5E3331959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0549" y="365973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Auteurs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F607C6F-5840-47DF-AA8A-78F6EE207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828798" cy="182538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9069E5F-0E26-45F6-AFC5-58F476669B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66516" y="15634"/>
            <a:ext cx="2537476" cy="1713462"/>
          </a:xfrm>
          <a:prstGeom prst="rect">
            <a:avLst/>
          </a:prstGeom>
        </p:spPr>
      </p:pic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C4909177-9E8B-4869-83FB-7AE2EB5330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0548" y="5671038"/>
            <a:ext cx="8390901" cy="498850"/>
          </a:xfrm>
        </p:spPr>
        <p:txBody>
          <a:bodyPr/>
          <a:lstStyle>
            <a:lvl1pPr marL="0" indent="0">
              <a:buNone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800" dirty="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rPr>
              <a:t>Établissement </a:t>
            </a:r>
            <a:r>
              <a:rPr lang="fr-FR" sz="2800" dirty="0">
                <a:solidFill>
                  <a:schemeClr val="bg1"/>
                </a:solidFill>
                <a:latin typeface="Raleway" pitchFamily="2" charset="77"/>
                <a:ea typeface="+mj-ea"/>
                <a:cs typeface="Arial" panose="020B0604020202020204" pitchFamily="34" charset="0"/>
              </a:rPr>
              <a:t>: </a:t>
            </a:r>
            <a:r>
              <a:rPr lang="fr-FR" sz="2800" dirty="0">
                <a:solidFill>
                  <a:schemeClr val="bg1"/>
                </a:solidFill>
                <a:latin typeface="Raleway" pitchFamily="2" charset="77"/>
              </a:rPr>
              <a:t>Université </a:t>
            </a:r>
            <a:r>
              <a:rPr lang="fr-FR" sz="2800" dirty="0" err="1">
                <a:solidFill>
                  <a:schemeClr val="bg1"/>
                </a:solidFill>
                <a:latin typeface="Raleway" pitchFamily="2" charset="77"/>
              </a:rPr>
              <a:t>Luminares</a:t>
            </a:r>
            <a:endParaRPr lang="fr-FR" sz="2800" dirty="0">
              <a:solidFill>
                <a:schemeClr val="bg1"/>
              </a:solidFill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244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erge fond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606D6D7-71E2-4F97-BD32-8F3E0FB96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F9216C4-22AB-4158-AE65-EB0053BE9D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E63691A-F3D8-295F-5AB5-A21DB71663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5" name="Espace réservé du texte 15">
            <a:extLst>
              <a:ext uri="{FF2B5EF4-FFF2-40B4-BE49-F238E27FC236}">
                <a16:creationId xmlns:a16="http://schemas.microsoft.com/office/drawing/2014/main" id="{022193CD-AE87-45B7-944F-3D78952900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47189" y="566383"/>
            <a:ext cx="8097623" cy="775685"/>
          </a:xfrm>
        </p:spPr>
        <p:txBody>
          <a:bodyPr>
            <a:noAutofit/>
          </a:bodyPr>
          <a:lstStyle>
            <a:lvl1pPr marL="0" indent="0" algn="ctr">
              <a:buNone/>
              <a:defRPr lang="fr-FR" sz="4400" kern="1200" baseline="0" dirty="0">
                <a:solidFill>
                  <a:schemeClr val="bg1"/>
                </a:solidFill>
                <a:latin typeface="Raleway" panose="020B0003030101060003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Des questions ?</a:t>
            </a:r>
          </a:p>
        </p:txBody>
      </p:sp>
      <p:sp>
        <p:nvSpPr>
          <p:cNvPr id="6" name="Espace réservé du texte 15">
            <a:extLst>
              <a:ext uri="{FF2B5EF4-FFF2-40B4-BE49-F238E27FC236}">
                <a16:creationId xmlns:a16="http://schemas.microsoft.com/office/drawing/2014/main" id="{120F59D1-DF0F-4DF7-9EC3-B73B2ED056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7188" y="1760508"/>
            <a:ext cx="8097624" cy="592912"/>
          </a:xfrm>
        </p:spPr>
        <p:txBody>
          <a:bodyPr>
            <a:noAutofit/>
          </a:bodyPr>
          <a:lstStyle>
            <a:lvl1pPr marL="0" indent="0" algn="ctr">
              <a:buNone/>
              <a:defRPr lang="fr-FR" sz="3200" kern="1200" baseline="0" dirty="0">
                <a:solidFill>
                  <a:schemeClr val="bg1"/>
                </a:solidFill>
                <a:latin typeface="Raleway" panose="020B0003030101060003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Retrouvez-nous sur le forum du cours !</a:t>
            </a:r>
          </a:p>
        </p:txBody>
      </p:sp>
      <p:pic>
        <p:nvPicPr>
          <p:cNvPr id="11" name="Graphique 10" descr="Courrier">
            <a:extLst>
              <a:ext uri="{FF2B5EF4-FFF2-40B4-BE49-F238E27FC236}">
                <a16:creationId xmlns:a16="http://schemas.microsoft.com/office/drawing/2014/main" id="{6BE65EF2-66C2-4D1C-809D-4CE949EC22D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67400" y="2489032"/>
            <a:ext cx="457200" cy="457200"/>
          </a:xfrm>
          <a:prstGeom prst="rect">
            <a:avLst/>
          </a:prstGeom>
        </p:spPr>
      </p:pic>
      <p:pic>
        <p:nvPicPr>
          <p:cNvPr id="12" name="Graphique 11" descr="Lien">
            <a:extLst>
              <a:ext uri="{FF2B5EF4-FFF2-40B4-BE49-F238E27FC236}">
                <a16:creationId xmlns:a16="http://schemas.microsoft.com/office/drawing/2014/main" id="{86A2640F-4F90-498D-BDF8-20B9D06C6BF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67400" y="4486086"/>
            <a:ext cx="457200" cy="457200"/>
          </a:xfrm>
          <a:prstGeom prst="rect">
            <a:avLst/>
          </a:prstGeom>
        </p:spPr>
      </p:pic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11B793E9-A514-4F59-855C-E86E940486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47189" y="4964780"/>
            <a:ext cx="8097623" cy="76061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2"/>
                </a:solidFill>
                <a:latin typeface="Inter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Inter"/>
              </a:rPr>
              <a:t>Site web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Inter"/>
              </a:rPr>
              <a:t>https://cipe.univ-amu.fr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7BE5FDC9-B751-4247-BAC1-AB75F4C98D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47188" y="3004790"/>
            <a:ext cx="8097624" cy="1422737"/>
          </a:xfrm>
        </p:spPr>
        <p:txBody>
          <a:bodyPr>
            <a:noAutofit/>
          </a:bodyPr>
          <a:lstStyle>
            <a:lvl1pPr marL="0" indent="0" algn="ctr">
              <a:buNone/>
              <a:defRPr lang="fr-FR" sz="1800" kern="1200" baseline="0" dirty="0">
                <a:solidFill>
                  <a:schemeClr val="bg1"/>
                </a:solidFill>
                <a:latin typeface="Raleway" panose="020B0003030101060003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Inter"/>
              </a:rPr>
              <a:t>Contacts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Inter"/>
              </a:rPr>
              <a:t>john.doe@example.com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Inter"/>
              </a:rPr>
              <a:t>emilie.dupont@fakemail.com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Inter"/>
              </a:rPr>
              <a:t>contact@fantasyemail.net</a:t>
            </a:r>
          </a:p>
        </p:txBody>
      </p:sp>
    </p:spTree>
    <p:extLst>
      <p:ext uri="{BB962C8B-B14F-4D97-AF65-F5344CB8AC3E}">
        <p14:creationId xmlns:p14="http://schemas.microsoft.com/office/powerpoint/2010/main" val="399027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confé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467ABE98-144F-407D-84DA-0C14FDBF6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E4DF0D0B-124D-438B-8550-3C3D55515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0549" y="218670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conférence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C7954960-0FC5-401D-8EA3-5E3331959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0549" y="365973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Auteurs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F607C6F-5840-47DF-AA8A-78F6EE207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828798" cy="182538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9069E5F-0E26-45F6-AFC5-58F476669B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88605" y="-156020"/>
            <a:ext cx="2523039" cy="1885116"/>
          </a:xfrm>
          <a:prstGeom prst="rect">
            <a:avLst/>
          </a:prstGeom>
        </p:spPr>
      </p:pic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C4909177-9E8B-4869-83FB-7AE2EB5330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0548" y="5652569"/>
            <a:ext cx="8390901" cy="498850"/>
          </a:xfrm>
        </p:spPr>
        <p:txBody>
          <a:bodyPr/>
          <a:lstStyle>
            <a:lvl1pPr marL="0" indent="0">
              <a:buNone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800" dirty="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rPr>
              <a:t>Établissement </a:t>
            </a:r>
            <a:r>
              <a:rPr lang="fr-FR" sz="2800" dirty="0">
                <a:solidFill>
                  <a:schemeClr val="bg1"/>
                </a:solidFill>
                <a:latin typeface="Raleway" pitchFamily="2" charset="77"/>
                <a:ea typeface="+mj-ea"/>
                <a:cs typeface="Arial" panose="020B0604020202020204" pitchFamily="34" charset="0"/>
              </a:rPr>
              <a:t>: </a:t>
            </a:r>
            <a:r>
              <a:rPr lang="fr-FR" sz="2800" dirty="0">
                <a:solidFill>
                  <a:schemeClr val="bg1"/>
                </a:solidFill>
                <a:latin typeface="Raleway" pitchFamily="2" charset="77"/>
              </a:rPr>
              <a:t>Université </a:t>
            </a:r>
            <a:r>
              <a:rPr lang="fr-FR" sz="2800" dirty="0" err="1">
                <a:solidFill>
                  <a:schemeClr val="bg1"/>
                </a:solidFill>
                <a:latin typeface="Raleway" pitchFamily="2" charset="77"/>
              </a:rPr>
              <a:t>Luminares</a:t>
            </a:r>
            <a:endParaRPr lang="fr-FR" sz="2800" dirty="0">
              <a:solidFill>
                <a:schemeClr val="bg1"/>
              </a:solidFill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810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é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467ABE98-144F-407D-84DA-0C14FDBF6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E4DF0D0B-124D-438B-8550-3C3D55515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0549" y="218670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démo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C7954960-0FC5-401D-8EA3-5E3331959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0549" y="365973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Auteurs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F607C6F-5840-47DF-AA8A-78F6EE207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828798" cy="182538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9069E5F-0E26-45F6-AFC5-58F476669B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33453" y="-119490"/>
            <a:ext cx="2859791" cy="1906527"/>
          </a:xfrm>
          <a:prstGeom prst="rect">
            <a:avLst/>
          </a:prstGeom>
        </p:spPr>
      </p:pic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C4909177-9E8B-4869-83FB-7AE2EB5330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0549" y="5652569"/>
            <a:ext cx="8390900" cy="498850"/>
          </a:xfrm>
        </p:spPr>
        <p:txBody>
          <a:bodyPr/>
          <a:lstStyle>
            <a:lvl1pPr marL="0" indent="0">
              <a:buNone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800" dirty="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rPr>
              <a:t>Établissement </a:t>
            </a:r>
            <a:r>
              <a:rPr lang="fr-FR" sz="2800" dirty="0">
                <a:solidFill>
                  <a:schemeClr val="bg1"/>
                </a:solidFill>
                <a:latin typeface="Raleway" pitchFamily="2" charset="77"/>
                <a:ea typeface="+mj-ea"/>
                <a:cs typeface="Arial" panose="020B0604020202020204" pitchFamily="34" charset="0"/>
              </a:rPr>
              <a:t>: </a:t>
            </a:r>
            <a:r>
              <a:rPr lang="fr-FR" sz="2800" dirty="0">
                <a:solidFill>
                  <a:schemeClr val="bg1"/>
                </a:solidFill>
                <a:latin typeface="Raleway" pitchFamily="2" charset="77"/>
              </a:rPr>
              <a:t>Université </a:t>
            </a:r>
            <a:r>
              <a:rPr lang="fr-FR" sz="2800" dirty="0" err="1">
                <a:solidFill>
                  <a:schemeClr val="bg1"/>
                </a:solidFill>
                <a:latin typeface="Raleway" pitchFamily="2" charset="77"/>
              </a:rPr>
              <a:t>Luminares</a:t>
            </a:r>
            <a:endParaRPr lang="fr-FR" sz="2800" dirty="0">
              <a:solidFill>
                <a:schemeClr val="bg1"/>
              </a:solidFill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52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ribut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BFE9BD7-0D15-4DC5-AEA2-F512039EF2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212E754-4453-4487-9A62-10BDDF32A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4867" y="340187"/>
            <a:ext cx="7042265" cy="1325563"/>
          </a:xfrm>
        </p:spPr>
        <p:txBody>
          <a:bodyPr/>
          <a:lstStyle>
            <a:lvl1pPr algn="ctr">
              <a:defRPr lang="fr-FR" sz="4400" kern="1200" smtClean="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Contributeurs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73DBB9A-2BED-4207-97B6-F68F0CF7BD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4867" y="5652569"/>
            <a:ext cx="7042264" cy="498850"/>
          </a:xfrm>
        </p:spPr>
        <p:txBody>
          <a:bodyPr/>
          <a:lstStyle>
            <a:lvl1pPr marL="0" indent="0">
              <a:buNone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800" dirty="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rPr>
              <a:t>Établissement </a:t>
            </a:r>
            <a:r>
              <a:rPr lang="fr-FR" sz="2800" dirty="0">
                <a:solidFill>
                  <a:schemeClr val="bg1"/>
                </a:solidFill>
                <a:latin typeface="Raleway" pitchFamily="2" charset="77"/>
                <a:ea typeface="+mj-ea"/>
                <a:cs typeface="Arial" panose="020B0604020202020204" pitchFamily="34" charset="0"/>
              </a:rPr>
              <a:t>: </a:t>
            </a:r>
            <a:r>
              <a:rPr lang="fr-FR" sz="2800" dirty="0">
                <a:solidFill>
                  <a:schemeClr val="bg1"/>
                </a:solidFill>
                <a:latin typeface="Raleway" pitchFamily="2" charset="77"/>
              </a:rPr>
              <a:t>Université </a:t>
            </a:r>
            <a:r>
              <a:rPr lang="fr-FR" sz="2800" dirty="0" err="1">
                <a:solidFill>
                  <a:schemeClr val="bg1"/>
                </a:solidFill>
                <a:latin typeface="Raleway" pitchFamily="2" charset="77"/>
              </a:rPr>
              <a:t>Luminares</a:t>
            </a:r>
            <a:endParaRPr lang="fr-FR" sz="2800" dirty="0">
              <a:solidFill>
                <a:schemeClr val="bg1"/>
              </a:solidFill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5FA5C458-F9F8-4708-8789-03515F52A5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5042" y="4261875"/>
            <a:ext cx="2141913" cy="49885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dirty="0">
                <a:solidFill>
                  <a:schemeClr val="bg1"/>
                </a:solidFill>
                <a:latin typeface="Raleway"/>
              </a:rPr>
              <a:t>Jane Doe</a:t>
            </a:r>
          </a:p>
        </p:txBody>
      </p:sp>
      <p:sp>
        <p:nvSpPr>
          <p:cNvPr id="16" name="Espace réservé du texte 10">
            <a:extLst>
              <a:ext uri="{FF2B5EF4-FFF2-40B4-BE49-F238E27FC236}">
                <a16:creationId xmlns:a16="http://schemas.microsoft.com/office/drawing/2014/main" id="{9E69D5EA-085C-41C0-8D5E-EEFBBCE007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06231" y="4261875"/>
            <a:ext cx="2141913" cy="49885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dirty="0" err="1">
                <a:solidFill>
                  <a:schemeClr val="bg1"/>
                </a:solidFill>
                <a:latin typeface="Raleway"/>
              </a:rPr>
              <a:t>Idéfix</a:t>
            </a:r>
            <a:endParaRPr lang="fr-FR" sz="2800" dirty="0">
              <a:solidFill>
                <a:schemeClr val="bg1"/>
              </a:solidFill>
              <a:latin typeface="Raleway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7CE16FE-00EF-41E9-9C5F-2BF88EFA8A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8B53EDC-04BC-4F05-AB49-5CBD2D5C359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24" name="Ellipse 23">
            <a:extLst>
              <a:ext uri="{FF2B5EF4-FFF2-40B4-BE49-F238E27FC236}">
                <a16:creationId xmlns:a16="http://schemas.microsoft.com/office/drawing/2014/main" id="{0EB01636-FC7A-4AAA-9763-5BD244F918D4}"/>
              </a:ext>
            </a:extLst>
          </p:cNvPr>
          <p:cNvSpPr/>
          <p:nvPr userDrawn="1"/>
        </p:nvSpPr>
        <p:spPr>
          <a:xfrm>
            <a:off x="1197204" y="2140742"/>
            <a:ext cx="2066637" cy="206663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707FA030-DA3A-452E-B04D-28CB1B45C442}"/>
              </a:ext>
            </a:extLst>
          </p:cNvPr>
          <p:cNvSpPr/>
          <p:nvPr userDrawn="1"/>
        </p:nvSpPr>
        <p:spPr>
          <a:xfrm>
            <a:off x="5070537" y="2140742"/>
            <a:ext cx="2066637" cy="206663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5697FD4C-3617-49C9-935C-F7280AF529B2}"/>
              </a:ext>
            </a:extLst>
          </p:cNvPr>
          <p:cNvSpPr/>
          <p:nvPr userDrawn="1"/>
        </p:nvSpPr>
        <p:spPr>
          <a:xfrm>
            <a:off x="8943870" y="2140742"/>
            <a:ext cx="2066637" cy="206663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space réservé du texte 10">
            <a:extLst>
              <a:ext uri="{FF2B5EF4-FFF2-40B4-BE49-F238E27FC236}">
                <a16:creationId xmlns:a16="http://schemas.microsoft.com/office/drawing/2014/main" id="{5DB70AC9-D8FA-440E-9092-D8B0C04427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9565" y="4218566"/>
            <a:ext cx="2141913" cy="49885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dirty="0">
                <a:solidFill>
                  <a:schemeClr val="bg1"/>
                </a:solidFill>
                <a:latin typeface="Raleway"/>
              </a:rPr>
              <a:t>Tartempion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4582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ribut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BFE9BD7-0D15-4DC5-AEA2-F512039EF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212E754-4453-4487-9A62-10BDDF32A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4867" y="340187"/>
            <a:ext cx="7042265" cy="1325563"/>
          </a:xfrm>
        </p:spPr>
        <p:txBody>
          <a:bodyPr/>
          <a:lstStyle>
            <a:lvl1pPr algn="ctr">
              <a:defRPr lang="fr-FR" sz="4400" kern="1200" smtClean="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Contributeurs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73DBB9A-2BED-4207-97B6-F68F0CF7BD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4867" y="5652569"/>
            <a:ext cx="6972730" cy="498850"/>
          </a:xfrm>
        </p:spPr>
        <p:txBody>
          <a:bodyPr/>
          <a:lstStyle>
            <a:lvl1pPr marL="0" indent="0">
              <a:buNone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800" dirty="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rPr>
              <a:t>Établissement </a:t>
            </a:r>
            <a:r>
              <a:rPr lang="fr-FR" sz="2800" dirty="0">
                <a:solidFill>
                  <a:schemeClr val="bg1"/>
                </a:solidFill>
                <a:latin typeface="Raleway" pitchFamily="2" charset="77"/>
                <a:ea typeface="+mj-ea"/>
                <a:cs typeface="Arial" panose="020B0604020202020204" pitchFamily="34" charset="0"/>
              </a:rPr>
              <a:t>: </a:t>
            </a:r>
            <a:r>
              <a:rPr lang="fr-FR" sz="2800" dirty="0">
                <a:solidFill>
                  <a:schemeClr val="bg1"/>
                </a:solidFill>
                <a:latin typeface="Raleway" pitchFamily="2" charset="77"/>
              </a:rPr>
              <a:t>Université </a:t>
            </a:r>
            <a:r>
              <a:rPr lang="fr-FR" sz="2800" dirty="0" err="1">
                <a:solidFill>
                  <a:schemeClr val="bg1"/>
                </a:solidFill>
                <a:latin typeface="Raleway" pitchFamily="2" charset="77"/>
              </a:rPr>
              <a:t>Luminares</a:t>
            </a:r>
            <a:endParaRPr lang="fr-FR" sz="2800" dirty="0">
              <a:solidFill>
                <a:schemeClr val="bg1"/>
              </a:solidFill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5FA5C458-F9F8-4708-8789-03515F52A5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85818" y="4224168"/>
            <a:ext cx="2141913" cy="49885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dirty="0">
                <a:solidFill>
                  <a:schemeClr val="bg1"/>
                </a:solidFill>
                <a:latin typeface="Raleway"/>
              </a:rPr>
              <a:t>Jane Doe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7CE16FE-00EF-41E9-9C5F-2BF88EFA8A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8B53EDC-04BC-4F05-AB49-5CBD2D5C35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24" name="Ellipse 23">
            <a:extLst>
              <a:ext uri="{FF2B5EF4-FFF2-40B4-BE49-F238E27FC236}">
                <a16:creationId xmlns:a16="http://schemas.microsoft.com/office/drawing/2014/main" id="{0EB01636-FC7A-4AAA-9763-5BD244F918D4}"/>
              </a:ext>
            </a:extLst>
          </p:cNvPr>
          <p:cNvSpPr/>
          <p:nvPr userDrawn="1"/>
        </p:nvSpPr>
        <p:spPr>
          <a:xfrm>
            <a:off x="3157980" y="2103035"/>
            <a:ext cx="2066637" cy="206663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707FA030-DA3A-452E-B04D-28CB1B45C442}"/>
              </a:ext>
            </a:extLst>
          </p:cNvPr>
          <p:cNvSpPr/>
          <p:nvPr userDrawn="1"/>
        </p:nvSpPr>
        <p:spPr>
          <a:xfrm>
            <a:off x="7031313" y="2103035"/>
            <a:ext cx="2066637" cy="206663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space réservé du texte 10">
            <a:extLst>
              <a:ext uri="{FF2B5EF4-FFF2-40B4-BE49-F238E27FC236}">
                <a16:creationId xmlns:a16="http://schemas.microsoft.com/office/drawing/2014/main" id="{5DB70AC9-D8FA-440E-9092-D8B0C04427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20341" y="4180859"/>
            <a:ext cx="2141913" cy="49885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dirty="0">
                <a:solidFill>
                  <a:schemeClr val="bg1"/>
                </a:solidFill>
                <a:latin typeface="Raleway"/>
              </a:rPr>
              <a:t>John Doe</a:t>
            </a:r>
          </a:p>
        </p:txBody>
      </p:sp>
    </p:spTree>
    <p:extLst>
      <p:ext uri="{BB962C8B-B14F-4D97-AF65-F5344CB8AC3E}">
        <p14:creationId xmlns:p14="http://schemas.microsoft.com/office/powerpoint/2010/main" val="259458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ribut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BFE9BD7-0D15-4DC5-AEA2-F512039EF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212E754-4453-4487-9A62-10BDDF32A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4867" y="340187"/>
            <a:ext cx="7042265" cy="1325563"/>
          </a:xfrm>
        </p:spPr>
        <p:txBody>
          <a:bodyPr/>
          <a:lstStyle>
            <a:lvl1pPr algn="ctr">
              <a:defRPr lang="fr-FR" sz="4400" kern="1200" smtClean="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Contributeurs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73DBB9A-2BED-4207-97B6-F68F0CF7BD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8606" y="5652569"/>
            <a:ext cx="7042265" cy="498850"/>
          </a:xfrm>
        </p:spPr>
        <p:txBody>
          <a:bodyPr/>
          <a:lstStyle>
            <a:lvl1pPr marL="0" indent="0">
              <a:buNone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800" dirty="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rPr>
              <a:t>Établissement </a:t>
            </a:r>
            <a:r>
              <a:rPr lang="fr-FR" sz="2800" dirty="0">
                <a:solidFill>
                  <a:schemeClr val="bg1"/>
                </a:solidFill>
                <a:latin typeface="Raleway" pitchFamily="2" charset="77"/>
                <a:ea typeface="+mj-ea"/>
                <a:cs typeface="Arial" panose="020B0604020202020204" pitchFamily="34" charset="0"/>
              </a:rPr>
              <a:t>: </a:t>
            </a:r>
            <a:r>
              <a:rPr lang="fr-FR" sz="2800" dirty="0">
                <a:solidFill>
                  <a:schemeClr val="bg1"/>
                </a:solidFill>
                <a:latin typeface="Raleway" pitchFamily="2" charset="77"/>
              </a:rPr>
              <a:t>Université </a:t>
            </a:r>
            <a:r>
              <a:rPr lang="fr-FR" sz="2800" dirty="0" err="1">
                <a:solidFill>
                  <a:schemeClr val="bg1"/>
                </a:solidFill>
                <a:latin typeface="Raleway" pitchFamily="2" charset="77"/>
              </a:rPr>
              <a:t>Luminares</a:t>
            </a:r>
            <a:endParaRPr lang="fr-FR" sz="2800" dirty="0">
              <a:solidFill>
                <a:schemeClr val="bg1"/>
              </a:solidFill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5FA5C458-F9F8-4708-8789-03515F52A5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5042" y="4261875"/>
            <a:ext cx="2141913" cy="49885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dirty="0">
                <a:solidFill>
                  <a:schemeClr val="bg1"/>
                </a:solidFill>
                <a:latin typeface="Raleway"/>
              </a:rPr>
              <a:t>Jane Doe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7CE16FE-00EF-41E9-9C5F-2BF88EFA8A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8B53EDC-04BC-4F05-AB49-5CBD2D5C35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25" name="Ellipse 24">
            <a:extLst>
              <a:ext uri="{FF2B5EF4-FFF2-40B4-BE49-F238E27FC236}">
                <a16:creationId xmlns:a16="http://schemas.microsoft.com/office/drawing/2014/main" id="{707FA030-DA3A-452E-B04D-28CB1B45C442}"/>
              </a:ext>
            </a:extLst>
          </p:cNvPr>
          <p:cNvSpPr/>
          <p:nvPr userDrawn="1"/>
        </p:nvSpPr>
        <p:spPr>
          <a:xfrm>
            <a:off x="5070537" y="2140742"/>
            <a:ext cx="2066637" cy="206663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016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606D6D7-71E2-4F97-BD32-8F3E0FB96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F9216C4-22AB-4158-AE65-EB0053BE9D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E63691A-F3D8-295F-5AB5-A21DB71663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757349C2-E711-41C9-BD97-FAC82190DE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0549" y="218670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000"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partie</a:t>
            </a:r>
          </a:p>
        </p:txBody>
      </p:sp>
    </p:spTree>
    <p:extLst>
      <p:ext uri="{BB962C8B-B14F-4D97-AF65-F5344CB8AC3E}">
        <p14:creationId xmlns:p14="http://schemas.microsoft.com/office/powerpoint/2010/main" val="2666170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606D6D7-71E2-4F97-BD32-8F3E0FB96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F9216C4-22AB-4158-AE65-EB0053BE9D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E63691A-F3D8-295F-5AB5-A21DB71663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33230C5B-66D5-41B1-B8FD-14F718450125}"/>
              </a:ext>
            </a:extLst>
          </p:cNvPr>
          <p:cNvSpPr txBox="1">
            <a:spLocks/>
          </p:cNvSpPr>
          <p:nvPr userDrawn="1"/>
        </p:nvSpPr>
        <p:spPr>
          <a:xfrm>
            <a:off x="3154481" y="496901"/>
            <a:ext cx="5883036" cy="84533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dirty="0">
              <a:solidFill>
                <a:schemeClr val="bg1"/>
              </a:solidFill>
              <a:latin typeface="Raleway"/>
            </a:endParaRPr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E7C87954-9CDB-4146-BC44-23197E6AD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0549" y="218670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000"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sous-partie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EBD1932-5CAF-4FE6-A75D-7C2D99EFBE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3830" y="660651"/>
            <a:ext cx="6764338" cy="517835"/>
          </a:xfrm>
        </p:spPr>
        <p:txBody>
          <a:bodyPr>
            <a:normAutofit/>
          </a:bodyPr>
          <a:lstStyle>
            <a:lvl1pPr marL="0" indent="0" algn="ctr">
              <a:buNone/>
              <a:defRPr lang="fr-FR" sz="2800" kern="1200" baseline="0" dirty="0">
                <a:solidFill>
                  <a:schemeClr val="bg1"/>
                </a:solidFill>
                <a:latin typeface="Raleway" panose="020B0003030101060003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partie</a:t>
            </a:r>
          </a:p>
        </p:txBody>
      </p:sp>
    </p:spTree>
    <p:extLst>
      <p:ext uri="{BB962C8B-B14F-4D97-AF65-F5344CB8AC3E}">
        <p14:creationId xmlns:p14="http://schemas.microsoft.com/office/powerpoint/2010/main" val="162892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4EEC291-CE68-40BD-92C0-029E2F720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FF467F-E97F-447B-98ED-BB47A4BEB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E81E9B-19B8-4B9E-B021-373CC9C9F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7DB55-0756-4E3F-8F05-D6F42A4C5471}" type="datetimeFigureOut">
              <a:rPr lang="fr-FR" smtClean="0"/>
              <a:t>19/07/2024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F2F50F-B0A8-4B6C-AA50-FD996FB678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B79B4E-6EE5-49B0-8E85-E37828CF4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5BDCE-05CB-4AD7-86C7-14141AE4E6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86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1" r:id="rId2"/>
    <p:sldLayoutId id="2147483692" r:id="rId3"/>
    <p:sldLayoutId id="2147483693" r:id="rId4"/>
    <p:sldLayoutId id="2147483681" r:id="rId5"/>
    <p:sldLayoutId id="2147483694" r:id="rId6"/>
    <p:sldLayoutId id="2147483695" r:id="rId7"/>
    <p:sldLayoutId id="2147483678" r:id="rId8"/>
    <p:sldLayoutId id="2147483679" r:id="rId9"/>
    <p:sldLayoutId id="2147483663" r:id="rId10"/>
    <p:sldLayoutId id="2147483667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oodle.org/4x/fr/Consultation" TargetMode="Externa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.xml"/><Relationship Id="rId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oodle.org/4x/fr/Consultation" TargetMode="Externa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073156-4CF7-115E-10B0-F96E7C5CD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175" y="-230819"/>
            <a:ext cx="8390901" cy="1325563"/>
          </a:xfrm>
        </p:spPr>
        <p:txBody>
          <a:bodyPr>
            <a:normAutofit/>
          </a:bodyPr>
          <a:lstStyle/>
          <a:p>
            <a:r>
              <a:rPr lang="fr-FR" sz="4000" dirty="0"/>
              <a:t>Booste ta FTLV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047CDD-8623-5DCA-5CAD-6DA81E3B7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12885" y="619999"/>
            <a:ext cx="7643674" cy="1325563"/>
          </a:xfrm>
        </p:spPr>
        <p:txBody>
          <a:bodyPr/>
          <a:lstStyle/>
          <a:p>
            <a:r>
              <a:rPr lang="fr-FR" dirty="0"/>
              <a:t>Concevoir sur </a:t>
            </a:r>
            <a:r>
              <a:rPr lang="fr-FR" dirty="0" err="1"/>
              <a:t>moodle</a:t>
            </a:r>
            <a:r>
              <a:rPr lang="fr-FR" dirty="0"/>
              <a:t> des parcours hybrides destinés à la formation tout au long de la vie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12539C0-329D-59F2-904E-FE49B79BD8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5169" y="6086628"/>
            <a:ext cx="8390901" cy="498850"/>
          </a:xfrm>
        </p:spPr>
        <p:txBody>
          <a:bodyPr/>
          <a:lstStyle/>
          <a:p>
            <a:pPr algn="ctr"/>
            <a:r>
              <a:rPr lang="fr-FR" dirty="0" err="1"/>
              <a:t>ForPro</a:t>
            </a:r>
            <a:r>
              <a:rPr lang="fr-FR" dirty="0"/>
              <a:t> -Aix-Marseille Université 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183A113-A6A3-6967-5176-44D82A31DEF9}"/>
              </a:ext>
            </a:extLst>
          </p:cNvPr>
          <p:cNvSpPr/>
          <p:nvPr/>
        </p:nvSpPr>
        <p:spPr>
          <a:xfrm>
            <a:off x="1162975" y="2487398"/>
            <a:ext cx="2066637" cy="2066637"/>
          </a:xfrm>
          <a:prstGeom prst="ellips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D49A098A-F358-7336-858D-814450DF91A8}"/>
              </a:ext>
            </a:extLst>
          </p:cNvPr>
          <p:cNvSpPr/>
          <p:nvPr/>
        </p:nvSpPr>
        <p:spPr>
          <a:xfrm>
            <a:off x="5036308" y="2487398"/>
            <a:ext cx="2066637" cy="2066637"/>
          </a:xfrm>
          <a:prstGeom prst="ellips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970780F-B10B-A63E-B505-E5898C590BD7}"/>
              </a:ext>
            </a:extLst>
          </p:cNvPr>
          <p:cNvSpPr/>
          <p:nvPr/>
        </p:nvSpPr>
        <p:spPr>
          <a:xfrm>
            <a:off x="8909641" y="2487398"/>
            <a:ext cx="2066637" cy="2066637"/>
          </a:xfrm>
          <a:prstGeom prst="ellips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A4F30C8-3437-5699-5DD0-16947651DDDE}"/>
              </a:ext>
            </a:extLst>
          </p:cNvPr>
          <p:cNvSpPr txBox="1"/>
          <p:nvPr/>
        </p:nvSpPr>
        <p:spPr>
          <a:xfrm>
            <a:off x="4944862" y="1945562"/>
            <a:ext cx="2539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Raleway" pitchFamily="2" charset="0"/>
              </a:rPr>
              <a:t>Contributeurs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070E40B-9998-6CEA-E058-C4AE5C2DC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159" y="2778707"/>
            <a:ext cx="1189299" cy="152878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EBF962B-92E7-EB22-9208-39D01CAB8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0376" y="2743195"/>
            <a:ext cx="1030787" cy="160589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E435B8D-2B2B-B71C-1677-9C58F76304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1350" y="2751895"/>
            <a:ext cx="1189299" cy="1597194"/>
          </a:xfrm>
          <a:prstGeom prst="rect">
            <a:avLst/>
          </a:prstGeom>
        </p:spPr>
      </p:pic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94A08FF3-2D89-18EA-A592-BC2D37E4049D}"/>
              </a:ext>
            </a:extLst>
          </p:cNvPr>
          <p:cNvSpPr txBox="1">
            <a:spLocks/>
          </p:cNvSpPr>
          <p:nvPr/>
        </p:nvSpPr>
        <p:spPr>
          <a:xfrm>
            <a:off x="4554450" y="4663014"/>
            <a:ext cx="2930235" cy="4988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600" dirty="0">
                <a:solidFill>
                  <a:schemeClr val="bg1"/>
                </a:solidFill>
                <a:latin typeface="Raleway" pitchFamily="2" charset="0"/>
              </a:rPr>
              <a:t>Christine MATHIEU</a:t>
            </a:r>
          </a:p>
          <a:p>
            <a:pPr marL="0" indent="0" algn="ctr">
              <a:buNone/>
            </a:pPr>
            <a:r>
              <a:rPr lang="fr-FR" sz="1400" dirty="0">
                <a:solidFill>
                  <a:schemeClr val="bg1"/>
                </a:solidFill>
                <a:latin typeface="Raleway" panose="020B0003030101060003"/>
              </a:rPr>
              <a:t>christine.mathieu@univ-amu.fr</a:t>
            </a:r>
          </a:p>
          <a:p>
            <a:pPr marL="0" indent="0" algn="ctr">
              <a:buNone/>
            </a:pPr>
            <a:endParaRPr lang="fr-FR" sz="2600" dirty="0">
              <a:solidFill>
                <a:schemeClr val="bg1"/>
              </a:solidFill>
              <a:latin typeface="Raleway" pitchFamily="2" charset="0"/>
            </a:endParaRPr>
          </a:p>
          <a:p>
            <a:pPr marL="0" indent="0" algn="ctr">
              <a:buNone/>
            </a:pPr>
            <a:endParaRPr lang="fr-FR" sz="2600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F3773BE3-3C49-F663-97CA-0D81E77FB567}"/>
              </a:ext>
            </a:extLst>
          </p:cNvPr>
          <p:cNvSpPr txBox="1">
            <a:spLocks/>
          </p:cNvSpPr>
          <p:nvPr/>
        </p:nvSpPr>
        <p:spPr>
          <a:xfrm>
            <a:off x="8367104" y="4625702"/>
            <a:ext cx="3093375" cy="4988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600" dirty="0">
                <a:solidFill>
                  <a:schemeClr val="bg1"/>
                </a:solidFill>
                <a:latin typeface="Raleway" pitchFamily="2" charset="0"/>
              </a:rPr>
              <a:t>Maria MAESTRACCI</a:t>
            </a:r>
          </a:p>
          <a:p>
            <a:pPr marL="0" indent="0" algn="ctr">
              <a:buNone/>
            </a:pPr>
            <a:r>
              <a:rPr lang="fr-FR" sz="1400" dirty="0">
                <a:solidFill>
                  <a:schemeClr val="bg1"/>
                </a:solidFill>
                <a:latin typeface="Raleway" pitchFamily="2" charset="0"/>
              </a:rPr>
              <a:t>maria.maestracci@univ-amu.fr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FEED35F9-F05F-91E1-8940-173FE4B2FE10}"/>
              </a:ext>
            </a:extLst>
          </p:cNvPr>
          <p:cNvSpPr txBox="1">
            <a:spLocks/>
          </p:cNvSpPr>
          <p:nvPr/>
        </p:nvSpPr>
        <p:spPr>
          <a:xfrm>
            <a:off x="731521" y="4643616"/>
            <a:ext cx="2554246" cy="498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kern="1200" dirty="0">
                <a:solidFill>
                  <a:schemeClr val="bg1"/>
                </a:solidFill>
                <a:latin typeface="Raleway" pitchFamily="2" charset="77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600" dirty="0"/>
              <a:t>Aline VUANO</a:t>
            </a:r>
          </a:p>
          <a:p>
            <a:r>
              <a:rPr lang="fr-FR" sz="1400" dirty="0"/>
              <a:t>aline.vuano@univ-amu.fr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7695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B5A1CD25-DD3F-400F-BA1D-0BB8E71E9C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69595"/>
              </p:ext>
            </p:extLst>
          </p:nvPr>
        </p:nvGraphicFramePr>
        <p:xfrm>
          <a:off x="76774" y="671783"/>
          <a:ext cx="11895015" cy="6021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330">
                  <a:extLst>
                    <a:ext uri="{9D8B030D-6E8A-4147-A177-3AD203B41FA5}">
                      <a16:colId xmlns:a16="http://schemas.microsoft.com/office/drawing/2014/main" val="2268629143"/>
                    </a:ext>
                  </a:extLst>
                </a:gridCol>
                <a:gridCol w="2602523">
                  <a:extLst>
                    <a:ext uri="{9D8B030D-6E8A-4147-A177-3AD203B41FA5}">
                      <a16:colId xmlns:a16="http://schemas.microsoft.com/office/drawing/2014/main" val="2011488235"/>
                    </a:ext>
                  </a:extLst>
                </a:gridCol>
                <a:gridCol w="4276808">
                  <a:extLst>
                    <a:ext uri="{9D8B030D-6E8A-4147-A177-3AD203B41FA5}">
                      <a16:colId xmlns:a16="http://schemas.microsoft.com/office/drawing/2014/main" val="3533008213"/>
                    </a:ext>
                  </a:extLst>
                </a:gridCol>
                <a:gridCol w="2151530">
                  <a:extLst>
                    <a:ext uri="{9D8B030D-6E8A-4147-A177-3AD203B41FA5}">
                      <a16:colId xmlns:a16="http://schemas.microsoft.com/office/drawing/2014/main" val="2256701042"/>
                    </a:ext>
                  </a:extLst>
                </a:gridCol>
                <a:gridCol w="1294824">
                  <a:extLst>
                    <a:ext uri="{9D8B030D-6E8A-4147-A177-3AD203B41FA5}">
                      <a16:colId xmlns:a16="http://schemas.microsoft.com/office/drawing/2014/main" val="189350718"/>
                    </a:ext>
                  </a:extLst>
                </a:gridCol>
              </a:tblGrid>
              <a:tr h="552220">
                <a:tc>
                  <a:txBody>
                    <a:bodyPr/>
                    <a:lstStyle/>
                    <a:p>
                      <a:r>
                        <a:rPr lang="fr-FR" sz="1100" dirty="0"/>
                        <a:t>Outils Moodle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Avantages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Points de vigilance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Pédago ? Économique ?</a:t>
                      </a:r>
                    </a:p>
                    <a:p>
                      <a:r>
                        <a:rPr lang="fr-FR" sz="1100" dirty="0"/>
                        <a:t>Juridique ? Technique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Articulation avec le présentiel si parcours hybride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849888"/>
                  </a:ext>
                </a:extLst>
              </a:tr>
              <a:tr h="320610">
                <a:tc>
                  <a:txBody>
                    <a:bodyPr/>
                    <a:lstStyle/>
                    <a:p>
                      <a:r>
                        <a:rPr lang="fr-FR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Attestoodle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Fournit attestations pour financeurs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Juridique</a:t>
                      </a:r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rgbClr val="00B050"/>
                          </a:solidFill>
                        </a:rPr>
                        <a:t>Outils pour classe inversée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1049265"/>
                  </a:ext>
                </a:extLst>
              </a:tr>
              <a:tr h="620203">
                <a:tc>
                  <a:txBody>
                    <a:bodyPr/>
                    <a:lstStyle/>
                    <a:p>
                      <a:r>
                        <a:rPr lang="fr-FR" sz="1100" dirty="0"/>
                        <a:t>Base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Construire pour évaluer.</a:t>
                      </a:r>
                    </a:p>
                    <a:p>
                      <a:r>
                        <a:rPr lang="fr-FR" sz="1100" dirty="0"/>
                        <a:t>Production de fiche à partager (ex: biblio </a:t>
                      </a:r>
                      <a:r>
                        <a:rPr lang="fr-FR" sz="1100" dirty="0" err="1"/>
                        <a:t>catal</a:t>
                      </a:r>
                      <a:r>
                        <a:rPr lang="fr-FR" sz="1100" dirty="0"/>
                        <a:t>. fiche lectures). </a:t>
                      </a:r>
                      <a:r>
                        <a:rPr lang="fr-FR" sz="1100" dirty="0">
                          <a:solidFill>
                            <a:srgbClr val="7030A0"/>
                          </a:solidFill>
                        </a:rPr>
                        <a:t>On peut détourner pour faire des </a:t>
                      </a:r>
                      <a:r>
                        <a:rPr lang="fr-FR" sz="1100" dirty="0" err="1">
                          <a:solidFill>
                            <a:srgbClr val="7030A0"/>
                          </a:solidFill>
                        </a:rPr>
                        <a:t>SAé</a:t>
                      </a:r>
                      <a:r>
                        <a:rPr lang="fr-FR" sz="1100" dirty="0">
                          <a:solidFill>
                            <a:srgbClr val="7030A0"/>
                          </a:solidFill>
                        </a:rPr>
                        <a:t> ou un </a:t>
                      </a:r>
                      <a:r>
                        <a:rPr lang="fr-FR" sz="1100" dirty="0" err="1">
                          <a:solidFill>
                            <a:srgbClr val="7030A0"/>
                          </a:solidFill>
                        </a:rPr>
                        <a:t>eportfolio</a:t>
                      </a:r>
                      <a:endParaRPr lang="fr-FR" sz="11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Compliqué et chronophage</a:t>
                      </a:r>
                    </a:p>
                    <a:p>
                      <a:endParaRPr lang="fr-FR" sz="11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solidFill>
                            <a:srgbClr val="7030A0"/>
                          </a:solidFill>
                        </a:rPr>
                        <a:t>Tester le détournement présenté colonne précédente sur une formation (coûts temps)</a:t>
                      </a:r>
                    </a:p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Pédagogique. </a:t>
                      </a:r>
                    </a:p>
                    <a:p>
                      <a:r>
                        <a:rPr lang="fr-FR" sz="1100" dirty="0">
                          <a:solidFill>
                            <a:srgbClr val="7030A0"/>
                          </a:solidFill>
                        </a:rPr>
                        <a:t>Piste :</a:t>
                      </a:r>
                      <a:r>
                        <a:rPr lang="fr-FR" sz="1100" dirty="0"/>
                        <a:t> </a:t>
                      </a:r>
                      <a:r>
                        <a:rPr lang="fr-FR" sz="1100" dirty="0">
                          <a:solidFill>
                            <a:srgbClr val="7030A0"/>
                          </a:solidFill>
                        </a:rPr>
                        <a:t>Lier APC avec la </a:t>
                      </a:r>
                      <a:r>
                        <a:rPr lang="fr-FR" sz="1100" dirty="0" err="1">
                          <a:solidFill>
                            <a:srgbClr val="7030A0"/>
                          </a:solidFill>
                        </a:rPr>
                        <a:t>BdD</a:t>
                      </a:r>
                      <a:r>
                        <a:rPr lang="fr-FR" sz="1100" dirty="0">
                          <a:solidFill>
                            <a:srgbClr val="7030A0"/>
                          </a:solidFill>
                        </a:rPr>
                        <a:t> (via le référentiel formation)</a:t>
                      </a:r>
                    </a:p>
                    <a:p>
                      <a:endParaRPr lang="fr-FR" sz="1100" dirty="0"/>
                    </a:p>
                    <a:p>
                      <a:endParaRPr lang="fr-FR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187574"/>
                  </a:ext>
                </a:extLst>
              </a:tr>
              <a:tr h="494713">
                <a:tc>
                  <a:txBody>
                    <a:bodyPr/>
                    <a:lstStyle/>
                    <a:p>
                      <a:r>
                        <a:rPr lang="fr-FR" sz="1100" dirty="0"/>
                        <a:t>Vidéo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Présentation + objectifs de formation + MCC. </a:t>
                      </a:r>
                      <a:r>
                        <a:rPr lang="fr-FR" sz="1100" dirty="0">
                          <a:solidFill>
                            <a:srgbClr val="7030A0"/>
                          </a:solidFill>
                        </a:rPr>
                        <a:t>Peut intervenir à tt moment. Expert qui explique une notion de cours.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Pédagogique + technique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706220"/>
                  </a:ext>
                </a:extLst>
              </a:tr>
              <a:tr h="499818">
                <a:tc>
                  <a:txBody>
                    <a:bodyPr/>
                    <a:lstStyle/>
                    <a:p>
                      <a:r>
                        <a:rPr lang="fr-FR" sz="1100" dirty="0" err="1">
                          <a:solidFill>
                            <a:srgbClr val="7030A0"/>
                          </a:solidFill>
                        </a:rPr>
                        <a:t>Atto</a:t>
                      </a:r>
                      <a:endParaRPr lang="fr-FR" sz="11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rgbClr val="7030A0"/>
                          </a:solidFill>
                        </a:rPr>
                        <a:t>+++ pour les langues étrangères, pour se présenter en qqs mots en vidéo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rgbClr val="7030A0"/>
                          </a:solidFill>
                        </a:rPr>
                        <a:t>Va disparaître. Petite cohorte ( parce que problème de stockage)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rgbClr val="7030A0"/>
                          </a:solidFill>
                        </a:rPr>
                        <a:t>Intérêt pédagogique et communication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515117"/>
                  </a:ext>
                </a:extLst>
              </a:tr>
              <a:tr h="620203">
                <a:tc>
                  <a:txBody>
                    <a:bodyPr/>
                    <a:lstStyle/>
                    <a:p>
                      <a:r>
                        <a:rPr lang="fr-FR" sz="1100" dirty="0"/>
                        <a:t>H5P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Remédiation possible (embranchement). </a:t>
                      </a:r>
                      <a:r>
                        <a:rPr lang="fr-FR" sz="1100" dirty="0">
                          <a:solidFill>
                            <a:srgbClr val="7030A0"/>
                          </a:solidFill>
                        </a:rPr>
                        <a:t>Proposition de parcours différencié. Également pour l’évaluation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Chronophage. Réflexion pédagogique pour  faire pédagogie « active ». </a:t>
                      </a:r>
                      <a:r>
                        <a:rPr lang="fr-FR" sz="1100" dirty="0">
                          <a:solidFill>
                            <a:srgbClr val="00B050"/>
                          </a:solidFill>
                        </a:rPr>
                        <a:t>A priori mieux pour évaluation formative que sommative.</a:t>
                      </a:r>
                    </a:p>
                    <a:p>
                      <a:r>
                        <a:rPr lang="fr-FR" sz="1100" dirty="0">
                          <a:solidFill>
                            <a:srgbClr val="7030A0"/>
                          </a:solidFill>
                        </a:rPr>
                        <a:t>Pb des données (à vérifier si le fait de faire partie de Moodle règle ce souci)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Pédagogique + technique</a:t>
                      </a:r>
                    </a:p>
                    <a:p>
                      <a:endParaRPr lang="fr-FR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289024"/>
                  </a:ext>
                </a:extLst>
              </a:tr>
              <a:tr h="423725">
                <a:tc>
                  <a:txBody>
                    <a:bodyPr/>
                    <a:lstStyle/>
                    <a:p>
                      <a:r>
                        <a:rPr lang="fr-FR" sz="1100" dirty="0"/>
                        <a:t>Forum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Échange/comment. </a:t>
                      </a:r>
                      <a:r>
                        <a:rPr lang="fr-FR" sz="1100" dirty="0">
                          <a:solidFill>
                            <a:srgbClr val="7030A0"/>
                          </a:solidFill>
                        </a:rPr>
                        <a:t>Pair-</a:t>
                      </a:r>
                      <a:r>
                        <a:rPr lang="fr-FR" sz="1100" dirty="0" err="1">
                          <a:solidFill>
                            <a:srgbClr val="7030A0"/>
                          </a:solidFill>
                        </a:rPr>
                        <a:t>aidance</a:t>
                      </a:r>
                      <a:r>
                        <a:rPr lang="fr-FR" sz="1100" dirty="0">
                          <a:solidFill>
                            <a:srgbClr val="7030A0"/>
                          </a:solidFill>
                        </a:rPr>
                        <a:t>, </a:t>
                      </a:r>
                      <a:r>
                        <a:rPr lang="fr-FR" sz="1100" dirty="0" err="1">
                          <a:solidFill>
                            <a:srgbClr val="7030A0"/>
                          </a:solidFill>
                        </a:rPr>
                        <a:t>pairagogie</a:t>
                      </a:r>
                      <a:endParaRPr lang="fr-FR" sz="11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rgbClr val="00B050"/>
                          </a:solidFill>
                        </a:rPr>
                        <a:t>Traces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9292"/>
                  </a:ext>
                </a:extLst>
              </a:tr>
              <a:tr h="390221">
                <a:tc>
                  <a:txBody>
                    <a:bodyPr/>
                    <a:lstStyle/>
                    <a:p>
                      <a:r>
                        <a:rPr lang="fr-FR" sz="1100" dirty="0"/>
                        <a:t>Wiki</a:t>
                      </a:r>
                    </a:p>
                    <a:p>
                      <a:r>
                        <a:rPr lang="fr-FR" sz="1100" dirty="0"/>
                        <a:t>Glossaire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rgbClr val="7030A0"/>
                          </a:solidFill>
                        </a:rPr>
                        <a:t>Collaboratif</a:t>
                      </a:r>
                    </a:p>
                    <a:p>
                      <a:r>
                        <a:rPr lang="fr-FR" sz="1100" dirty="0">
                          <a:solidFill>
                            <a:srgbClr val="7030A0"/>
                          </a:solidFill>
                        </a:rPr>
                        <a:t>collaboratif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Beaucoup de participants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931885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r>
                        <a:rPr lang="fr-FR" sz="1100" dirty="0"/>
                        <a:t>Choix de groupe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rgbClr val="7030A0"/>
                          </a:solidFill>
                        </a:rPr>
                        <a:t>Personnaliser des contenus, restrictions.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279619"/>
                  </a:ext>
                </a:extLst>
              </a:tr>
              <a:tr h="337573">
                <a:tc>
                  <a:txBody>
                    <a:bodyPr/>
                    <a:lstStyle/>
                    <a:p>
                      <a:r>
                        <a:rPr lang="fr-FR" sz="1100" dirty="0"/>
                        <a:t>Dossier / Fichier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72983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r>
                        <a:rPr lang="fr-FR" sz="1100" dirty="0"/>
                        <a:t>Atelier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Activité par les pairs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Pédagogique + technique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446148"/>
                  </a:ext>
                </a:extLst>
              </a:tr>
              <a:tr h="241495">
                <a:tc>
                  <a:txBody>
                    <a:bodyPr/>
                    <a:lstStyle/>
                    <a:p>
                      <a:r>
                        <a:rPr lang="fr-FR" sz="1100" dirty="0" err="1"/>
                        <a:t>Etherpad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Éditeur de texte libre </a:t>
                      </a:r>
                      <a:r>
                        <a:rPr lang="fr-FR" sz="1100" dirty="0">
                          <a:solidFill>
                            <a:srgbClr val="7030A0"/>
                          </a:solidFill>
                        </a:rPr>
                        <a:t>(traitement de texte -&gt; plugin collaboratif et en temps réel)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Pédagogique + technique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779033"/>
                  </a:ext>
                </a:extLst>
              </a:tr>
            </a:tbl>
          </a:graphicData>
        </a:graphic>
      </p:graphicFrame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19B0661D-0642-4053-B353-AD4CC7D7B595}"/>
              </a:ext>
            </a:extLst>
          </p:cNvPr>
          <p:cNvSpPr txBox="1">
            <a:spLocks/>
          </p:cNvSpPr>
          <p:nvPr/>
        </p:nvSpPr>
        <p:spPr>
          <a:xfrm>
            <a:off x="594802" y="105096"/>
            <a:ext cx="10637973" cy="4541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>
                <a:solidFill>
                  <a:schemeClr val="bg1"/>
                </a:solidFill>
                <a:latin typeface="Raleway" pitchFamily="2" charset="0"/>
              </a:rPr>
              <a:t>Restitution par groupe : Groupe 2</a:t>
            </a:r>
            <a:r>
              <a:rPr lang="fr-FR" sz="2000" b="1" dirty="0">
                <a:solidFill>
                  <a:schemeClr val="bg1"/>
                </a:solidFill>
                <a:latin typeface="Raleway" pitchFamily="2" charset="0"/>
              </a:rPr>
              <a:t> : </a:t>
            </a:r>
            <a:r>
              <a:rPr lang="fr-FR" sz="2000" dirty="0">
                <a:solidFill>
                  <a:schemeClr val="bg1"/>
                </a:solidFill>
                <a:latin typeface="Raleway" pitchFamily="2" charset="0"/>
              </a:rPr>
              <a:t>parcours de formation &amp; ressources pédagogiques</a:t>
            </a: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  <a:latin typeface="Raleway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7568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8C89C72C-D959-45EA-9EEE-35FB8BACAA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596450"/>
              </p:ext>
            </p:extLst>
          </p:nvPr>
        </p:nvGraphicFramePr>
        <p:xfrm>
          <a:off x="98612" y="723996"/>
          <a:ext cx="11994776" cy="5833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0212">
                  <a:extLst>
                    <a:ext uri="{9D8B030D-6E8A-4147-A177-3AD203B41FA5}">
                      <a16:colId xmlns:a16="http://schemas.microsoft.com/office/drawing/2014/main" val="4077480309"/>
                    </a:ext>
                  </a:extLst>
                </a:gridCol>
                <a:gridCol w="1792941">
                  <a:extLst>
                    <a:ext uri="{9D8B030D-6E8A-4147-A177-3AD203B41FA5}">
                      <a16:colId xmlns:a16="http://schemas.microsoft.com/office/drawing/2014/main" val="1036982579"/>
                    </a:ext>
                  </a:extLst>
                </a:gridCol>
                <a:gridCol w="2483223">
                  <a:extLst>
                    <a:ext uri="{9D8B030D-6E8A-4147-A177-3AD203B41FA5}">
                      <a16:colId xmlns:a16="http://schemas.microsoft.com/office/drawing/2014/main" val="1561420806"/>
                    </a:ext>
                  </a:extLst>
                </a:gridCol>
                <a:gridCol w="3325906">
                  <a:extLst>
                    <a:ext uri="{9D8B030D-6E8A-4147-A177-3AD203B41FA5}">
                      <a16:colId xmlns:a16="http://schemas.microsoft.com/office/drawing/2014/main" val="3253554954"/>
                    </a:ext>
                  </a:extLst>
                </a:gridCol>
                <a:gridCol w="2922494">
                  <a:extLst>
                    <a:ext uri="{9D8B030D-6E8A-4147-A177-3AD203B41FA5}">
                      <a16:colId xmlns:a16="http://schemas.microsoft.com/office/drawing/2014/main" val="3349155892"/>
                    </a:ext>
                  </a:extLst>
                </a:gridCol>
              </a:tblGrid>
              <a:tr h="325210">
                <a:tc>
                  <a:txBody>
                    <a:bodyPr/>
                    <a:lstStyle/>
                    <a:p>
                      <a:r>
                        <a:rPr lang="fr-FR" sz="1100" dirty="0"/>
                        <a:t>Outil Moodle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Avantages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Points de vigilance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Pédago ? Jurid. ? </a:t>
                      </a:r>
                      <a:r>
                        <a:rPr lang="fr-FR" sz="1100" dirty="0" err="1"/>
                        <a:t>Techn</a:t>
                      </a:r>
                      <a:r>
                        <a:rPr lang="fr-FR" sz="1100" dirty="0"/>
                        <a:t>. ? Eco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Articulation présentiel si parcours hybride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276689"/>
                  </a:ext>
                </a:extLst>
              </a:tr>
              <a:tr h="1039570">
                <a:tc>
                  <a:txBody>
                    <a:bodyPr/>
                    <a:lstStyle/>
                    <a:p>
                      <a:r>
                        <a:rPr lang="fr-FR" sz="1100" dirty="0"/>
                        <a:t>Tests ; Sondages ; Questionnaires …</a:t>
                      </a:r>
                    </a:p>
                    <a:p>
                      <a:r>
                        <a:rPr lang="fr-FR" sz="1100" dirty="0" err="1"/>
                        <a:t>Wooclap</a:t>
                      </a:r>
                      <a:endParaRPr lang="fr-FR" sz="1100" dirty="0"/>
                    </a:p>
                    <a:p>
                      <a:r>
                        <a:rPr lang="fr-FR" sz="1100" dirty="0"/>
                        <a:t>H5P</a:t>
                      </a:r>
                    </a:p>
                    <a:p>
                      <a:r>
                        <a:rPr lang="fr-FR" sz="1100" dirty="0"/>
                        <a:t>(sondages et test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err="1"/>
                        <a:t>Auto-positionnement</a:t>
                      </a:r>
                      <a:endParaRPr lang="fr-FR" sz="1100" dirty="0"/>
                    </a:p>
                    <a:p>
                      <a:r>
                        <a:rPr lang="fr-FR" sz="1100" dirty="0"/>
                        <a:t>Auto-évaluation</a:t>
                      </a:r>
                    </a:p>
                    <a:p>
                      <a:r>
                        <a:rPr lang="fr-FR" sz="1100" dirty="0"/>
                        <a:t>Construction de sens</a:t>
                      </a:r>
                    </a:p>
                    <a:p>
                      <a:r>
                        <a:rPr lang="fr-FR" sz="1100" dirty="0"/>
                        <a:t>Différentiation</a:t>
                      </a:r>
                    </a:p>
                    <a:p>
                      <a:r>
                        <a:rPr lang="fr-FR" sz="1100" dirty="0"/>
                        <a:t>Adaptation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Attention : modularité possible ?</a:t>
                      </a:r>
                    </a:p>
                    <a:p>
                      <a:r>
                        <a:rPr lang="fr-FR" sz="1100" dirty="0"/>
                        <a:t>(sinon risque de désengagement)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Évaluation diagnostique </a:t>
                      </a:r>
                      <a:r>
                        <a:rPr lang="fr-FR" sz="110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1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démarche qualité</a:t>
                      </a:r>
                    </a:p>
                    <a:p>
                      <a:r>
                        <a:rPr lang="fr-FR" sz="1100" dirty="0">
                          <a:solidFill>
                            <a:srgbClr val="7030A0"/>
                          </a:solidFill>
                          <a:sym typeface="Wingdings" panose="05000000000000000000" pitchFamily="2" charset="2"/>
                        </a:rPr>
                        <a:t>Questionnaire : permet d’être un jalon pour la qualité, les preuves. </a:t>
                      </a:r>
                      <a:endParaRPr lang="fr-FR" sz="11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Distanciel asynchrone : point de départ de la formation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858485"/>
                  </a:ext>
                </a:extLst>
              </a:tr>
              <a:tr h="446893">
                <a:tc>
                  <a:txBody>
                    <a:bodyPr/>
                    <a:lstStyle/>
                    <a:p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Test</a:t>
                      </a:r>
                    </a:p>
                    <a:p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H5P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Évaluations formatives. </a:t>
                      </a:r>
                      <a:r>
                        <a:rPr lang="fr-FR" sz="110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Jalons, preuves.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Tout au long du parcours : distanciel, présentiel</a:t>
                      </a:r>
                    </a:p>
                    <a:p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Tentatives illimitées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421140"/>
                  </a:ext>
                </a:extLst>
              </a:tr>
              <a:tr h="622459">
                <a:tc>
                  <a:txBody>
                    <a:bodyPr/>
                    <a:lstStyle/>
                    <a:p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Atelier</a:t>
                      </a:r>
                    </a:p>
                    <a:p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Choix de groupe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Avoir une grille critériée claire, éventuellement </a:t>
                      </a:r>
                      <a:r>
                        <a:rPr lang="fr-FR" sz="1100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co-construite</a:t>
                      </a:r>
                      <a:r>
                        <a:rPr lang="fr-FR" sz="11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avec les apprenants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Évaluation par les pairs. </a:t>
                      </a:r>
                      <a:r>
                        <a:rPr lang="fr-FR" sz="110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Jalons, preuves.</a:t>
                      </a:r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331756"/>
                  </a:ext>
                </a:extLst>
              </a:tr>
              <a:tr h="439283">
                <a:tc>
                  <a:txBody>
                    <a:bodyPr/>
                    <a:lstStyle/>
                    <a:p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Test</a:t>
                      </a:r>
                    </a:p>
                    <a:p>
                      <a:r>
                        <a:rPr lang="fr-FR" sz="110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Test hors ligne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Permet corrections automatiques pour grandes cohortes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Évaluation sommative.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Remplace lecteur optique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337820"/>
                  </a:ext>
                </a:extLst>
              </a:tr>
              <a:tr h="622459">
                <a:tc>
                  <a:txBody>
                    <a:bodyPr/>
                    <a:lstStyle/>
                    <a:p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Devoirs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Possibilité de le passer à un logiciel anti-plagiat (</a:t>
                      </a:r>
                      <a:r>
                        <a:rPr lang="fr-FR" sz="1100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compilatio</a:t>
                      </a:r>
                      <a:r>
                        <a:rPr lang="fr-FR" sz="11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Évaluation</a:t>
                      </a:r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</a:t>
                      </a:r>
                      <a:r>
                        <a:rPr lang="fr-FR" sz="110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ommative. Jalons, preuves.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kern="1200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652756"/>
                  </a:ext>
                </a:extLst>
              </a:tr>
              <a:tr h="446893">
                <a:tc>
                  <a:txBody>
                    <a:bodyPr/>
                    <a:lstStyle/>
                    <a:p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Safe Exam Browser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Certificative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Présentiel, salle </a:t>
                      </a:r>
                      <a:r>
                        <a:rPr lang="fr-FR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info</a:t>
                      </a:r>
                    </a:p>
                    <a:p>
                      <a:r>
                        <a:rPr lang="fr-FR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Distanciel</a:t>
                      </a:r>
                      <a:endParaRPr lang="fr-FR" sz="1100" kern="1200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461621"/>
                  </a:ext>
                </a:extLst>
              </a:tr>
              <a:tr h="446893">
                <a:tc>
                  <a:txBody>
                    <a:bodyPr/>
                    <a:lstStyle/>
                    <a:p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Questionnaire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solidFill>
                            <a:srgbClr val="7030A0"/>
                          </a:solidFill>
                        </a:rPr>
                        <a:t>Questionnaire : retour pour les enseignants de manière réflexive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Évaluation de la formation : </a:t>
                      </a:r>
                      <a:r>
                        <a:rPr lang="fr-FR" sz="11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obligation dans une démarche qualité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55497"/>
                  </a:ext>
                </a:extLst>
              </a:tr>
              <a:tr h="973590">
                <a:tc gridSpan="5">
                  <a:txBody>
                    <a:bodyPr/>
                    <a:lstStyle/>
                    <a:p>
                      <a:r>
                        <a:rPr lang="fr-FR" sz="11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Consultations</a:t>
                      </a:r>
                      <a:r>
                        <a:rPr lang="fr-FR" sz="11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: Peut être pertinent dans le cadre d’une évaluation de la formation. F</a:t>
                      </a:r>
                      <a:r>
                        <a:rPr lang="fr-FR" sz="1100" dirty="0">
                          <a:solidFill>
                            <a:srgbClr val="00B050"/>
                          </a:solidFill>
                        </a:rPr>
                        <a:t>ournit un certain nombre d’instruments qui se sont avérés utiles et stimulants pour les environnements d’apprentissage en ligne. </a:t>
                      </a:r>
                    </a:p>
                    <a:p>
                      <a:r>
                        <a:rPr lang="fr-FR" sz="1100" dirty="0">
                          <a:solidFill>
                            <a:srgbClr val="00B050"/>
                          </a:solidFill>
                        </a:rPr>
                        <a:t>(+) Les enseignants peuvent les employer pour recueillir des données qui les informeront sur leurs étudiants et ainsi réfléchir sur leur propre enseignement.</a:t>
                      </a:r>
                    </a:p>
                    <a:p>
                      <a:r>
                        <a:rPr lang="fr-FR" sz="1100" dirty="0">
                          <a:solidFill>
                            <a:srgbClr val="00B050"/>
                          </a:solidFill>
                        </a:rPr>
                        <a:t>(-) Les questions proposées dans ces outils sont prédéfinies et ne peuvent pas être modifiées. Les enseignants désireux de créer leurs propres questions utiliseront plutôt « Feedback. »</a:t>
                      </a:r>
                    </a:p>
                    <a:p>
                      <a:r>
                        <a:rPr lang="fr-FR" sz="1100" dirty="0">
                          <a:solidFill>
                            <a:srgbClr val="00B050"/>
                          </a:solidFill>
                        </a:rPr>
                        <a:t>Accompagne la réflexivité des enseignants dans une démarche d’amélioration continue (Qualité), permet les réajustements éventuels.</a:t>
                      </a:r>
                      <a:endParaRPr lang="fr-FR" sz="11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1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230197"/>
                  </a:ext>
                </a:extLst>
              </a:tr>
            </a:tbl>
          </a:graphicData>
        </a:graphic>
      </p:graphicFrame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65CF344B-9BC9-4CA0-BB68-492FF6CFF0C2}"/>
              </a:ext>
            </a:extLst>
          </p:cNvPr>
          <p:cNvSpPr txBox="1">
            <a:spLocks/>
          </p:cNvSpPr>
          <p:nvPr/>
        </p:nvSpPr>
        <p:spPr>
          <a:xfrm>
            <a:off x="575907" y="69237"/>
            <a:ext cx="10637973" cy="4541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>
                <a:solidFill>
                  <a:schemeClr val="bg1"/>
                </a:solidFill>
                <a:latin typeface="Raleway" pitchFamily="2" charset="0"/>
              </a:rPr>
              <a:t>Restitution par groupe : Groupe 3</a:t>
            </a:r>
            <a:r>
              <a:rPr lang="fr-FR" sz="2000" b="1" dirty="0">
                <a:solidFill>
                  <a:schemeClr val="bg1"/>
                </a:solidFill>
                <a:latin typeface="Raleway" pitchFamily="2" charset="0"/>
              </a:rPr>
              <a:t> : </a:t>
            </a:r>
            <a:r>
              <a:rPr lang="fr-FR" sz="2000" dirty="0">
                <a:solidFill>
                  <a:schemeClr val="bg1"/>
                </a:solidFill>
                <a:latin typeface="Raleway" pitchFamily="2" charset="0"/>
              </a:rPr>
              <a:t>Évaluation des connaissances &amp; des compétences (et évaluation de la formation) </a:t>
            </a: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  <a:latin typeface="Raleway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85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073156-4CF7-115E-10B0-F96E7C5CD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162" y="609196"/>
            <a:ext cx="8390901" cy="1325563"/>
          </a:xfrm>
        </p:spPr>
        <p:txBody>
          <a:bodyPr>
            <a:normAutofit/>
          </a:bodyPr>
          <a:lstStyle/>
          <a:p>
            <a:r>
              <a:rPr lang="fr-FR" sz="4000" dirty="0"/>
              <a:t>Merci à tous pour votre participation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12539C0-329D-59F2-904E-FE49B79BD8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29762" y="6107461"/>
            <a:ext cx="8390901" cy="498850"/>
          </a:xfrm>
        </p:spPr>
        <p:txBody>
          <a:bodyPr/>
          <a:lstStyle/>
          <a:p>
            <a:pPr algn="ctr"/>
            <a:r>
              <a:rPr lang="fr-FR" dirty="0" err="1"/>
              <a:t>ForPro</a:t>
            </a:r>
            <a:r>
              <a:rPr lang="fr-FR" dirty="0"/>
              <a:t> - Aix-Marseille Université 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DF484529-55C8-4E6F-8E51-F615F31D18C7}"/>
              </a:ext>
            </a:extLst>
          </p:cNvPr>
          <p:cNvSpPr txBox="1">
            <a:spLocks/>
          </p:cNvSpPr>
          <p:nvPr/>
        </p:nvSpPr>
        <p:spPr>
          <a:xfrm>
            <a:off x="1992162" y="2695546"/>
            <a:ext cx="8726638" cy="1957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Raleway" panose="020B0003030101060003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4000" dirty="0"/>
              <a:t>Maintenant faisons vivre cette page Moodle avec les forums et contributions des </a:t>
            </a:r>
            <a:r>
              <a:rPr lang="fr-FR" sz="4000" dirty="0" err="1"/>
              <a:t>un·e·s</a:t>
            </a:r>
            <a:r>
              <a:rPr lang="fr-FR" sz="4000" dirty="0"/>
              <a:t> et des autres 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197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7303AA14-1D55-E999-E1B8-84CEE9BAC769}"/>
              </a:ext>
            </a:extLst>
          </p:cNvPr>
          <p:cNvSpPr txBox="1">
            <a:spLocks/>
          </p:cNvSpPr>
          <p:nvPr/>
        </p:nvSpPr>
        <p:spPr>
          <a:xfrm>
            <a:off x="594803" y="105096"/>
            <a:ext cx="9321554" cy="4541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err="1">
                <a:solidFill>
                  <a:schemeClr val="bg1"/>
                </a:solidFill>
                <a:latin typeface="Raleway" pitchFamily="2" charset="0"/>
              </a:rPr>
              <a:t>Wooclap</a:t>
            </a:r>
            <a:endParaRPr lang="fr-FR" dirty="0">
              <a:solidFill>
                <a:schemeClr val="bg1"/>
              </a:solidFill>
              <a:latin typeface="Raleway" pitchFamily="2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CB8F3CF-F12C-4E68-B3E7-9A8B568C0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" y="1128077"/>
            <a:ext cx="12049125" cy="39719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3794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7303AA14-1D55-E999-E1B8-84CEE9BAC769}"/>
              </a:ext>
            </a:extLst>
          </p:cNvPr>
          <p:cNvSpPr txBox="1">
            <a:spLocks/>
          </p:cNvSpPr>
          <p:nvPr/>
        </p:nvSpPr>
        <p:spPr>
          <a:xfrm>
            <a:off x="594803" y="105096"/>
            <a:ext cx="9321554" cy="4541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  <a:latin typeface="Raleway" pitchFamily="2" charset="0"/>
              </a:rPr>
              <a:t>Contexte local &amp; objectifs de l’atelier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D97E5BD5-7AFA-C461-DC3D-E333D11ACD37}"/>
              </a:ext>
            </a:extLst>
          </p:cNvPr>
          <p:cNvSpPr txBox="1">
            <a:spLocks/>
          </p:cNvSpPr>
          <p:nvPr/>
        </p:nvSpPr>
        <p:spPr>
          <a:xfrm>
            <a:off x="397677" y="980359"/>
            <a:ext cx="7269333" cy="4541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solidFill>
                  <a:srgbClr val="0D4050"/>
                </a:solidFill>
                <a:latin typeface="Raleway" pitchFamily="2" charset="0"/>
              </a:rPr>
              <a:t>Objectifs de l’atelier :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C30BDAB0-66BD-920D-1A2F-FE0004B74E0F}"/>
              </a:ext>
            </a:extLst>
          </p:cNvPr>
          <p:cNvSpPr txBox="1">
            <a:spLocks/>
          </p:cNvSpPr>
          <p:nvPr/>
        </p:nvSpPr>
        <p:spPr>
          <a:xfrm>
            <a:off x="1288296" y="1832753"/>
            <a:ext cx="8759303" cy="17791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Echanger sur nos pratiques et nos expériences</a:t>
            </a:r>
          </a:p>
          <a:p>
            <a:pPr algn="just"/>
            <a:endParaRPr lang="fr-FR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Identifier les approches pédagogiques à privilégier pour un public de formation professionnelle (FP) et comment les matérialiser dans Moodle</a:t>
            </a:r>
          </a:p>
          <a:p>
            <a:pPr algn="just"/>
            <a:endParaRPr lang="fr-FR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Préconiser des modalités de communication et de suivi sur Moodle pour un public FP</a:t>
            </a:r>
          </a:p>
          <a:p>
            <a:pPr algn="just"/>
            <a:endParaRPr lang="fr-FR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fr-FR" sz="2000" b="1" dirty="0">
              <a:latin typeface="Raleway" pitchFamily="2" charset="0"/>
            </a:endParaRPr>
          </a:p>
          <a:p>
            <a:endParaRPr lang="fr-FR" sz="2000" b="1" dirty="0">
              <a:latin typeface="Raleway" pitchFamily="2" charset="0"/>
            </a:endParaRPr>
          </a:p>
          <a:p>
            <a:endParaRPr lang="fr-FR" sz="2000" b="1" dirty="0">
              <a:latin typeface="Raleway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581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7303AA14-1D55-E999-E1B8-84CEE9BAC769}"/>
              </a:ext>
            </a:extLst>
          </p:cNvPr>
          <p:cNvSpPr txBox="1">
            <a:spLocks/>
          </p:cNvSpPr>
          <p:nvPr/>
        </p:nvSpPr>
        <p:spPr>
          <a:xfrm>
            <a:off x="594803" y="105096"/>
            <a:ext cx="9321554" cy="4541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  <a:latin typeface="Raleway" pitchFamily="2" charset="0"/>
              </a:rPr>
              <a:t>Challenge de l’atelier : et oui, vous allez bosser…</a:t>
            </a: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A519FF4C-D79E-E14A-96B6-837295CDB54C}"/>
              </a:ext>
            </a:extLst>
          </p:cNvPr>
          <p:cNvSpPr txBox="1">
            <a:spLocks/>
          </p:cNvSpPr>
          <p:nvPr/>
        </p:nvSpPr>
        <p:spPr>
          <a:xfrm>
            <a:off x="333859" y="1021781"/>
            <a:ext cx="11524282" cy="5525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800" b="1" dirty="0">
                <a:latin typeface="Verdana" panose="020B0604030504040204" pitchFamily="34" charset="0"/>
                <a:ea typeface="Verdana" panose="020B0604030504040204" pitchFamily="34" charset="0"/>
              </a:rPr>
              <a:t>« Il n’y a pas de technologie sans pédagogie »</a:t>
            </a:r>
          </a:p>
          <a:p>
            <a:pPr marL="0" indent="0" algn="ctr">
              <a:buNone/>
            </a:pP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développement de parcours à distance de manière efficiente, 4 déterminants importants :</a:t>
            </a:r>
          </a:p>
          <a:p>
            <a:pPr marL="0" indent="0" algn="ctr">
              <a:buNone/>
            </a:pP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/>
            <a:endParaRPr lang="fr-FR" sz="2000" b="1" dirty="0">
              <a:latin typeface="Raleway" pitchFamily="2" charset="0"/>
            </a:endParaRPr>
          </a:p>
          <a:p>
            <a:pPr marL="0" indent="0" algn="ctr">
              <a:buNone/>
            </a:pPr>
            <a:endParaRPr lang="fr-FR" sz="2000" b="1" dirty="0">
              <a:latin typeface="Raleway" pitchFamily="2" charset="0"/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93D7E359-1739-4878-8281-EC2A1AE32959}"/>
              </a:ext>
            </a:extLst>
          </p:cNvPr>
          <p:cNvGrpSpPr/>
          <p:nvPr/>
        </p:nvGrpSpPr>
        <p:grpSpPr>
          <a:xfrm>
            <a:off x="3551250" y="2514600"/>
            <a:ext cx="1334611" cy="976124"/>
            <a:chOff x="5394663" y="3746797"/>
            <a:chExt cx="1334611" cy="97612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88A7A4D-249F-4518-8A3C-6CF83658FD40}"/>
                </a:ext>
              </a:extLst>
            </p:cNvPr>
            <p:cNvSpPr/>
            <p:nvPr/>
          </p:nvSpPr>
          <p:spPr>
            <a:xfrm>
              <a:off x="5397470" y="3746797"/>
              <a:ext cx="1331804" cy="425571"/>
            </a:xfrm>
            <a:prstGeom prst="rect">
              <a:avLst/>
            </a:prstGeom>
            <a:solidFill>
              <a:srgbClr val="0D405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CEC127E3-5CBA-4AF1-9D34-39564349BA76}"/>
                </a:ext>
              </a:extLst>
            </p:cNvPr>
            <p:cNvSpPr txBox="1"/>
            <p:nvPr/>
          </p:nvSpPr>
          <p:spPr>
            <a:xfrm>
              <a:off x="5441860" y="3758250"/>
              <a:ext cx="12579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</a:rPr>
                <a:t>Pédagogique</a:t>
              </a:r>
            </a:p>
          </p:txBody>
        </p: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DACD6800-ED50-4879-A29C-9D9D95DBC712}"/>
                </a:ext>
              </a:extLst>
            </p:cNvPr>
            <p:cNvGrpSpPr/>
            <p:nvPr/>
          </p:nvGrpSpPr>
          <p:grpSpPr>
            <a:xfrm>
              <a:off x="5394663" y="4215235"/>
              <a:ext cx="1331804" cy="507686"/>
              <a:chOff x="5394663" y="4215234"/>
              <a:chExt cx="1331804" cy="783381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DDCDDC-8216-4DEE-B62D-E83D78DA33AE}"/>
                  </a:ext>
                </a:extLst>
              </p:cNvPr>
              <p:cNvSpPr/>
              <p:nvPr/>
            </p:nvSpPr>
            <p:spPr>
              <a:xfrm>
                <a:off x="5399836" y="4328845"/>
                <a:ext cx="292963" cy="669770"/>
              </a:xfrm>
              <a:prstGeom prst="rect">
                <a:avLst/>
              </a:prstGeom>
              <a:solidFill>
                <a:srgbClr val="0D4050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67E9AD8-9609-4AB9-8343-FAA9381B28A5}"/>
                  </a:ext>
                </a:extLst>
              </p:cNvPr>
              <p:cNvSpPr/>
              <p:nvPr/>
            </p:nvSpPr>
            <p:spPr>
              <a:xfrm>
                <a:off x="5914083" y="4328845"/>
                <a:ext cx="292963" cy="669770"/>
              </a:xfrm>
              <a:prstGeom prst="rect">
                <a:avLst/>
              </a:prstGeom>
              <a:solidFill>
                <a:srgbClr val="0D4050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55CA1CC-55DE-4B47-A385-281A1FBAED5C}"/>
                  </a:ext>
                </a:extLst>
              </p:cNvPr>
              <p:cNvSpPr/>
              <p:nvPr/>
            </p:nvSpPr>
            <p:spPr>
              <a:xfrm>
                <a:off x="6432327" y="4328845"/>
                <a:ext cx="292963" cy="669770"/>
              </a:xfrm>
              <a:prstGeom prst="rect">
                <a:avLst/>
              </a:prstGeom>
              <a:solidFill>
                <a:srgbClr val="0D4050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C205CBC-09ED-4C20-8300-1E9C83D20A69}"/>
                  </a:ext>
                </a:extLst>
              </p:cNvPr>
              <p:cNvSpPr/>
              <p:nvPr/>
            </p:nvSpPr>
            <p:spPr>
              <a:xfrm>
                <a:off x="5394663" y="4215234"/>
                <a:ext cx="1331804" cy="212786"/>
              </a:xfrm>
              <a:prstGeom prst="rect">
                <a:avLst/>
              </a:prstGeom>
              <a:solidFill>
                <a:srgbClr val="0D4050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B9B9F893-FDF4-4AC3-8C32-3CE7B0176664}"/>
              </a:ext>
            </a:extLst>
          </p:cNvPr>
          <p:cNvGrpSpPr/>
          <p:nvPr/>
        </p:nvGrpSpPr>
        <p:grpSpPr>
          <a:xfrm>
            <a:off x="6871982" y="2515984"/>
            <a:ext cx="1340537" cy="976124"/>
            <a:chOff x="5388737" y="3746797"/>
            <a:chExt cx="1340537" cy="97612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469A8DB-6382-4753-968E-8D73992BB37E}"/>
                </a:ext>
              </a:extLst>
            </p:cNvPr>
            <p:cNvSpPr/>
            <p:nvPr/>
          </p:nvSpPr>
          <p:spPr>
            <a:xfrm>
              <a:off x="5397470" y="3746797"/>
              <a:ext cx="1331804" cy="425571"/>
            </a:xfrm>
            <a:prstGeom prst="rect">
              <a:avLst/>
            </a:prstGeom>
            <a:solidFill>
              <a:srgbClr val="0D405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E6F70655-C550-42F0-85C1-0F123947D09B}"/>
                </a:ext>
              </a:extLst>
            </p:cNvPr>
            <p:cNvSpPr txBox="1"/>
            <p:nvPr/>
          </p:nvSpPr>
          <p:spPr>
            <a:xfrm>
              <a:off x="5553175" y="3758250"/>
              <a:ext cx="10336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</a:rPr>
                <a:t>Technique</a:t>
              </a:r>
            </a:p>
          </p:txBody>
        </p:sp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14C00769-286B-47BC-B890-A818E31D8C77}"/>
                </a:ext>
              </a:extLst>
            </p:cNvPr>
            <p:cNvGrpSpPr/>
            <p:nvPr/>
          </p:nvGrpSpPr>
          <p:grpSpPr>
            <a:xfrm>
              <a:off x="5388737" y="4215235"/>
              <a:ext cx="1337730" cy="507686"/>
              <a:chOff x="5388737" y="4215234"/>
              <a:chExt cx="1337730" cy="783381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BC68FAC-93C2-4C4D-8295-7BDA532A9304}"/>
                  </a:ext>
                </a:extLst>
              </p:cNvPr>
              <p:cNvSpPr/>
              <p:nvPr/>
            </p:nvSpPr>
            <p:spPr>
              <a:xfrm>
                <a:off x="5388737" y="4328845"/>
                <a:ext cx="292963" cy="669770"/>
              </a:xfrm>
              <a:prstGeom prst="rect">
                <a:avLst/>
              </a:prstGeom>
              <a:solidFill>
                <a:srgbClr val="0D4050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8B3C13E-6856-476D-B03A-8951D564022D}"/>
                  </a:ext>
                </a:extLst>
              </p:cNvPr>
              <p:cNvSpPr/>
              <p:nvPr/>
            </p:nvSpPr>
            <p:spPr>
              <a:xfrm>
                <a:off x="5914083" y="4328845"/>
                <a:ext cx="292963" cy="669770"/>
              </a:xfrm>
              <a:prstGeom prst="rect">
                <a:avLst/>
              </a:prstGeom>
              <a:solidFill>
                <a:srgbClr val="0D4050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D240105-E304-45D8-8E57-157FEA041873}"/>
                  </a:ext>
                </a:extLst>
              </p:cNvPr>
              <p:cNvSpPr/>
              <p:nvPr/>
            </p:nvSpPr>
            <p:spPr>
              <a:xfrm>
                <a:off x="6432327" y="4328845"/>
                <a:ext cx="292963" cy="669770"/>
              </a:xfrm>
              <a:prstGeom prst="rect">
                <a:avLst/>
              </a:prstGeom>
              <a:solidFill>
                <a:srgbClr val="0D4050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FC929BB-6C68-4D30-9847-0A3346B0A97B}"/>
                  </a:ext>
                </a:extLst>
              </p:cNvPr>
              <p:cNvSpPr/>
              <p:nvPr/>
            </p:nvSpPr>
            <p:spPr>
              <a:xfrm>
                <a:off x="5394663" y="4215234"/>
                <a:ext cx="1331804" cy="212786"/>
              </a:xfrm>
              <a:prstGeom prst="rect">
                <a:avLst/>
              </a:prstGeom>
              <a:solidFill>
                <a:srgbClr val="0D4050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11D132E2-B681-48E3-9B53-84135D593A08}"/>
              </a:ext>
            </a:extLst>
          </p:cNvPr>
          <p:cNvGrpSpPr/>
          <p:nvPr/>
        </p:nvGrpSpPr>
        <p:grpSpPr>
          <a:xfrm>
            <a:off x="6871982" y="4389667"/>
            <a:ext cx="1340537" cy="976124"/>
            <a:chOff x="5388737" y="3746797"/>
            <a:chExt cx="1340537" cy="97612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D3FFE46-0896-456B-ADB5-BAE7E813AF8B}"/>
                </a:ext>
              </a:extLst>
            </p:cNvPr>
            <p:cNvSpPr/>
            <p:nvPr/>
          </p:nvSpPr>
          <p:spPr>
            <a:xfrm>
              <a:off x="5397470" y="3746797"/>
              <a:ext cx="1331804" cy="425571"/>
            </a:xfrm>
            <a:prstGeom prst="rect">
              <a:avLst/>
            </a:prstGeom>
            <a:solidFill>
              <a:srgbClr val="0D405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A73CF4C9-44C4-4743-BDE4-CE0F04019693}"/>
                </a:ext>
              </a:extLst>
            </p:cNvPr>
            <p:cNvSpPr txBox="1"/>
            <p:nvPr/>
          </p:nvSpPr>
          <p:spPr>
            <a:xfrm>
              <a:off x="5441860" y="3758250"/>
              <a:ext cx="12204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</a:rPr>
                <a:t>Economique</a:t>
              </a:r>
            </a:p>
          </p:txBody>
        </p:sp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DCA02022-2AE7-4833-A64D-ED0DD254287B}"/>
                </a:ext>
              </a:extLst>
            </p:cNvPr>
            <p:cNvGrpSpPr/>
            <p:nvPr/>
          </p:nvGrpSpPr>
          <p:grpSpPr>
            <a:xfrm>
              <a:off x="5388737" y="4215235"/>
              <a:ext cx="1337730" cy="507686"/>
              <a:chOff x="5388737" y="4215234"/>
              <a:chExt cx="1337730" cy="783381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DDC6191-160F-4699-B0D3-C146B7ADAD6B}"/>
                  </a:ext>
                </a:extLst>
              </p:cNvPr>
              <p:cNvSpPr/>
              <p:nvPr/>
            </p:nvSpPr>
            <p:spPr>
              <a:xfrm>
                <a:off x="5388737" y="4328845"/>
                <a:ext cx="292963" cy="669770"/>
              </a:xfrm>
              <a:prstGeom prst="rect">
                <a:avLst/>
              </a:prstGeom>
              <a:solidFill>
                <a:srgbClr val="0D4050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3FCB25C-8331-4FCF-86CD-9B88D84D6A43}"/>
                  </a:ext>
                </a:extLst>
              </p:cNvPr>
              <p:cNvSpPr/>
              <p:nvPr/>
            </p:nvSpPr>
            <p:spPr>
              <a:xfrm>
                <a:off x="5914083" y="4328845"/>
                <a:ext cx="292963" cy="669770"/>
              </a:xfrm>
              <a:prstGeom prst="rect">
                <a:avLst/>
              </a:prstGeom>
              <a:solidFill>
                <a:srgbClr val="0D4050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50E986C-2385-40DB-95A0-3D1E70F19D78}"/>
                  </a:ext>
                </a:extLst>
              </p:cNvPr>
              <p:cNvSpPr/>
              <p:nvPr/>
            </p:nvSpPr>
            <p:spPr>
              <a:xfrm>
                <a:off x="6432327" y="4328845"/>
                <a:ext cx="292963" cy="669770"/>
              </a:xfrm>
              <a:prstGeom prst="rect">
                <a:avLst/>
              </a:prstGeom>
              <a:solidFill>
                <a:srgbClr val="0D4050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C6D96E1-4715-44AB-9190-623CD9471C40}"/>
                  </a:ext>
                </a:extLst>
              </p:cNvPr>
              <p:cNvSpPr/>
              <p:nvPr/>
            </p:nvSpPr>
            <p:spPr>
              <a:xfrm>
                <a:off x="5394663" y="4215234"/>
                <a:ext cx="1331804" cy="212786"/>
              </a:xfrm>
              <a:prstGeom prst="rect">
                <a:avLst/>
              </a:prstGeom>
              <a:solidFill>
                <a:srgbClr val="0D4050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C06BF993-519F-459F-98C2-7C5020314033}"/>
              </a:ext>
            </a:extLst>
          </p:cNvPr>
          <p:cNvGrpSpPr/>
          <p:nvPr/>
        </p:nvGrpSpPr>
        <p:grpSpPr>
          <a:xfrm>
            <a:off x="3598447" y="4389667"/>
            <a:ext cx="1335788" cy="976124"/>
            <a:chOff x="5393486" y="3746797"/>
            <a:chExt cx="1335788" cy="97612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ECBB34B-E9EE-424B-8B88-C2E3EB21C9F3}"/>
                </a:ext>
              </a:extLst>
            </p:cNvPr>
            <p:cNvSpPr/>
            <p:nvPr/>
          </p:nvSpPr>
          <p:spPr>
            <a:xfrm>
              <a:off x="5397470" y="3746797"/>
              <a:ext cx="1331804" cy="425571"/>
            </a:xfrm>
            <a:prstGeom prst="rect">
              <a:avLst/>
            </a:prstGeom>
            <a:solidFill>
              <a:srgbClr val="0D405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74C94D92-FA60-494C-9D44-7570A3508AA0}"/>
                </a:ext>
              </a:extLst>
            </p:cNvPr>
            <p:cNvSpPr txBox="1"/>
            <p:nvPr/>
          </p:nvSpPr>
          <p:spPr>
            <a:xfrm>
              <a:off x="5553175" y="3758250"/>
              <a:ext cx="94769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</a:rPr>
                <a:t>Juridique</a:t>
              </a:r>
            </a:p>
            <a:p>
              <a:endParaRPr lang="fr-FR" sz="1600" dirty="0">
                <a:solidFill>
                  <a:schemeClr val="bg1"/>
                </a:solidFill>
              </a:endParaRPr>
            </a:p>
          </p:txBody>
        </p:sp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CDF25433-867C-412F-9445-35595AC4B690}"/>
                </a:ext>
              </a:extLst>
            </p:cNvPr>
            <p:cNvGrpSpPr/>
            <p:nvPr/>
          </p:nvGrpSpPr>
          <p:grpSpPr>
            <a:xfrm>
              <a:off x="5393486" y="4215235"/>
              <a:ext cx="1333405" cy="507686"/>
              <a:chOff x="5393486" y="4215234"/>
              <a:chExt cx="1333405" cy="783381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0F38790-C7BC-4A66-A299-91D2BDE67DC7}"/>
                  </a:ext>
                </a:extLst>
              </p:cNvPr>
              <p:cNvSpPr/>
              <p:nvPr/>
            </p:nvSpPr>
            <p:spPr>
              <a:xfrm>
                <a:off x="5393486" y="4328845"/>
                <a:ext cx="292963" cy="669770"/>
              </a:xfrm>
              <a:prstGeom prst="rect">
                <a:avLst/>
              </a:prstGeom>
              <a:solidFill>
                <a:srgbClr val="0D4050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84A67B7-B4DC-4A87-9584-5FDBE763E87F}"/>
                  </a:ext>
                </a:extLst>
              </p:cNvPr>
              <p:cNvSpPr/>
              <p:nvPr/>
            </p:nvSpPr>
            <p:spPr>
              <a:xfrm>
                <a:off x="5914083" y="4328845"/>
                <a:ext cx="292963" cy="669770"/>
              </a:xfrm>
              <a:prstGeom prst="rect">
                <a:avLst/>
              </a:prstGeom>
              <a:solidFill>
                <a:srgbClr val="0D4050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2F29FBB-AB52-4C50-80B9-B7C895188DB5}"/>
                  </a:ext>
                </a:extLst>
              </p:cNvPr>
              <p:cNvSpPr/>
              <p:nvPr/>
            </p:nvSpPr>
            <p:spPr>
              <a:xfrm>
                <a:off x="6433928" y="4328845"/>
                <a:ext cx="292963" cy="669770"/>
              </a:xfrm>
              <a:prstGeom prst="rect">
                <a:avLst/>
              </a:prstGeom>
              <a:solidFill>
                <a:srgbClr val="0D4050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F61DC1C-8C62-4F33-B645-EC308B7446BD}"/>
                  </a:ext>
                </a:extLst>
              </p:cNvPr>
              <p:cNvSpPr/>
              <p:nvPr/>
            </p:nvSpPr>
            <p:spPr>
              <a:xfrm>
                <a:off x="5394663" y="4215234"/>
                <a:ext cx="1331804" cy="212786"/>
              </a:xfrm>
              <a:prstGeom prst="rect">
                <a:avLst/>
              </a:prstGeom>
              <a:solidFill>
                <a:srgbClr val="0D4050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42" name="Graphique 41" descr="Trier contour">
            <a:extLst>
              <a:ext uri="{FF2B5EF4-FFF2-40B4-BE49-F238E27FC236}">
                <a16:creationId xmlns:a16="http://schemas.microsoft.com/office/drawing/2014/main" id="{53968E51-5968-4722-BF43-68BDC420C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5495067" y="2514600"/>
            <a:ext cx="914400" cy="914400"/>
          </a:xfrm>
          <a:prstGeom prst="rect">
            <a:avLst/>
          </a:prstGeom>
        </p:spPr>
      </p:pic>
      <p:pic>
        <p:nvPicPr>
          <p:cNvPr id="43" name="Graphique 42" descr="Trier contour">
            <a:extLst>
              <a:ext uri="{FF2B5EF4-FFF2-40B4-BE49-F238E27FC236}">
                <a16:creationId xmlns:a16="http://schemas.microsoft.com/office/drawing/2014/main" id="{75FC2887-5CFD-4486-9445-A3CEAAF9A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5517146" y="4389667"/>
            <a:ext cx="914400" cy="914400"/>
          </a:xfrm>
          <a:prstGeom prst="rect">
            <a:avLst/>
          </a:prstGeom>
        </p:spPr>
      </p:pic>
      <p:pic>
        <p:nvPicPr>
          <p:cNvPr id="44" name="Graphique 43" descr="Trier contour">
            <a:extLst>
              <a:ext uri="{FF2B5EF4-FFF2-40B4-BE49-F238E27FC236}">
                <a16:creationId xmlns:a16="http://schemas.microsoft.com/office/drawing/2014/main" id="{E9A6314F-8DDC-4195-B5C3-AF698CC85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44928" y="3490724"/>
            <a:ext cx="914400" cy="914400"/>
          </a:xfrm>
          <a:prstGeom prst="rect">
            <a:avLst/>
          </a:prstGeom>
        </p:spPr>
      </p:pic>
      <p:pic>
        <p:nvPicPr>
          <p:cNvPr id="45" name="Graphique 44" descr="Trier contour">
            <a:extLst>
              <a:ext uri="{FF2B5EF4-FFF2-40B4-BE49-F238E27FC236}">
                <a16:creationId xmlns:a16="http://schemas.microsoft.com/office/drawing/2014/main" id="{57F607E4-3D83-4A7E-BEB4-41E5F282A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61481" y="3501886"/>
            <a:ext cx="914400" cy="914400"/>
          </a:xfrm>
          <a:prstGeom prst="rect">
            <a:avLst/>
          </a:prstGeom>
        </p:spPr>
      </p:pic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C12481D6-A0EE-4D91-873B-80428D0395A8}"/>
              </a:ext>
            </a:extLst>
          </p:cNvPr>
          <p:cNvCxnSpPr>
            <a:cxnSpLocks/>
          </p:cNvCxnSpPr>
          <p:nvPr/>
        </p:nvCxnSpPr>
        <p:spPr>
          <a:xfrm>
            <a:off x="4970133" y="3499987"/>
            <a:ext cx="1854710" cy="887780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3DE56AC4-5DF7-46B6-AEDF-D16EA5263404}"/>
              </a:ext>
            </a:extLst>
          </p:cNvPr>
          <p:cNvCxnSpPr>
            <a:cxnSpLocks/>
          </p:cNvCxnSpPr>
          <p:nvPr/>
        </p:nvCxnSpPr>
        <p:spPr>
          <a:xfrm flipV="1">
            <a:off x="4978625" y="3499987"/>
            <a:ext cx="1820522" cy="887780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54935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7303AA14-1D55-E999-E1B8-84CEE9BAC769}"/>
              </a:ext>
            </a:extLst>
          </p:cNvPr>
          <p:cNvSpPr txBox="1">
            <a:spLocks/>
          </p:cNvSpPr>
          <p:nvPr/>
        </p:nvSpPr>
        <p:spPr>
          <a:xfrm>
            <a:off x="594803" y="105096"/>
            <a:ext cx="9321554" cy="4541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  <a:latin typeface="Raleway" pitchFamily="2" charset="0"/>
              </a:rPr>
              <a:t>Garder en tête : </a:t>
            </a: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A519FF4C-D79E-E14A-96B6-837295CDB54C}"/>
              </a:ext>
            </a:extLst>
          </p:cNvPr>
          <p:cNvSpPr txBox="1">
            <a:spLocks/>
          </p:cNvSpPr>
          <p:nvPr/>
        </p:nvSpPr>
        <p:spPr>
          <a:xfrm>
            <a:off x="333859" y="1021781"/>
            <a:ext cx="11524282" cy="5525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/>
            <a:endParaRPr lang="fr-FR" sz="2000" b="1" dirty="0">
              <a:latin typeface="Raleway" pitchFamily="2" charset="0"/>
            </a:endParaRPr>
          </a:p>
          <a:p>
            <a:pPr marL="0" indent="0" algn="ctr">
              <a:buNone/>
            </a:pPr>
            <a:endParaRPr lang="fr-FR" sz="2000" b="1" dirty="0">
              <a:latin typeface="Raleway" pitchFamily="2" charset="0"/>
            </a:endParaRPr>
          </a:p>
        </p:txBody>
      </p:sp>
      <p:sp>
        <p:nvSpPr>
          <p:cNvPr id="48" name="Espace réservé du texte 2">
            <a:extLst>
              <a:ext uri="{FF2B5EF4-FFF2-40B4-BE49-F238E27FC236}">
                <a16:creationId xmlns:a16="http://schemas.microsoft.com/office/drawing/2014/main" id="{86FE24E4-6031-4F1C-AFDC-CE567865BE72}"/>
              </a:ext>
            </a:extLst>
          </p:cNvPr>
          <p:cNvSpPr txBox="1">
            <a:spLocks/>
          </p:cNvSpPr>
          <p:nvPr/>
        </p:nvSpPr>
        <p:spPr>
          <a:xfrm>
            <a:off x="486259" y="1174181"/>
            <a:ext cx="11524282" cy="47552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/>
            <a:endParaRPr lang="fr-FR" sz="2000" b="1" dirty="0">
              <a:latin typeface="Raleway" pitchFamily="2" charset="0"/>
            </a:endParaRPr>
          </a:p>
          <a:p>
            <a:pPr marL="0" indent="0" algn="ctr">
              <a:buNone/>
            </a:pPr>
            <a:endParaRPr lang="fr-FR" sz="2000" b="1" dirty="0">
              <a:latin typeface="Raleway" pitchFamily="2" charset="0"/>
            </a:endParaRPr>
          </a:p>
        </p:txBody>
      </p:sp>
      <p:sp>
        <p:nvSpPr>
          <p:cNvPr id="49" name="Espace réservé du texte 2">
            <a:extLst>
              <a:ext uri="{FF2B5EF4-FFF2-40B4-BE49-F238E27FC236}">
                <a16:creationId xmlns:a16="http://schemas.microsoft.com/office/drawing/2014/main" id="{84A995CD-194B-4101-8DBF-4DCF169B012F}"/>
              </a:ext>
            </a:extLst>
          </p:cNvPr>
          <p:cNvSpPr txBox="1">
            <a:spLocks/>
          </p:cNvSpPr>
          <p:nvPr/>
        </p:nvSpPr>
        <p:spPr>
          <a:xfrm>
            <a:off x="486259" y="1021781"/>
            <a:ext cx="11524282" cy="48144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fr-FR" sz="2000" b="1" dirty="0">
                <a:latin typeface="Raleway" pitchFamily="2" charset="0"/>
              </a:rPr>
              <a:t> Pédagogique : </a:t>
            </a:r>
            <a:r>
              <a:rPr lang="fr-FR" sz="2000" dirty="0">
                <a:latin typeface="Raleway" pitchFamily="2" charset="0"/>
              </a:rPr>
              <a:t>Objectifs de la formation </a:t>
            </a:r>
            <a:r>
              <a:rPr lang="fr-FR" sz="2000" dirty="0">
                <a:latin typeface="Raleway" pitchFamily="2" charset="0"/>
                <a:sym typeface="Wingdings" panose="05000000000000000000" pitchFamily="2" charset="2"/>
              </a:rPr>
              <a:t> objectifs pédagogiques  évaluations  scénarisation.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b="1" dirty="0">
                <a:latin typeface="Raleway" pitchFamily="2" charset="0"/>
                <a:sym typeface="Wingdings" panose="05000000000000000000" pitchFamily="2" charset="2"/>
              </a:rPr>
              <a:t> Juridique : </a:t>
            </a:r>
            <a:r>
              <a:rPr lang="fr-FR" sz="2000" dirty="0">
                <a:latin typeface="Raleway" pitchFamily="2" charset="0"/>
                <a:sym typeface="Wingdings" panose="05000000000000000000" pitchFamily="2" charset="2"/>
              </a:rPr>
              <a:t>les faisceaux de preuve, les jalons, </a:t>
            </a:r>
            <a:r>
              <a:rPr lang="fr-FR" sz="2000" dirty="0" err="1">
                <a:latin typeface="Raleway" pitchFamily="2" charset="0"/>
                <a:sym typeface="Wingdings" panose="05000000000000000000" pitchFamily="2" charset="2"/>
              </a:rPr>
              <a:t>Qualiopi</a:t>
            </a:r>
            <a:r>
              <a:rPr lang="fr-FR" sz="2000" dirty="0">
                <a:latin typeface="Raleway" pitchFamily="2" charset="0"/>
                <a:sym typeface="Wingdings" panose="05000000000000000000" pitchFamily="2" charset="2"/>
              </a:rPr>
              <a:t>… : y penser pendant la scénarisation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b="1" dirty="0">
                <a:latin typeface="Raleway" pitchFamily="2" charset="0"/>
                <a:sym typeface="Wingdings" panose="05000000000000000000" pitchFamily="2" charset="2"/>
              </a:rPr>
              <a:t> Technique : </a:t>
            </a:r>
            <a:r>
              <a:rPr lang="fr-FR" sz="2000" dirty="0">
                <a:latin typeface="Raleway" pitchFamily="2" charset="0"/>
                <a:sym typeface="Wingdings" panose="05000000000000000000" pitchFamily="2" charset="2"/>
              </a:rPr>
              <a:t>les outils numériques (Moodle ou autre) : degré de facilité de mise en place et d’usage, pertinence par rapport aux contraintes pédagogiques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b="1" dirty="0">
                <a:latin typeface="Raleway" pitchFamily="2" charset="0"/>
              </a:rPr>
              <a:t> Économique : </a:t>
            </a:r>
            <a:r>
              <a:rPr lang="fr-FR" sz="2000" dirty="0">
                <a:latin typeface="Raleway" pitchFamily="2" charset="0"/>
              </a:rPr>
              <a:t>coûts (directs et indirects en temps et en ressources humaines) / bénéfice, intérêt pédagogique.</a:t>
            </a:r>
          </a:p>
          <a:p>
            <a:pPr marL="457200" indent="-457200">
              <a:buFont typeface="+mj-lt"/>
              <a:buAutoNum type="arabicPeriod"/>
            </a:pPr>
            <a:endParaRPr lang="fr-FR" sz="2000" b="1" dirty="0">
              <a:latin typeface="Raleway" pitchFamily="2" charset="0"/>
            </a:endParaRPr>
          </a:p>
          <a:p>
            <a:pPr marL="0" indent="0">
              <a:buNone/>
            </a:pPr>
            <a:r>
              <a:rPr lang="fr-FR" sz="2000" b="1" dirty="0">
                <a:latin typeface="Raleway" pitchFamily="2" charset="0"/>
              </a:rPr>
              <a:t>Varier les méthodes pédagogiques selon les séquences : </a:t>
            </a:r>
            <a:r>
              <a:rPr lang="fr-FR" sz="2000" dirty="0">
                <a:latin typeface="Raleway" pitchFamily="2" charset="0"/>
              </a:rPr>
              <a:t>magistrale, participative, active… : plus ou moins d’interactivité.</a:t>
            </a:r>
          </a:p>
          <a:p>
            <a:pPr marL="0" indent="0">
              <a:buNone/>
            </a:pPr>
            <a:r>
              <a:rPr lang="fr-FR" sz="2000" b="1" dirty="0">
                <a:latin typeface="Raleway" pitchFamily="2" charset="0"/>
              </a:rPr>
              <a:t>Mixer les activités et les ressources pour maintenir l’engagement et la motivation.</a:t>
            </a:r>
          </a:p>
          <a:p>
            <a:pPr marL="0" indent="0">
              <a:buNone/>
            </a:pPr>
            <a:r>
              <a:rPr lang="fr-FR" sz="2000" b="1" dirty="0">
                <a:latin typeface="Raleway" pitchFamily="2" charset="0"/>
              </a:rPr>
              <a:t>Tenir compte de la spécificité du public </a:t>
            </a:r>
            <a:r>
              <a:rPr lang="fr-FR" sz="2000" dirty="0">
                <a:latin typeface="Raleway" pitchFamily="2" charset="0"/>
              </a:rPr>
              <a:t>de formation professionnelle (reprise d’études…)</a:t>
            </a:r>
          </a:p>
          <a:p>
            <a:pPr marL="0" indent="0">
              <a:buNone/>
            </a:pPr>
            <a:endParaRPr lang="fr-FR" sz="2000" b="1" dirty="0">
              <a:latin typeface="Raleway" pitchFamily="2" charset="0"/>
            </a:endParaRPr>
          </a:p>
          <a:p>
            <a:pPr marL="0" indent="0" algn="ctr">
              <a:buNone/>
            </a:pPr>
            <a:endParaRPr lang="fr-FR" sz="2000" b="1" dirty="0">
              <a:latin typeface="Raleway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2797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7303AA14-1D55-E999-E1B8-84CEE9BAC769}"/>
              </a:ext>
            </a:extLst>
          </p:cNvPr>
          <p:cNvSpPr txBox="1">
            <a:spLocks/>
          </p:cNvSpPr>
          <p:nvPr/>
        </p:nvSpPr>
        <p:spPr>
          <a:xfrm>
            <a:off x="594803" y="105096"/>
            <a:ext cx="9321554" cy="4541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  <a:latin typeface="Raleway" pitchFamily="2" charset="0"/>
              </a:rPr>
              <a:t>Challenge de l’atelier : et oui, vous allez bosser…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D52120-5765-4DA3-3146-D4E6EAD89C81}"/>
              </a:ext>
            </a:extLst>
          </p:cNvPr>
          <p:cNvSpPr txBox="1">
            <a:spLocks/>
          </p:cNvSpPr>
          <p:nvPr/>
        </p:nvSpPr>
        <p:spPr>
          <a:xfrm>
            <a:off x="409850" y="990935"/>
            <a:ext cx="11241679" cy="4541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solidFill>
                  <a:srgbClr val="0D4050"/>
                </a:solidFill>
                <a:latin typeface="Raleway" pitchFamily="2" charset="0"/>
              </a:rPr>
              <a:t>Construire en 20’ un modèle distanciel autour de 3 thématiques :</a:t>
            </a: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A519FF4C-D79E-E14A-96B6-837295CDB54C}"/>
              </a:ext>
            </a:extLst>
          </p:cNvPr>
          <p:cNvSpPr txBox="1">
            <a:spLocks/>
          </p:cNvSpPr>
          <p:nvPr/>
        </p:nvSpPr>
        <p:spPr>
          <a:xfrm>
            <a:off x="594803" y="3851101"/>
            <a:ext cx="11141905" cy="12675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>
                <a:latin typeface="Verdana" panose="020B0604030504040204" pitchFamily="34" charset="0"/>
                <a:ea typeface="Verdana" panose="020B0604030504040204" pitchFamily="34" charset="0"/>
              </a:rPr>
              <a:t>Thème 1 </a:t>
            </a: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: La communication, le suivi &amp; les tutorats (technico-administratif et pédagogique)</a:t>
            </a:r>
          </a:p>
          <a:p>
            <a:r>
              <a:rPr lang="fr-FR" sz="1800" b="1" dirty="0">
                <a:latin typeface="Verdana" panose="020B0604030504040204" pitchFamily="34" charset="0"/>
                <a:ea typeface="Verdana" panose="020B0604030504040204" pitchFamily="34" charset="0"/>
              </a:rPr>
              <a:t>Thème 2 </a:t>
            </a: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: Le parcours de formation &amp; les ressources pédagogiques</a:t>
            </a:r>
          </a:p>
          <a:p>
            <a:r>
              <a:rPr lang="fr-FR" sz="1800" b="1" dirty="0">
                <a:latin typeface="Verdana" panose="020B0604030504040204" pitchFamily="34" charset="0"/>
                <a:ea typeface="Verdana" panose="020B0604030504040204" pitchFamily="34" charset="0"/>
              </a:rPr>
              <a:t>Thème 3 </a:t>
            </a: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: L’évaluation des connaissances &amp; des compétences (formatives, sommatives)</a:t>
            </a:r>
          </a:p>
          <a:p>
            <a:pPr marL="0" indent="0">
              <a:buNone/>
            </a:pPr>
            <a:endParaRPr lang="fr-FR" sz="11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fr-FR" sz="2000" b="1" dirty="0">
              <a:latin typeface="Raleway" pitchFamily="2" charset="0"/>
            </a:endParaRPr>
          </a:p>
        </p:txBody>
      </p:sp>
      <p:sp>
        <p:nvSpPr>
          <p:cNvPr id="48" name="Espace réservé du texte 2">
            <a:extLst>
              <a:ext uri="{FF2B5EF4-FFF2-40B4-BE49-F238E27FC236}">
                <a16:creationId xmlns:a16="http://schemas.microsoft.com/office/drawing/2014/main" id="{EDCDE44A-7258-4C85-876B-E2AF3692A8BC}"/>
              </a:ext>
            </a:extLst>
          </p:cNvPr>
          <p:cNvSpPr txBox="1">
            <a:spLocks/>
          </p:cNvSpPr>
          <p:nvPr/>
        </p:nvSpPr>
        <p:spPr>
          <a:xfrm>
            <a:off x="1149634" y="1656319"/>
            <a:ext cx="7955308" cy="17791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Vous avez une formation en présentiel que vous souhaitez basculer en tout ou partie à distance ?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Vous avez un projet de création d’une formation en tout ou partie à distance ?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000" b="1" dirty="0">
              <a:latin typeface="Raleway" pitchFamily="2" charset="0"/>
            </a:endParaRPr>
          </a:p>
          <a:p>
            <a:endParaRPr lang="fr-FR" sz="2000" b="1" dirty="0">
              <a:latin typeface="Raleway" pitchFamily="2" charset="0"/>
            </a:endParaRPr>
          </a:p>
          <a:p>
            <a:endParaRPr lang="fr-FR" sz="2000" b="1" dirty="0">
              <a:latin typeface="Raleway" pitchFamily="2" charset="0"/>
            </a:endParaRPr>
          </a:p>
        </p:txBody>
      </p:sp>
      <p:sp>
        <p:nvSpPr>
          <p:cNvPr id="49" name="Accolade fermante 48">
            <a:extLst>
              <a:ext uri="{FF2B5EF4-FFF2-40B4-BE49-F238E27FC236}">
                <a16:creationId xmlns:a16="http://schemas.microsoft.com/office/drawing/2014/main" id="{2F236DE2-9142-498A-8807-3496449D1D30}"/>
              </a:ext>
            </a:extLst>
          </p:cNvPr>
          <p:cNvSpPr/>
          <p:nvPr/>
        </p:nvSpPr>
        <p:spPr>
          <a:xfrm>
            <a:off x="9270609" y="1515471"/>
            <a:ext cx="317085" cy="164922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space réservé du texte 2">
            <a:extLst>
              <a:ext uri="{FF2B5EF4-FFF2-40B4-BE49-F238E27FC236}">
                <a16:creationId xmlns:a16="http://schemas.microsoft.com/office/drawing/2014/main" id="{FBBBD0F9-F68A-442C-8E6B-584FBC9BB4DD}"/>
              </a:ext>
            </a:extLst>
          </p:cNvPr>
          <p:cNvSpPr txBox="1">
            <a:spLocks/>
          </p:cNvSpPr>
          <p:nvPr/>
        </p:nvSpPr>
        <p:spPr>
          <a:xfrm>
            <a:off x="9859373" y="1928471"/>
            <a:ext cx="1268707" cy="3420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>
                <a:latin typeface="Raleway" pitchFamily="2" charset="0"/>
              </a:rPr>
              <a:t>en FTLV</a:t>
            </a:r>
          </a:p>
          <a:p>
            <a:endParaRPr lang="fr-FR" sz="2000" b="1" dirty="0">
              <a:latin typeface="Raleway" pitchFamily="2" charset="0"/>
            </a:endParaRPr>
          </a:p>
          <a:p>
            <a:endParaRPr lang="fr-FR" sz="2000" b="1" dirty="0">
              <a:latin typeface="Raleway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2243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7303AA14-1D55-E999-E1B8-84CEE9BAC769}"/>
              </a:ext>
            </a:extLst>
          </p:cNvPr>
          <p:cNvSpPr txBox="1">
            <a:spLocks/>
          </p:cNvSpPr>
          <p:nvPr/>
        </p:nvSpPr>
        <p:spPr>
          <a:xfrm>
            <a:off x="594803" y="105096"/>
            <a:ext cx="9321554" cy="4541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  <a:latin typeface="Raleway" pitchFamily="2" charset="0"/>
              </a:rPr>
              <a:t>Challenge de l’atelier : et oui, vous allez bosser…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3670E072-D8AD-C659-A3E8-163FF87273CE}"/>
              </a:ext>
            </a:extLst>
          </p:cNvPr>
          <p:cNvSpPr txBox="1">
            <a:spLocks/>
          </p:cNvSpPr>
          <p:nvPr/>
        </p:nvSpPr>
        <p:spPr>
          <a:xfrm>
            <a:off x="409851" y="986202"/>
            <a:ext cx="11024588" cy="4541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solidFill>
                  <a:srgbClr val="0D4050"/>
                </a:solidFill>
                <a:latin typeface="Raleway" pitchFamily="2" charset="0"/>
              </a:rPr>
              <a:t>Consignes pour chacune des 3 thématiques :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7CDD74C1-3D05-59C7-0448-5A50610F6F3F}"/>
              </a:ext>
            </a:extLst>
          </p:cNvPr>
          <p:cNvSpPr txBox="1">
            <a:spLocks/>
          </p:cNvSpPr>
          <p:nvPr/>
        </p:nvSpPr>
        <p:spPr>
          <a:xfrm>
            <a:off x="1251752" y="1595147"/>
            <a:ext cx="10813001" cy="14373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>
                <a:latin typeface="Verdana" panose="020B0604030504040204" pitchFamily="34" charset="0"/>
                <a:ea typeface="Verdana" panose="020B0604030504040204" pitchFamily="34" charset="0"/>
              </a:rPr>
              <a:t>Sélectionner </a:t>
            </a: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: dans votre jeu de cartes les outils </a:t>
            </a:r>
            <a:r>
              <a:rPr lang="fr-FR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moodle</a:t>
            </a: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 qui vous semblent pertinents</a:t>
            </a:r>
          </a:p>
          <a:p>
            <a:r>
              <a:rPr lang="fr-FR" sz="1800" b="1" dirty="0">
                <a:latin typeface="Verdana" panose="020B0604030504040204" pitchFamily="34" charset="0"/>
                <a:ea typeface="Verdana" panose="020B0604030504040204" pitchFamily="34" charset="0"/>
              </a:rPr>
              <a:t>Classer </a:t>
            </a: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: vos choix des </a:t>
            </a:r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</a:rPr>
              <a:t>+</a:t>
            </a: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 ou des       [vos préférés] ou carrément des </a:t>
            </a:r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</a:rPr>
              <a:t>– </a:t>
            </a: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[ceux à éviter]</a:t>
            </a:r>
          </a:p>
          <a:p>
            <a:r>
              <a:rPr lang="fr-FR" sz="1800" b="1" dirty="0">
                <a:latin typeface="Verdana" panose="020B0604030504040204" pitchFamily="34" charset="0"/>
                <a:ea typeface="Verdana" panose="020B0604030504040204" pitchFamily="34" charset="0"/>
              </a:rPr>
              <a:t>Motiver</a:t>
            </a: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 : vos choix au regard des contraintes particulières de la FTLV</a:t>
            </a:r>
            <a:endParaRPr lang="fr-FR" sz="2000" b="1" dirty="0">
              <a:latin typeface="Raleway" pitchFamily="2" charset="0"/>
            </a:endParaRPr>
          </a:p>
          <a:p>
            <a:pPr marL="0" indent="0">
              <a:buNone/>
            </a:pPr>
            <a:endParaRPr lang="fr-FR" sz="2000" b="1" dirty="0">
              <a:latin typeface="Raleway" pitchFamily="2" charset="0"/>
            </a:endParaRPr>
          </a:p>
        </p:txBody>
      </p:sp>
      <p:pic>
        <p:nvPicPr>
          <p:cNvPr id="10" name="Graphique 9" descr="Cœur avec un remplissage uni">
            <a:extLst>
              <a:ext uri="{FF2B5EF4-FFF2-40B4-BE49-F238E27FC236}">
                <a16:creationId xmlns:a16="http://schemas.microsoft.com/office/drawing/2014/main" id="{6C54EBCE-061B-B3F0-A74D-7914045F85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3337" y="1954995"/>
            <a:ext cx="358808" cy="358808"/>
          </a:xfrm>
          <a:prstGeom prst="rect">
            <a:avLst/>
          </a:prstGeom>
        </p:spPr>
      </p:pic>
      <p:sp>
        <p:nvSpPr>
          <p:cNvPr id="63" name="Espace réservé du texte 2">
            <a:extLst>
              <a:ext uri="{FF2B5EF4-FFF2-40B4-BE49-F238E27FC236}">
                <a16:creationId xmlns:a16="http://schemas.microsoft.com/office/drawing/2014/main" id="{2239B982-E9FF-4E8D-B512-F1E7B6E00C19}"/>
              </a:ext>
            </a:extLst>
          </p:cNvPr>
          <p:cNvSpPr txBox="1">
            <a:spLocks/>
          </p:cNvSpPr>
          <p:nvPr/>
        </p:nvSpPr>
        <p:spPr>
          <a:xfrm>
            <a:off x="409851" y="3374801"/>
            <a:ext cx="11024588" cy="4541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solidFill>
                  <a:srgbClr val="0D4050"/>
                </a:solidFill>
                <a:latin typeface="Raleway" pitchFamily="2" charset="0"/>
              </a:rPr>
              <a:t>Organisation &amp; matériel à disposition :</a:t>
            </a:r>
          </a:p>
        </p:txBody>
      </p:sp>
      <p:sp>
        <p:nvSpPr>
          <p:cNvPr id="68" name="Espace réservé du texte 2">
            <a:extLst>
              <a:ext uri="{FF2B5EF4-FFF2-40B4-BE49-F238E27FC236}">
                <a16:creationId xmlns:a16="http://schemas.microsoft.com/office/drawing/2014/main" id="{85E3C64E-E038-49DF-94E8-B61057C8C814}"/>
              </a:ext>
            </a:extLst>
          </p:cNvPr>
          <p:cNvSpPr txBox="1">
            <a:spLocks/>
          </p:cNvSpPr>
          <p:nvPr/>
        </p:nvSpPr>
        <p:spPr>
          <a:xfrm>
            <a:off x="1272030" y="4115070"/>
            <a:ext cx="10813001" cy="10194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>
                <a:latin typeface="Verdana" panose="020B0604030504040204" pitchFamily="34" charset="0"/>
                <a:ea typeface="Verdana" panose="020B0604030504040204" pitchFamily="34" charset="0"/>
              </a:rPr>
              <a:t>Répartition </a:t>
            </a: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: arbitraire      des participants en 3 groupes</a:t>
            </a:r>
          </a:p>
          <a:p>
            <a:r>
              <a:rPr lang="fr-FR" sz="1800" b="1" dirty="0">
                <a:latin typeface="Verdana" panose="020B0604030504040204" pitchFamily="34" charset="0"/>
                <a:ea typeface="Verdana" panose="020B0604030504040204" pitchFamily="34" charset="0"/>
              </a:rPr>
              <a:t>Distribution </a:t>
            </a: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: d’un jeu de cartes « outils </a:t>
            </a:r>
            <a:r>
              <a:rPr lang="fr-FR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moodle</a:t>
            </a: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 » pour chacun des groupes </a:t>
            </a:r>
          </a:p>
          <a:p>
            <a:r>
              <a:rPr lang="fr-FR" sz="1800" b="1" dirty="0">
                <a:latin typeface="Verdana" panose="020B0604030504040204" pitchFamily="34" charset="0"/>
                <a:ea typeface="Verdana" panose="020B0604030504040204" pitchFamily="34" charset="0"/>
              </a:rPr>
              <a:t>Disponibilité </a:t>
            </a: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: de post-it, scotch, aimants…</a:t>
            </a:r>
            <a:endParaRPr lang="fr-FR" sz="2000" b="1" dirty="0">
              <a:latin typeface="Raleway" pitchFamily="2" charset="0"/>
            </a:endParaRPr>
          </a:p>
          <a:p>
            <a:pPr marL="0" indent="0">
              <a:buNone/>
            </a:pPr>
            <a:endParaRPr lang="fr-FR" sz="2000" b="1" dirty="0">
              <a:latin typeface="Raleway" pitchFamily="2" charset="0"/>
            </a:endParaRPr>
          </a:p>
        </p:txBody>
      </p:sp>
      <p:pic>
        <p:nvPicPr>
          <p:cNvPr id="70" name="Graphique 69" descr="Contour de visage d’ange avec un remplissage uni">
            <a:extLst>
              <a:ext uri="{FF2B5EF4-FFF2-40B4-BE49-F238E27FC236}">
                <a16:creationId xmlns:a16="http://schemas.microsoft.com/office/drawing/2014/main" id="{6FE06E02-AEA1-4E3E-91F1-F6FFE1D583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06021" y="4044730"/>
            <a:ext cx="358808" cy="3588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8956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7303AA14-1D55-E999-E1B8-84CEE9BAC769}"/>
              </a:ext>
            </a:extLst>
          </p:cNvPr>
          <p:cNvSpPr txBox="1">
            <a:spLocks/>
          </p:cNvSpPr>
          <p:nvPr/>
        </p:nvSpPr>
        <p:spPr>
          <a:xfrm>
            <a:off x="594803" y="105096"/>
            <a:ext cx="9321554" cy="4541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  <a:latin typeface="Raleway" pitchFamily="2" charset="0"/>
              </a:rPr>
              <a:t>Composition des groupes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3670E072-D8AD-C659-A3E8-163FF87273CE}"/>
              </a:ext>
            </a:extLst>
          </p:cNvPr>
          <p:cNvSpPr txBox="1">
            <a:spLocks/>
          </p:cNvSpPr>
          <p:nvPr/>
        </p:nvSpPr>
        <p:spPr>
          <a:xfrm>
            <a:off x="74874" y="986202"/>
            <a:ext cx="4035400" cy="9150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b="1" dirty="0">
                <a:solidFill>
                  <a:srgbClr val="0D4050"/>
                </a:solidFill>
                <a:latin typeface="Raleway" pitchFamily="2" charset="0"/>
              </a:rPr>
              <a:t>Groupe 1 </a:t>
            </a:r>
          </a:p>
          <a:p>
            <a:pPr marL="0" indent="0" algn="ctr">
              <a:buNone/>
            </a:pPr>
            <a:r>
              <a:rPr lang="fr-FR" sz="2000" dirty="0">
                <a:solidFill>
                  <a:srgbClr val="0D4050"/>
                </a:solidFill>
                <a:latin typeface="Raleway" pitchFamily="2" charset="0"/>
              </a:rPr>
              <a:t>Communication, suivi &amp; tutorat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9F1B39-C5ED-4BA9-3FC3-ACDAB79CCD37}"/>
              </a:ext>
            </a:extLst>
          </p:cNvPr>
          <p:cNvSpPr txBox="1">
            <a:spLocks/>
          </p:cNvSpPr>
          <p:nvPr/>
        </p:nvSpPr>
        <p:spPr>
          <a:xfrm>
            <a:off x="4002576" y="986201"/>
            <a:ext cx="4035400" cy="1023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b="1" dirty="0">
                <a:solidFill>
                  <a:srgbClr val="0D4050"/>
                </a:solidFill>
                <a:latin typeface="Raleway" pitchFamily="2" charset="0"/>
              </a:rPr>
              <a:t>Groupe 2 </a:t>
            </a:r>
          </a:p>
          <a:p>
            <a:pPr marL="0" indent="0" algn="ctr">
              <a:buNone/>
            </a:pPr>
            <a:r>
              <a:rPr lang="fr-FR" sz="2000" dirty="0">
                <a:solidFill>
                  <a:srgbClr val="0D4050"/>
                </a:solidFill>
                <a:latin typeface="Raleway" pitchFamily="2" charset="0"/>
              </a:rPr>
              <a:t>Parcours de formation &amp;  ressources pédagogiques</a:t>
            </a: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4353CDEC-DA1A-6B50-8DC3-BC90F1016740}"/>
              </a:ext>
            </a:extLst>
          </p:cNvPr>
          <p:cNvSpPr txBox="1">
            <a:spLocks/>
          </p:cNvSpPr>
          <p:nvPr/>
        </p:nvSpPr>
        <p:spPr>
          <a:xfrm>
            <a:off x="8038922" y="984700"/>
            <a:ext cx="4035400" cy="1023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b="1" dirty="0">
                <a:solidFill>
                  <a:srgbClr val="0D4050"/>
                </a:solidFill>
                <a:latin typeface="Raleway" pitchFamily="2" charset="0"/>
              </a:rPr>
              <a:t>Groupe 3 </a:t>
            </a:r>
          </a:p>
          <a:p>
            <a:pPr marL="0" indent="0" algn="ctr">
              <a:buNone/>
            </a:pPr>
            <a:r>
              <a:rPr lang="fr-FR" sz="2000" dirty="0">
                <a:solidFill>
                  <a:srgbClr val="0D4050"/>
                </a:solidFill>
                <a:latin typeface="Raleway" pitchFamily="2" charset="0"/>
              </a:rPr>
              <a:t>Evaluation des connaissances &amp; des compétences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45E571-77C9-8D1E-0461-D45E972F24AC}"/>
              </a:ext>
            </a:extLst>
          </p:cNvPr>
          <p:cNvSpPr/>
          <p:nvPr/>
        </p:nvSpPr>
        <p:spPr>
          <a:xfrm>
            <a:off x="4390937" y="2181885"/>
            <a:ext cx="3448815" cy="282468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BOUDIC	Yann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BOUKARE	Aristide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SELVA		Charlène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HIDAR		</a:t>
            </a:r>
            <a:r>
              <a:rPr lang="fr-FR" dirty="0" err="1"/>
              <a:t>Valeriia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DOHOGNE	Laurence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ILLIADE	</a:t>
            </a:r>
            <a:r>
              <a:rPr lang="fr-FR" dirty="0" err="1"/>
              <a:t>Kareen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SAINTIER-CHICH	Christelle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LATOURELLE 	Cécile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AE6B5C-1A58-EE16-E1BD-3F35B431EB50}"/>
              </a:ext>
            </a:extLst>
          </p:cNvPr>
          <p:cNvSpPr/>
          <p:nvPr/>
        </p:nvSpPr>
        <p:spPr>
          <a:xfrm>
            <a:off x="409470" y="2189429"/>
            <a:ext cx="3448815" cy="282468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ALBERS 	Ulrike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CLIVIO		Nicolas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FERRIER	Céline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NICAISE	Laurence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LETELLIER	Philippe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HREHOROWSKI	Éric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DAUDET	Alysse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HERON	Christophe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MOCANU 	</a:t>
            </a:r>
            <a:r>
              <a:rPr lang="fr-FR" dirty="0" err="1"/>
              <a:t>Adéla</a:t>
            </a:r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077422-9240-D1BA-C85B-2BEBEB2D7CFB}"/>
              </a:ext>
            </a:extLst>
          </p:cNvPr>
          <p:cNvSpPr/>
          <p:nvPr/>
        </p:nvSpPr>
        <p:spPr>
          <a:xfrm>
            <a:off x="8332214" y="2181884"/>
            <a:ext cx="3448815" cy="282468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BONNIN 	Julia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DION		Nadège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GARNIER	Philippe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LOUETTE	Flore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BARRERE	Florence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FLEUSSU	Serge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PINO		Natalia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QUIMFUMU	Louise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5275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7303AA14-1D55-E999-E1B8-84CEE9BAC769}"/>
              </a:ext>
            </a:extLst>
          </p:cNvPr>
          <p:cNvSpPr txBox="1">
            <a:spLocks/>
          </p:cNvSpPr>
          <p:nvPr/>
        </p:nvSpPr>
        <p:spPr>
          <a:xfrm>
            <a:off x="594802" y="105096"/>
            <a:ext cx="10637973" cy="4541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>
                <a:solidFill>
                  <a:schemeClr val="bg1"/>
                </a:solidFill>
                <a:latin typeface="Raleway" pitchFamily="2" charset="0"/>
              </a:rPr>
              <a:t>Restitution par groupe : </a:t>
            </a:r>
            <a:r>
              <a:rPr lang="fr-FR" sz="2000" b="1" dirty="0">
                <a:solidFill>
                  <a:schemeClr val="bg1"/>
                </a:solidFill>
                <a:latin typeface="Raleway" pitchFamily="2" charset="0"/>
              </a:rPr>
              <a:t>Groupe 1 : </a:t>
            </a:r>
            <a:r>
              <a:rPr lang="fr-FR" sz="2000" dirty="0">
                <a:solidFill>
                  <a:schemeClr val="bg1"/>
                </a:solidFill>
                <a:latin typeface="Raleway" pitchFamily="2" charset="0"/>
              </a:rPr>
              <a:t>communication, suivi &amp; tutorat</a:t>
            </a: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3670E072-D8AD-C659-A3E8-163FF87273CE}"/>
              </a:ext>
            </a:extLst>
          </p:cNvPr>
          <p:cNvSpPr txBox="1">
            <a:spLocks/>
          </p:cNvSpPr>
          <p:nvPr/>
        </p:nvSpPr>
        <p:spPr>
          <a:xfrm>
            <a:off x="74872" y="772222"/>
            <a:ext cx="11916021" cy="4541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2000" dirty="0">
              <a:solidFill>
                <a:srgbClr val="0D4050"/>
              </a:solidFill>
              <a:latin typeface="Raleway" pitchFamily="2" charset="0"/>
            </a:endParaRP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DA40E908-768B-4266-93F0-C7492395FFF2}"/>
              </a:ext>
            </a:extLst>
          </p:cNvPr>
          <p:cNvSpPr txBox="1">
            <a:spLocks/>
          </p:cNvSpPr>
          <p:nvPr/>
        </p:nvSpPr>
        <p:spPr>
          <a:xfrm>
            <a:off x="74872" y="1466638"/>
            <a:ext cx="11916021" cy="44051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2000" dirty="0">
              <a:solidFill>
                <a:srgbClr val="0D4050"/>
              </a:solidFill>
              <a:latin typeface="Raleway" pitchFamily="2" charset="0"/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256F008D-A997-4A03-B5D6-2E459550AE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420540"/>
              </p:ext>
            </p:extLst>
          </p:nvPr>
        </p:nvGraphicFramePr>
        <p:xfrm>
          <a:off x="137990" y="739187"/>
          <a:ext cx="11916020" cy="6227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8034">
                  <a:extLst>
                    <a:ext uri="{9D8B030D-6E8A-4147-A177-3AD203B41FA5}">
                      <a16:colId xmlns:a16="http://schemas.microsoft.com/office/drawing/2014/main" val="4077480309"/>
                    </a:ext>
                  </a:extLst>
                </a:gridCol>
                <a:gridCol w="2160859">
                  <a:extLst>
                    <a:ext uri="{9D8B030D-6E8A-4147-A177-3AD203B41FA5}">
                      <a16:colId xmlns:a16="http://schemas.microsoft.com/office/drawing/2014/main" val="1036982579"/>
                    </a:ext>
                  </a:extLst>
                </a:gridCol>
                <a:gridCol w="2217180">
                  <a:extLst>
                    <a:ext uri="{9D8B030D-6E8A-4147-A177-3AD203B41FA5}">
                      <a16:colId xmlns:a16="http://schemas.microsoft.com/office/drawing/2014/main" val="1561420806"/>
                    </a:ext>
                  </a:extLst>
                </a:gridCol>
                <a:gridCol w="3475408">
                  <a:extLst>
                    <a:ext uri="{9D8B030D-6E8A-4147-A177-3AD203B41FA5}">
                      <a16:colId xmlns:a16="http://schemas.microsoft.com/office/drawing/2014/main" val="3253554954"/>
                    </a:ext>
                  </a:extLst>
                </a:gridCol>
                <a:gridCol w="2174539">
                  <a:extLst>
                    <a:ext uri="{9D8B030D-6E8A-4147-A177-3AD203B41FA5}">
                      <a16:colId xmlns:a16="http://schemas.microsoft.com/office/drawing/2014/main" val="3349155892"/>
                    </a:ext>
                  </a:extLst>
                </a:gridCol>
              </a:tblGrid>
              <a:tr h="423528">
                <a:tc>
                  <a:txBody>
                    <a:bodyPr/>
                    <a:lstStyle/>
                    <a:p>
                      <a:r>
                        <a:rPr lang="fr-FR" sz="1100" dirty="0"/>
                        <a:t>Outil Moodle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Avantages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Points de vigilance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Pédago ? Jurid. ? </a:t>
                      </a:r>
                      <a:r>
                        <a:rPr lang="fr-FR" sz="1100" dirty="0" err="1"/>
                        <a:t>Techn</a:t>
                      </a:r>
                      <a:r>
                        <a:rPr lang="fr-FR" sz="1100" dirty="0"/>
                        <a:t>. ? Eco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Articulation présentiel si parcours hybride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276689"/>
                  </a:ext>
                </a:extLst>
              </a:tr>
              <a:tr h="1255458">
                <a:tc>
                  <a:txBody>
                    <a:bodyPr/>
                    <a:lstStyle/>
                    <a:p>
                      <a:r>
                        <a:rPr lang="fr-FR" sz="1100" dirty="0"/>
                        <a:t>Forum (annonces, standard, scolarité, pédagogie)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Accessibilité, asynchrone, notifications, abonnements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Choix sur le type de forum</a:t>
                      </a:r>
                    </a:p>
                    <a:p>
                      <a:r>
                        <a:rPr lang="fr-FR" sz="1100" dirty="0"/>
                        <a:t>Qualité de la modération : </a:t>
                      </a:r>
                      <a:r>
                        <a:rPr lang="fr-FR" sz="1100" dirty="0">
                          <a:solidFill>
                            <a:srgbClr val="00B050"/>
                          </a:solidFill>
                        </a:rPr>
                        <a:t>règles, structure du forum, </a:t>
                      </a:r>
                    </a:p>
                    <a:p>
                      <a:r>
                        <a:rPr lang="fr-FR" sz="1100" dirty="0"/>
                        <a:t>Réception message </a:t>
                      </a:r>
                      <a:r>
                        <a:rPr lang="fr-FR" sz="1100" dirty="0">
                          <a:solidFill>
                            <a:srgbClr val="00B050"/>
                          </a:solidFill>
                        </a:rPr>
                        <a:t>?</a:t>
                      </a:r>
                    </a:p>
                    <a:p>
                      <a:r>
                        <a:rPr lang="fr-FR" sz="1100" dirty="0"/>
                        <a:t>Flux d’info, lisibilité des infos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Preuves / traces </a:t>
                      </a:r>
                    </a:p>
                    <a:p>
                      <a:r>
                        <a:rPr lang="fr-FR" sz="1100" dirty="0">
                          <a:solidFill>
                            <a:srgbClr val="00B050"/>
                          </a:solidFill>
                        </a:rPr>
                        <a:t>Attention au délai de réponse dans les forums (24 à 48h) communément accepté dans une démarche qualité</a:t>
                      </a:r>
                      <a:r>
                        <a:rPr lang="fr-FR" sz="1100" dirty="0"/>
                        <a:t>.</a:t>
                      </a:r>
                    </a:p>
                    <a:p>
                      <a:r>
                        <a:rPr lang="fr-FR" sz="1100" dirty="0"/>
                        <a:t>Qui est derrière le forum : </a:t>
                      </a:r>
                      <a:r>
                        <a:rPr lang="fr-FR" sz="1100" dirty="0">
                          <a:solidFill>
                            <a:srgbClr val="00B050"/>
                          </a:solidFill>
                        </a:rPr>
                        <a:t>tuteur, enseignant, etc. : temps </a:t>
                      </a:r>
                      <a:r>
                        <a:rPr lang="fr-FR" sz="11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 coût.</a:t>
                      </a:r>
                    </a:p>
                    <a:p>
                      <a:r>
                        <a:rPr lang="fr-FR" sz="1100" dirty="0">
                          <a:solidFill>
                            <a:srgbClr val="00B050"/>
                          </a:solidFill>
                        </a:rPr>
                        <a:t>Pour 2 types d’accompagnement, de suivi et de tutorat : tutorat technico-administratif et pédagogique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Tout au long de la 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858485"/>
                  </a:ext>
                </a:extLst>
              </a:tr>
              <a:tr h="460206">
                <a:tc>
                  <a:txBody>
                    <a:bodyPr/>
                    <a:lstStyle/>
                    <a:p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Sondages ; Feedbacks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Collectes d’info ; Simple et efficace ; Positionnement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Limiter le nombre de sondages et le temps dévolu à l’activité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Retour sur la pédagogie dans une démarche d’amélioration continue. </a:t>
                      </a:r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Trace. Facilité de déploiement.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421140"/>
                  </a:ext>
                </a:extLst>
              </a:tr>
              <a:tr h="589914">
                <a:tc>
                  <a:txBody>
                    <a:bodyPr/>
                    <a:lstStyle/>
                    <a:p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Devoir </a:t>
                      </a:r>
                      <a:r>
                        <a:rPr lang="fr-FR" sz="11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(si détourné 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Collecte simple de contenus, au même endroit (par rapport à une messagerie par ex.)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331756"/>
                  </a:ext>
                </a:extLst>
              </a:tr>
              <a:tr h="431056">
                <a:tc>
                  <a:txBody>
                    <a:bodyPr/>
                    <a:lstStyle/>
                    <a:p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Liste des tâches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Aide l’apprenant à s’organiser, gestion du temps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337820"/>
                  </a:ext>
                </a:extLst>
              </a:tr>
              <a:tr h="434588">
                <a:tc>
                  <a:txBody>
                    <a:bodyPr/>
                    <a:lstStyle/>
                    <a:p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Réunion zoom ; Rendez-vous ; présence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Créer du temps « présentiel » dans le distanciel pour des échanges.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461621"/>
                  </a:ext>
                </a:extLst>
              </a:tr>
              <a:tr h="589914">
                <a:tc>
                  <a:txBody>
                    <a:bodyPr/>
                    <a:lstStyle/>
                    <a:p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Achèvement d’activité ; </a:t>
                      </a:r>
                    </a:p>
                    <a:p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Restrictions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suivi, progression autant pour le stagiaire que pour l’enseignant</a:t>
                      </a:r>
                    </a:p>
                    <a:p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Individualiser les parcours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Juridique, qualité, pédagogique : </a:t>
                      </a:r>
                      <a:r>
                        <a:rPr lang="fr-FR" sz="1100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cf</a:t>
                      </a:r>
                      <a:r>
                        <a:rPr lang="fr-FR" sz="11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avantages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55497"/>
                  </a:ext>
                </a:extLst>
              </a:tr>
              <a:tr h="423528">
                <a:tc>
                  <a:txBody>
                    <a:bodyPr/>
                    <a:lstStyle/>
                    <a:p>
                      <a:r>
                        <a:rPr lang="fr-FR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Attestoodle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Permet la génération d’attestations de suivis à distance (achèvement d’activité)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127441"/>
                  </a:ext>
                </a:extLst>
              </a:tr>
              <a:tr h="423528">
                <a:tc>
                  <a:txBody>
                    <a:bodyPr/>
                    <a:lstStyle/>
                    <a:p>
                      <a:r>
                        <a:rPr lang="fr-FR" sz="1100" kern="1200" dirty="0" err="1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Planed_mail</a:t>
                      </a:r>
                      <a:endParaRPr lang="fr-FR" sz="11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Permet envoi de mails automatiques si activité non faite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Facilite le suivi sur de plus grandes cohortes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754047"/>
                  </a:ext>
                </a:extLst>
              </a:tr>
              <a:tr h="1167775">
                <a:tc>
                  <a:txBody>
                    <a:bodyPr/>
                    <a:lstStyle/>
                    <a:p>
                      <a:r>
                        <a:rPr lang="fr-FR" sz="11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Consultations</a:t>
                      </a:r>
                      <a:r>
                        <a:rPr lang="fr-FR" sz="11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(cliquez sur lien pour plus d’infos)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fr-FR" sz="11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Non retenu car personne ne connaissait dans le groupe.  F</a:t>
                      </a:r>
                      <a:r>
                        <a:rPr lang="fr-FR" sz="1100" dirty="0">
                          <a:solidFill>
                            <a:srgbClr val="00B050"/>
                          </a:solidFill>
                        </a:rPr>
                        <a:t>ournit un certain nombre d’instruments qui se sont avérés utiles et stimulants pour les environnements d’apprentissage en ligne. </a:t>
                      </a:r>
                    </a:p>
                    <a:p>
                      <a:r>
                        <a:rPr lang="fr-FR" sz="1100" dirty="0">
                          <a:solidFill>
                            <a:srgbClr val="00B050"/>
                          </a:solidFill>
                        </a:rPr>
                        <a:t>(+) Les enseignants peuvent les employer pour recueillir des données qui les informeront sur leurs étudiants et ainsi réfléchir sur leur propre enseignement.</a:t>
                      </a:r>
                    </a:p>
                    <a:p>
                      <a:r>
                        <a:rPr lang="fr-FR" sz="1100" dirty="0">
                          <a:solidFill>
                            <a:srgbClr val="00B050"/>
                          </a:solidFill>
                        </a:rPr>
                        <a:t>(-) Les questions proposées dans ces outils sont prédéfinies et ne peuvent pas être modifiées. Les enseignants désireux de créer leurs propres questions utiliseront plutôt « Feedback. »</a:t>
                      </a:r>
                    </a:p>
                    <a:p>
                      <a:r>
                        <a:rPr lang="fr-FR" sz="1100" dirty="0">
                          <a:solidFill>
                            <a:srgbClr val="00B050"/>
                          </a:solidFill>
                        </a:rPr>
                        <a:t>Accompagne la réflexivité des enseignants dans une démarche d’amélioration continue (Qualité), permet les réajustements éventuels.</a:t>
                      </a:r>
                      <a:endParaRPr lang="fr-FR" sz="11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66357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635933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DESIGN_ID_CONCEPTION PERSONNALISÉE" val="jjl0w8hx"/>
  <p:tag name="ARTICULATE_SLIDE_COUNT" val="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1608</Words>
  <Application>Microsoft Office PowerPoint</Application>
  <PresentationFormat>Grand écran</PresentationFormat>
  <Paragraphs>234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Inter</vt:lpstr>
      <vt:lpstr>Raleway</vt:lpstr>
      <vt:lpstr>Verdana</vt:lpstr>
      <vt:lpstr>Wingdings</vt:lpstr>
      <vt:lpstr>Conception personnalisée</vt:lpstr>
      <vt:lpstr>Booste ta FTLV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à tous pour votre participation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CAPANO Manuela;amelie.guardiola@univ-amu.fr</dc:creator>
  <cp:lastModifiedBy>MAESTRACCI Maria</cp:lastModifiedBy>
  <cp:revision>155</cp:revision>
  <dcterms:created xsi:type="dcterms:W3CDTF">2024-03-21T14:58:03Z</dcterms:created>
  <dcterms:modified xsi:type="dcterms:W3CDTF">2024-07-19T14:28:59Z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AA7F3ED2-C5A4-4F1C-92AC-2CD2C76E2B58</vt:lpwstr>
  </property>
  <property fmtid="{D5CDD505-2E9C-101B-9397-08002B2CF9AE}" pid="3" name="ArticulatePath">
    <vt:lpwstr>Présentation1</vt:lpwstr>
  </property>
</Properties>
</file>