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60" r:id="rId2"/>
    <p:sldId id="312" r:id="rId3"/>
    <p:sldId id="311" r:id="rId4"/>
    <p:sldId id="306" r:id="rId5"/>
    <p:sldId id="313" r:id="rId6"/>
    <p:sldId id="307" r:id="rId7"/>
    <p:sldId id="309" r:id="rId8"/>
    <p:sldId id="308" r:id="rId9"/>
    <p:sldId id="281" r:id="rId10"/>
    <p:sldId id="315" r:id="rId11"/>
    <p:sldId id="317" r:id="rId12"/>
    <p:sldId id="316" r:id="rId13"/>
    <p:sldId id="314" r:id="rId14"/>
    <p:sldId id="335" r:id="rId15"/>
    <p:sldId id="334" r:id="rId16"/>
    <p:sldId id="330" r:id="rId17"/>
    <p:sldId id="331" r:id="rId18"/>
    <p:sldId id="266" r:id="rId19"/>
    <p:sldId id="267" r:id="rId20"/>
    <p:sldId id="332" r:id="rId21"/>
    <p:sldId id="333" r:id="rId22"/>
    <p:sldId id="340" r:id="rId23"/>
    <p:sldId id="341" r:id="rId24"/>
    <p:sldId id="342" r:id="rId25"/>
    <p:sldId id="343" r:id="rId26"/>
    <p:sldId id="268" r:id="rId27"/>
    <p:sldId id="269" r:id="rId28"/>
    <p:sldId id="282" r:id="rId29"/>
    <p:sldId id="318" r:id="rId30"/>
    <p:sldId id="324" r:id="rId31"/>
    <p:sldId id="325" r:id="rId32"/>
    <p:sldId id="326" r:id="rId33"/>
    <p:sldId id="327" r:id="rId34"/>
    <p:sldId id="328" r:id="rId35"/>
    <p:sldId id="329" r:id="rId36"/>
    <p:sldId id="319" r:id="rId37"/>
    <p:sldId id="336" r:id="rId38"/>
    <p:sldId id="305" r:id="rId39"/>
    <p:sldId id="338" r:id="rId40"/>
    <p:sldId id="337" r:id="rId41"/>
    <p:sldId id="345" r:id="rId42"/>
    <p:sldId id="347" r:id="rId43"/>
    <p:sldId id="346" r:id="rId44"/>
    <p:sldId id="279" r:id="rId45"/>
    <p:sldId id="339" r:id="rId46"/>
    <p:sldId id="344" r:id="rId47"/>
  </p:sldIdLst>
  <p:sldSz cx="12192000" cy="6858000"/>
  <p:notesSz cx="6858000" cy="9144000"/>
  <p:custDataLst>
    <p:tags r:id="rId5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050"/>
    <a:srgbClr val="FF7700"/>
    <a:srgbClr val="0000A6"/>
    <a:srgbClr val="001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551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7BEE847-F046-4AC4-9F62-7D1817B77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370278-6D29-4F8F-BD3A-5F72D720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1C39-09A6-4624-93B8-19009E33D67F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F551D0-C6E5-4F33-B9C6-D87A100E91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74DDD1-AF4D-4F3F-A33E-7713C840D7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2E8BC-17E1-4463-90FD-68A126E1B6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6C94-6C27-534C-BBD9-384C954A3F59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66BBF-16B4-4F48-9EBB-1CF9C2819D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contribution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5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9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erg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20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32200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28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39C0E9C-8D56-4252-B9EA-E91DF3BC14DC}"/>
              </a:ext>
            </a:extLst>
          </p:cNvPr>
          <p:cNvSpPr txBox="1">
            <a:spLocks/>
          </p:cNvSpPr>
          <p:nvPr userDrawn="1"/>
        </p:nvSpPr>
        <p:spPr>
          <a:xfrm>
            <a:off x="1259999" y="18888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200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4C2159D-D173-4228-A3E1-ADF14A471401}"/>
              </a:ext>
            </a:extLst>
          </p:cNvPr>
          <p:cNvSpPr txBox="1">
            <a:spLocks/>
          </p:cNvSpPr>
          <p:nvPr userDrawn="1"/>
        </p:nvSpPr>
        <p:spPr>
          <a:xfrm>
            <a:off x="1259998" y="1806440"/>
            <a:ext cx="4546911" cy="791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>
              <a:solidFill>
                <a:srgbClr val="0D4050"/>
              </a:solidFill>
              <a:latin typeface="Raleway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8C7812-BDD8-4E94-AB09-A349C4425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475" y="1889126"/>
            <a:ext cx="3754438" cy="542990"/>
          </a:xfrm>
        </p:spPr>
        <p:txBody>
          <a:bodyPr/>
          <a:lstStyle>
            <a:lvl1pPr marL="0" indent="0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A95A1C07-27DF-4419-8821-53DB4A436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07702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entr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1532" y="1766577"/>
            <a:ext cx="6108929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1532" y="869543"/>
            <a:ext cx="6108930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34" y="2347571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32" y="5988457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</p:spTree>
    <p:extLst>
      <p:ext uri="{BB962C8B-B14F-4D97-AF65-F5344CB8AC3E}">
        <p14:creationId xmlns:p14="http://schemas.microsoft.com/office/powerpoint/2010/main" val="116079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8127" y="2285051"/>
            <a:ext cx="4920791" cy="542990"/>
          </a:xfrm>
        </p:spPr>
        <p:txBody>
          <a:bodyPr/>
          <a:lstStyle>
            <a:lvl1pPr marL="0" indent="0" algn="ctr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8778" y="1160326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3431" y="2309567"/>
            <a:ext cx="6108929" cy="355802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3431" y="586759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8128" y="2879999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963553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4D139238-89F1-4F3B-A8F4-B97CD81C83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8844" y="1776004"/>
            <a:ext cx="6108929" cy="355802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D139AE-54E3-4FE2-86CA-5A7BA553C71A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BE3F74-10A3-447A-9F8F-FA44F0A2AD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419EC34-146F-47CE-B914-EC201A5061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B4C904F-E24C-4EE9-B46E-874082E47F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9141" y="2109128"/>
            <a:ext cx="3754438" cy="542990"/>
          </a:xfrm>
        </p:spPr>
        <p:txBody>
          <a:bodyPr/>
          <a:lstStyle>
            <a:lvl1pPr marL="0" indent="0" algn="l">
              <a:buNone/>
              <a:defRPr lang="fr-FR" sz="32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1930E3FA-4EE1-483F-8126-D6FD515270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3431" y="1141038"/>
            <a:ext cx="3754438" cy="759011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3A738F3-A880-4DAE-A61B-E3374E7B4D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68844" y="5487562"/>
            <a:ext cx="6108929" cy="542990"/>
          </a:xfrm>
        </p:spPr>
        <p:txBody>
          <a:bodyPr>
            <a:noAutofit/>
          </a:bodyPr>
          <a:lstStyle>
            <a:lvl1pPr marL="0" indent="0" algn="ctr">
              <a:buNone/>
              <a:defRPr lang="fr-FR" sz="1200" i="1" kern="1200" dirty="0" smtClean="0">
                <a:solidFill>
                  <a:schemeClr val="bg2">
                    <a:lumMod val="2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Lorem ipsum Le parc </a:t>
            </a:r>
            <a:r>
              <a:rPr lang="fr-FR" err="1"/>
              <a:t>pharo</a:t>
            </a:r>
            <a:r>
              <a:rPr lang="fr-FR"/>
              <a:t>, Sculptures </a:t>
            </a:r>
            <a:r>
              <a:rPr lang="fr-FR" err="1"/>
              <a:t>bernard</a:t>
            </a:r>
            <a:r>
              <a:rPr lang="fr-FR"/>
              <a:t> venet, image libérée de droits d’auteur (Creative Commons CC0)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918D6EAF-8DB7-460E-8465-5DEE0BB8E5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9141" y="2828041"/>
            <a:ext cx="4920792" cy="2737047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</a:p>
        </p:txBody>
      </p:sp>
    </p:spTree>
    <p:extLst>
      <p:ext uri="{BB962C8B-B14F-4D97-AF65-F5344CB8AC3E}">
        <p14:creationId xmlns:p14="http://schemas.microsoft.com/office/powerpoint/2010/main" val="36520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31BE1B1-B507-4E16-99F3-964F5909AB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 ipsum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consectetur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adipiscing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,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do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eiusmod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tempor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incididunt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labore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proin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duis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urna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condimentum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Massa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nec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dui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nunc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enim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non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orci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Tristique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senectus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malesuada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fames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ac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turpis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Ut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etiam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amet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nisl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hendrerit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dolor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magna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est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lorem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ipsum. Nunc id cursus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metus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eleifend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mi in.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neque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vestibulum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morbi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blandit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Ullamcorper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dignissim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cras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lobortis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feugiat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vivamus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at.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Phasellus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egestas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rutrum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tellus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eu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tincidunt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aliquam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 Diam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quam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nulla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porttitor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massa.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Mattis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pellentesque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id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nibh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 </a:t>
            </a:r>
            <a:r>
              <a:rPr lang="fr-FR" err="1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tortor</a:t>
            </a:r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.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74855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47780E-B825-4DC7-855F-969588687DE5}"/>
              </a:ext>
            </a:extLst>
          </p:cNvPr>
          <p:cNvSpPr/>
          <p:nvPr userDrawn="1"/>
        </p:nvSpPr>
        <p:spPr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980C84A-77DD-4020-9029-FCBC40726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31D4795-2E5D-47CD-9962-99ECB1274C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B99DD4F9-B42A-4820-AE04-04078923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60475" y="1047428"/>
            <a:ext cx="3754438" cy="759011"/>
          </a:xfrm>
        </p:spPr>
        <p:txBody>
          <a:bodyPr>
            <a:noAutofit/>
          </a:bodyPr>
          <a:lstStyle>
            <a:lvl1pPr marL="0" indent="0">
              <a:buNone/>
              <a:defRPr lang="fr-FR" sz="4400" kern="1200" dirty="0" smtClean="0">
                <a:solidFill>
                  <a:srgbClr val="0D4050"/>
                </a:solidFill>
                <a:latin typeface="Raleway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Bibliographie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732A7FCD-BC22-4A12-A3B3-F9A44B4A77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1980000"/>
            <a:ext cx="9134157" cy="23574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  <a:ea typeface="+mn-ea"/>
                <a:cs typeface="+mn-cs"/>
              </a:defRPr>
            </a:lvl1pPr>
          </a:lstStyle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Smith, J. K. (2020). Le Guide du Voyageur dans les Dimensions Parallèles. Éditions Imaginaires.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Brown, A. (2019). Les Secrets de l'Alchimie Moderne. Presses Mystiques.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Garcia, L. (2022). Exploration des Mondes Inconnus. Éditions Aventure.</a:t>
            </a:r>
          </a:p>
          <a:p>
            <a:r>
              <a:rPr lang="fr-FR">
                <a:solidFill>
                  <a:schemeClr val="tx1">
                    <a:lumMod val="85000"/>
                    <a:lumOff val="15000"/>
                  </a:schemeClr>
                </a:solidFill>
                <a:latin typeface="Inter"/>
              </a:rPr>
              <a:t>White, S. (2023). L'Aube des Nouveaux Horizons : Une Histoire de la Science-Fiction. Presses de l'Université Imaginaire.</a:t>
            </a:r>
          </a:p>
        </p:txBody>
      </p:sp>
    </p:spTree>
    <p:extLst>
      <p:ext uri="{BB962C8B-B14F-4D97-AF65-F5344CB8AC3E}">
        <p14:creationId xmlns:p14="http://schemas.microsoft.com/office/powerpoint/2010/main" val="115180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i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362706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Bibliographie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AF61B9EC-3972-4229-A00D-CB1077E08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2211" y="2185365"/>
            <a:ext cx="7267575" cy="31480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lvl="0"/>
            <a:r>
              <a:rPr lang="fr-FR"/>
              <a:t>Smith, J. K. (2020). Le Guide du Voyageur dans les Dimensions Parallèles. Éditions Imaginaires.</a:t>
            </a:r>
          </a:p>
          <a:p>
            <a:pPr lvl="0"/>
            <a:r>
              <a:rPr lang="fr-FR"/>
              <a:t>Brown, A. (2019). Les Secrets de l'Alchimie Moderne. Presses Mystiques.</a:t>
            </a:r>
          </a:p>
          <a:p>
            <a:pPr lvl="0"/>
            <a:r>
              <a:rPr lang="fr-FR"/>
              <a:t>Garcia, L. (2022). Exploration des Mondes Inconnus. Éditions Aventure.</a:t>
            </a:r>
          </a:p>
          <a:p>
            <a:pPr lvl="0"/>
            <a:r>
              <a:rPr lang="fr-FR"/>
              <a:t>White, S. (2023). L'Aube des Nouveaux Horizons : Une Histoire de la Science-Fiction. Presses de l'Université Imaginaire.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D58095F-6E84-4424-9E76-B404C79F5E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tel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l’atelier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516" y="15634"/>
            <a:ext cx="2537476" cy="1713462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71038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244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erge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022193CD-AE87-45B7-944F-3D78952900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7189" y="566383"/>
            <a:ext cx="8097623" cy="775685"/>
          </a:xfrm>
        </p:spPr>
        <p:txBody>
          <a:bodyPr>
            <a:noAutofit/>
          </a:bodyPr>
          <a:lstStyle>
            <a:lvl1pPr marL="0" indent="0" algn="ctr">
              <a:buNone/>
              <a:defRPr lang="fr-FR" sz="44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Des questions ?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120F59D1-DF0F-4DF7-9EC3-B73B2ED056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7188" y="1760508"/>
            <a:ext cx="8097624" cy="592912"/>
          </a:xfrm>
        </p:spPr>
        <p:txBody>
          <a:bodyPr>
            <a:noAutofit/>
          </a:bodyPr>
          <a:lstStyle>
            <a:lvl1pPr marL="0" indent="0" algn="ctr">
              <a:buNone/>
              <a:defRPr lang="fr-FR" sz="32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Retrouvez-nous sur le forum du cours !</a:t>
            </a:r>
          </a:p>
        </p:txBody>
      </p:sp>
      <p:pic>
        <p:nvPicPr>
          <p:cNvPr id="11" name="Graphique 10" descr="Courrier">
            <a:extLst>
              <a:ext uri="{FF2B5EF4-FFF2-40B4-BE49-F238E27FC236}">
                <a16:creationId xmlns:a16="http://schemas.microsoft.com/office/drawing/2014/main" id="{6BE65EF2-66C2-4D1C-809D-4CE949EC22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7400" y="2489032"/>
            <a:ext cx="457200" cy="457200"/>
          </a:xfrm>
          <a:prstGeom prst="rect">
            <a:avLst/>
          </a:prstGeom>
        </p:spPr>
      </p:pic>
      <p:pic>
        <p:nvPicPr>
          <p:cNvPr id="12" name="Graphique 11" descr="Lien">
            <a:extLst>
              <a:ext uri="{FF2B5EF4-FFF2-40B4-BE49-F238E27FC236}">
                <a16:creationId xmlns:a16="http://schemas.microsoft.com/office/drawing/2014/main" id="{86A2640F-4F90-498D-BDF8-20B9D06C6BF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67400" y="4486086"/>
            <a:ext cx="457200" cy="457200"/>
          </a:xfrm>
          <a:prstGeom prst="rect">
            <a:avLst/>
          </a:prstGeom>
        </p:spPr>
      </p:pic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11B793E9-A514-4F59-855C-E86E940486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7189" y="4964780"/>
            <a:ext cx="8097623" cy="76061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2"/>
                </a:solidFill>
                <a:latin typeface="Inter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Site web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https://cipe.univ-amu.fr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7BE5FDC9-B751-4247-BAC1-AB75F4C98D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47188" y="3004790"/>
            <a:ext cx="8097624" cy="1422737"/>
          </a:xfrm>
        </p:spPr>
        <p:txBody>
          <a:bodyPr>
            <a:noAutofit/>
          </a:bodyPr>
          <a:lstStyle>
            <a:lvl1pPr marL="0" indent="0" algn="ctr">
              <a:buNone/>
              <a:defRPr lang="fr-FR" sz="1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Contacts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john.doe@example.com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emilie.dupont@fakemail.com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Inter"/>
              </a:rPr>
              <a:t>contact@fantasyemail.net</a:t>
            </a:r>
          </a:p>
        </p:txBody>
      </p:sp>
    </p:spTree>
    <p:extLst>
      <p:ext uri="{BB962C8B-B14F-4D97-AF65-F5344CB8AC3E}">
        <p14:creationId xmlns:p14="http://schemas.microsoft.com/office/powerpoint/2010/main" val="39902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onfé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conférence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8605" y="-156020"/>
            <a:ext cx="2523039" cy="1885116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8" y="5652569"/>
            <a:ext cx="8390901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1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é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67ABE98-144F-407D-84DA-0C14FDBF6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E4DF0D0B-124D-438B-8550-3C3D55515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démo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7954960-0FC5-401D-8EA3-5E3331959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365973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Auteurs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607C6F-5840-47DF-AA8A-78F6EE207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9069E5F-0E26-45F6-AFC5-58F476669B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453" y="-119490"/>
            <a:ext cx="2859791" cy="1906527"/>
          </a:xfrm>
          <a:prstGeom prst="rect">
            <a:avLst/>
          </a:prstGeom>
        </p:spPr>
      </p:pic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C4909177-9E8B-4869-83FB-7AE2EB5330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00549" y="5652569"/>
            <a:ext cx="839090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2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7042264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9E69D5EA-085C-41C0-8D5E-EEFBBCE007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06231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err="1">
                <a:solidFill>
                  <a:schemeClr val="bg1"/>
                </a:solidFill>
                <a:latin typeface="Raleway"/>
              </a:rPr>
              <a:t>Idéfix</a:t>
            </a:r>
            <a:endParaRPr lang="fr-FR" sz="280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1197204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697FD4C-3617-49C9-935C-F7280AF529B2}"/>
              </a:ext>
            </a:extLst>
          </p:cNvPr>
          <p:cNvSpPr/>
          <p:nvPr userDrawn="1"/>
        </p:nvSpPr>
        <p:spPr>
          <a:xfrm>
            <a:off x="8943870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565" y="4218566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Tartempion</a:t>
            </a:r>
          </a:p>
        </p:txBody>
      </p:sp>
    </p:spTree>
    <p:extLst>
      <p:ext uri="{BB962C8B-B14F-4D97-AF65-F5344CB8AC3E}">
        <p14:creationId xmlns:p14="http://schemas.microsoft.com/office/powerpoint/2010/main" val="25845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ribut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867" y="5652569"/>
            <a:ext cx="6972730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818" y="4224168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0EB01636-FC7A-4AAA-9763-5BD244F918D4}"/>
              </a:ext>
            </a:extLst>
          </p:cNvPr>
          <p:cNvSpPr/>
          <p:nvPr userDrawn="1"/>
        </p:nvSpPr>
        <p:spPr>
          <a:xfrm>
            <a:off x="3157980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7031313" y="2103035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5DB70AC9-D8FA-440E-9092-D8B0C04427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0341" y="4180859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John Doe</a:t>
            </a:r>
          </a:p>
        </p:txBody>
      </p:sp>
    </p:spTree>
    <p:extLst>
      <p:ext uri="{BB962C8B-B14F-4D97-AF65-F5344CB8AC3E}">
        <p14:creationId xmlns:p14="http://schemas.microsoft.com/office/powerpoint/2010/main" val="259458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ribut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BFE9BD7-0D15-4DC5-AEA2-F512039E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212E754-4453-4487-9A62-10BDDF32A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4867" y="340187"/>
            <a:ext cx="7042265" cy="1325563"/>
          </a:xfrm>
        </p:spPr>
        <p:txBody>
          <a:bodyPr/>
          <a:lstStyle>
            <a:lvl1pPr algn="ctr">
              <a:defRPr lang="fr-FR" sz="4400" kern="1200" smtClean="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/>
              <a:t>Contributeurs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73DBB9A-2BED-4207-97B6-F68F0CF7BD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8606" y="5652569"/>
            <a:ext cx="7042265" cy="498850"/>
          </a:xfrm>
        </p:spPr>
        <p:txBody>
          <a:bodyPr/>
          <a:lstStyle>
            <a:lvl1pPr marL="0" indent="0">
              <a:buNone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800">
                <a:solidFill>
                  <a:schemeClr val="bg1"/>
                </a:solidFill>
                <a:latin typeface="Raleway"/>
                <a:ea typeface="+mj-ea"/>
                <a:cs typeface="Arial" panose="020B0604020202020204" pitchFamily="34" charset="0"/>
              </a:rPr>
              <a:t>Établissement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  <a:ea typeface="+mj-ea"/>
                <a:cs typeface="Arial" panose="020B0604020202020204" pitchFamily="34" charset="0"/>
              </a:rPr>
              <a:t>: </a:t>
            </a:r>
            <a:r>
              <a:rPr lang="fr-FR" sz="2800">
                <a:solidFill>
                  <a:schemeClr val="bg1"/>
                </a:solidFill>
                <a:latin typeface="Raleway" pitchFamily="2" charset="77"/>
              </a:rPr>
              <a:t>Université </a:t>
            </a:r>
            <a:r>
              <a:rPr lang="fr-FR" sz="2800" err="1">
                <a:solidFill>
                  <a:schemeClr val="bg1"/>
                </a:solidFill>
                <a:latin typeface="Raleway" pitchFamily="2" charset="77"/>
              </a:rPr>
              <a:t>Luminares</a:t>
            </a:r>
            <a:endParaRPr lang="fr-FR" sz="2800">
              <a:solidFill>
                <a:schemeClr val="bg1"/>
              </a:solidFill>
              <a:latin typeface="Raleway" pitchFamily="2" charset="77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5FA5C458-F9F8-4708-8789-03515F52A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5042" y="4261875"/>
            <a:ext cx="2141913" cy="4988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2800" dirty="0">
                <a:solidFill>
                  <a:schemeClr val="bg1"/>
                </a:solidFill>
                <a:latin typeface="Raleway" pitchFamily="2" charset="77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>
                <a:solidFill>
                  <a:schemeClr val="bg1"/>
                </a:solidFill>
                <a:latin typeface="Raleway"/>
              </a:rPr>
              <a:t>Jane Doe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7CE16FE-00EF-41E9-9C5F-2BF88EFA8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8B53EDC-04BC-4F05-AB49-5CBD2D5C35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07FA030-DA3A-452E-B04D-28CB1B45C442}"/>
              </a:ext>
            </a:extLst>
          </p:cNvPr>
          <p:cNvSpPr/>
          <p:nvPr userDrawn="1"/>
        </p:nvSpPr>
        <p:spPr>
          <a:xfrm>
            <a:off x="5070537" y="2140742"/>
            <a:ext cx="2066637" cy="2066637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757349C2-E711-41C9-BD97-FAC82190D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66617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06D6D7-71E2-4F97-BD32-8F3E0FB96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F9216C4-22AB-4158-AE65-EB0053BE9D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63691A-F3D8-295F-5AB5-A21DB71663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</p:spPr>
      </p:pic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33230C5B-66D5-41B1-B8FD-14F718450125}"/>
              </a:ext>
            </a:extLst>
          </p:cNvPr>
          <p:cNvSpPr txBox="1">
            <a:spLocks/>
          </p:cNvSpPr>
          <p:nvPr userDrawn="1"/>
        </p:nvSpPr>
        <p:spPr>
          <a:xfrm>
            <a:off x="3154481" y="496901"/>
            <a:ext cx="5883036" cy="8453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>
              <a:solidFill>
                <a:schemeClr val="bg1"/>
              </a:solidFill>
              <a:latin typeface="Raleway"/>
            </a:endParaRPr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E7C87954-9CDB-4146-BC44-23197E6AD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0549" y="2186707"/>
            <a:ext cx="8390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sous-partie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EBD1932-5CAF-4FE6-A75D-7C2D99EFBE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3830" y="660651"/>
            <a:ext cx="6764338" cy="517835"/>
          </a:xfrm>
        </p:spPr>
        <p:txBody>
          <a:bodyPr>
            <a:normAutofit/>
          </a:bodyPr>
          <a:lstStyle>
            <a:lvl1pPr marL="0" indent="0" algn="ctr">
              <a:buNone/>
              <a:defRPr lang="fr-FR" sz="2800" kern="1200" baseline="0" dirty="0">
                <a:solidFill>
                  <a:schemeClr val="bg1"/>
                </a:solidFill>
                <a:latin typeface="Raleway" panose="020B0003030101060003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162892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4EEC291-CE68-40BD-92C0-029E2F72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FF467F-E97F-447B-98ED-BB47A4BEB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E81E9B-19B8-4B9E-B021-373CC9C9F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DB55-0756-4E3F-8F05-D6F42A4C5471}" type="datetimeFigureOut">
              <a:rPr lang="fr-FR" smtClean="0"/>
              <a:t>03/07/2024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2F50F-B0A8-4B6C-AA50-FD996FB67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B79B4E-6EE5-49B0-8E85-E37828CF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BDCE-05CB-4AD7-86C7-14141AE4E6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8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81" r:id="rId5"/>
    <p:sldLayoutId id="2147483694" r:id="rId6"/>
    <p:sldLayoutId id="2147483695" r:id="rId7"/>
    <p:sldLayoutId id="2147483678" r:id="rId8"/>
    <p:sldLayoutId id="2147483679" r:id="rId9"/>
    <p:sldLayoutId id="2147483663" r:id="rId10"/>
    <p:sldLayoutId id="2147483667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59AC7-7894-2DE3-08CB-AD2099DD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49" y="1458311"/>
            <a:ext cx="8390901" cy="2779431"/>
          </a:xfrm>
        </p:spPr>
        <p:txBody>
          <a:bodyPr>
            <a:normAutofit fontScale="90000"/>
          </a:bodyPr>
          <a:lstStyle/>
          <a:p>
            <a:r>
              <a:rPr lang="fr-FR" dirty="0"/>
              <a:t>Du reporting avec Moodle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Aperçus de ce qui est faisable facilement</a:t>
            </a:r>
            <a:br>
              <a:rPr lang="fr-FR" dirty="0"/>
            </a:br>
            <a:r>
              <a:rPr lang="fr-FR" dirty="0"/>
              <a:t>Moodle 4.4 et 4.3 aussi…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C25629-B9C1-601B-88AD-7586B3345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0549" y="4775616"/>
            <a:ext cx="8390901" cy="1325563"/>
          </a:xfrm>
        </p:spPr>
        <p:txBody>
          <a:bodyPr/>
          <a:lstStyle/>
          <a:p>
            <a:r>
              <a:rPr lang="fr-FR" dirty="0">
                <a:latin typeface="Raleway"/>
                <a:cs typeface="Arial"/>
              </a:rPr>
              <a:t>Luiggi Sansonetti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13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dedication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523C24-C744-AAF3-3ED1-46A3271A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70" y="2556290"/>
            <a:ext cx="11300371" cy="29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5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grade 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BC253C-0EF6-6441-53A2-61729F27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49" y="2186841"/>
            <a:ext cx="3218163" cy="3605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E9CDCD4-C7B8-702B-EEED-A409135F8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621" y="1954018"/>
            <a:ext cx="2638425" cy="3838575"/>
          </a:xfrm>
          <a:prstGeom prst="rect">
            <a:avLst/>
          </a:prstGeom>
        </p:spPr>
      </p:pic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93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of </a:t>
            </a:r>
            <a:r>
              <a:rPr lang="fr-FR" dirty="0" err="1"/>
              <a:t>view</a:t>
            </a:r>
            <a:endParaRPr lang="fr-FR" dirty="0"/>
          </a:p>
        </p:txBody>
      </p:sp>
      <p:pic>
        <p:nvPicPr>
          <p:cNvPr id="3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8038A30A-E840-BE46-8A60-A8C3278E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57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C4B7259-1CA0-8BF5-700C-101D1219C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7" y="1981081"/>
            <a:ext cx="5879721" cy="14678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877B29A-D793-430E-9B2E-AB1360ACD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1996814"/>
            <a:ext cx="5862410" cy="14017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0FA85D4-436E-2EFD-759A-473A668E55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27" y="3757495"/>
            <a:ext cx="5879721" cy="16947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A06647-159F-89E3-6CAB-30C7CBDF8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757495"/>
            <a:ext cx="5868000" cy="22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5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08E96-639E-42B8-DE9E-7C6CD9F4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</a:t>
            </a:r>
          </a:p>
        </p:txBody>
      </p:sp>
    </p:spTree>
    <p:extLst>
      <p:ext uri="{BB962C8B-B14F-4D97-AF65-F5344CB8AC3E}">
        <p14:creationId xmlns:p14="http://schemas.microsoft.com/office/powerpoint/2010/main" val="1243369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9FA2F-5B71-094C-D34F-F2935FBF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assign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F885BD7-3DD2-EF76-1DDC-51C8DB5A8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075"/>
          <a:stretch/>
        </p:blipFill>
        <p:spPr>
          <a:xfrm>
            <a:off x="947737" y="1947084"/>
            <a:ext cx="10296526" cy="40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17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C9FA2F-5B71-094C-D34F-F2935FBF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assign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66EF09A-2A90-C017-14A6-D77816B54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798824"/>
            <a:ext cx="9210675" cy="34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8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course manager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A78BC74-842B-42F2-BD06-5DEB9ADB0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1719551"/>
            <a:ext cx="5148262" cy="45511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C620D0-3CFC-526F-C855-D8064936A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949" y="2415941"/>
            <a:ext cx="5179313" cy="3007584"/>
          </a:xfrm>
          <a:prstGeom prst="rect">
            <a:avLst/>
          </a:prstGeom>
        </p:spPr>
      </p:pic>
      <p:pic>
        <p:nvPicPr>
          <p:cNvPr id="10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685F92C8-B554-4A54-0617-CF81433A8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07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08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course manager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EAE7B6-4D54-BEF9-F3E6-8F9AB4D8A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092314"/>
            <a:ext cx="5486400" cy="184627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0FA2CD6-C526-3054-D73F-999D0601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4342632"/>
            <a:ext cx="4881563" cy="223112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A3287F-2F65-F762-7578-74893D0B9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025" y="2397762"/>
            <a:ext cx="6496049" cy="3617973"/>
          </a:xfrm>
          <a:prstGeom prst="rect">
            <a:avLst/>
          </a:prstGeom>
        </p:spPr>
      </p:pic>
      <p:pic>
        <p:nvPicPr>
          <p:cNvPr id="10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3C26C427-DB99-D072-EA23-9BA41ACF2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07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6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growth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B47CDE13-07CB-6367-A680-15431F816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F33459-BAB1-E343-7B8F-6FF897950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7" y="1877342"/>
            <a:ext cx="6327581" cy="48148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F9FCDE-74BF-BEE5-086D-C488EFCDE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194" y="2543787"/>
            <a:ext cx="4443484" cy="379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70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growth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CC9E958-B7C7-78A2-5769-04E7DD8E3422}"/>
              </a:ext>
            </a:extLst>
          </p:cNvPr>
          <p:cNvGrpSpPr/>
          <p:nvPr/>
        </p:nvGrpSpPr>
        <p:grpSpPr>
          <a:xfrm>
            <a:off x="115733" y="2687384"/>
            <a:ext cx="11960535" cy="3573940"/>
            <a:chOff x="138021" y="2687384"/>
            <a:chExt cx="11960535" cy="357394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07F5826-BB2E-A368-57D4-995C2F6EB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8866" y="2687384"/>
              <a:ext cx="6899690" cy="357394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1C615E1-8B57-7101-B06A-924CB2E34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021" y="2687384"/>
              <a:ext cx="5695645" cy="3573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29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08E96-639E-42B8-DE9E-7C6CD9F4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</a:t>
            </a:r>
          </a:p>
        </p:txBody>
      </p:sp>
    </p:spTree>
    <p:extLst>
      <p:ext uri="{BB962C8B-B14F-4D97-AF65-F5344CB8AC3E}">
        <p14:creationId xmlns:p14="http://schemas.microsoft.com/office/powerpoint/2010/main" val="1804555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40573-0C91-ED11-E497-4BD86418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</a:t>
            </a:r>
            <a:r>
              <a:rPr lang="fr-FR" dirty="0" err="1"/>
              <a:t>completion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4F0595-0F46-9681-7DCA-6A2D9FFB9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938337"/>
            <a:ext cx="4095750" cy="254317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669743-5271-82D0-8FF7-4E2902B2C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4" y="1938337"/>
            <a:ext cx="7191375" cy="4225347"/>
          </a:xfrm>
          <a:prstGeom prst="rect">
            <a:avLst/>
          </a:prstGeom>
        </p:spPr>
      </p:pic>
      <p:pic>
        <p:nvPicPr>
          <p:cNvPr id="8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F755A381-24D7-BE88-E302-3957C313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07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60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40573-0C91-ED11-E497-4BD86418F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module </a:t>
            </a:r>
            <a:r>
              <a:rPr lang="fr-FR" dirty="0" err="1"/>
              <a:t>completion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B6CC75A-4E49-C913-DFCF-2C9667C01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892985"/>
            <a:ext cx="6253162" cy="36981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FDB8A6-96A6-F318-8C83-D07805017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175" y="4164541"/>
            <a:ext cx="6362700" cy="2474383"/>
          </a:xfrm>
          <a:prstGeom prst="rect">
            <a:avLst/>
          </a:prstGeom>
        </p:spPr>
      </p:pic>
      <p:pic>
        <p:nvPicPr>
          <p:cNvPr id="9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02B0886C-1854-A200-8103-2ACD7888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07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43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6943B-160F-E350-6D93-6538ACB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feedback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FD964F-6DB4-F372-FB7D-547356DD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46" y="1993620"/>
            <a:ext cx="11374308" cy="4226205"/>
          </a:xfrm>
          <a:prstGeom prst="rect">
            <a:avLst/>
          </a:prstGeom>
        </p:spPr>
      </p:pic>
      <p:pic>
        <p:nvPicPr>
          <p:cNvPr id="5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828A7D3C-F598-4EBA-44E6-E7C54F642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3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6943B-160F-E350-6D93-6538ACB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feedback</a:t>
            </a:r>
          </a:p>
        </p:txBody>
      </p:sp>
      <p:pic>
        <p:nvPicPr>
          <p:cNvPr id="3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B424692B-26D9-6952-6DBD-D66CCE3B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53A6343-8F59-EFBA-9945-F99D2CE34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6" y="2240794"/>
            <a:ext cx="11637648" cy="422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6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6943B-160F-E350-6D93-6538ACB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feedback</a:t>
            </a:r>
          </a:p>
        </p:txBody>
      </p:sp>
      <p:pic>
        <p:nvPicPr>
          <p:cNvPr id="3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B49972C9-B080-7B93-624C-8724E8005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3E08025-97B4-A6D9-2D3A-635D03C74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1690688"/>
            <a:ext cx="7721056" cy="14445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FBAD031-26BF-16CD-4F34-CDE194973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270127"/>
            <a:ext cx="9439275" cy="189718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3D52A0-0412-339F-136B-E90FAAACD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475" y="4904208"/>
            <a:ext cx="5162550" cy="153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8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6943B-160F-E350-6D93-6538ACB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my</a:t>
            </a:r>
            <a:r>
              <a:rPr lang="fr-FR" dirty="0"/>
              <a:t> feedback</a:t>
            </a:r>
          </a:p>
        </p:txBody>
      </p:sp>
      <p:pic>
        <p:nvPicPr>
          <p:cNvPr id="3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E090B0A-16D4-8A53-510B-3B124F43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F53D7E2-79BD-45D1-F9C2-3C0BF13D0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4" y="1825625"/>
            <a:ext cx="10810875" cy="45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60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r>
              <a:rPr lang="fr-FR" dirty="0"/>
              <a:t> </a:t>
            </a:r>
            <a:r>
              <a:rPr lang="fr-FR" dirty="0" err="1"/>
              <a:t>statistics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DB268E-718A-C874-75E0-5E717DB41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562" y="2039567"/>
            <a:ext cx="9718874" cy="419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D84B4-3BAD-18D7-1274-6847F674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overview</a:t>
            </a:r>
            <a:r>
              <a:rPr lang="fr-FR" dirty="0"/>
              <a:t> </a:t>
            </a:r>
            <a:r>
              <a:rPr lang="fr-FR" dirty="0" err="1"/>
              <a:t>statistics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0E19E85-2F06-4FA2-8E28-5C39522CB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374D2D-AE94-CE7A-12DA-88CF5E14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55" y="1895594"/>
            <a:ext cx="10166685" cy="46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3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08E96-639E-42B8-DE9E-7C6CD9F4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Plugins locaux</a:t>
            </a:r>
          </a:p>
        </p:txBody>
      </p:sp>
    </p:spTree>
    <p:extLst>
      <p:ext uri="{BB962C8B-B14F-4D97-AF65-F5344CB8AC3E}">
        <p14:creationId xmlns:p14="http://schemas.microsoft.com/office/powerpoint/2010/main" val="374546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endParaRPr lang="fr-FR" dirty="0"/>
          </a:p>
        </p:txBody>
      </p:sp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FA989D-2421-6CCD-A733-B5C0204D5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790276"/>
            <a:ext cx="9067800" cy="38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Checklist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19F0B7-A7A2-C6E7-A7E3-25D1A88DB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13" y="2175641"/>
            <a:ext cx="4508268" cy="41620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0ADF936-5C0B-1F0B-964D-E4FBAF85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291" y="2964292"/>
            <a:ext cx="4876911" cy="33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4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endParaRPr lang="fr-FR" dirty="0"/>
          </a:p>
        </p:txBody>
      </p:sp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40130E-8F75-51CD-8B8D-C7D7E70F8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44" y="2470226"/>
            <a:ext cx="5834226" cy="38059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E3FFFE-57B5-2390-CCA0-F973DD2B5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30" y="2470225"/>
            <a:ext cx="5355802" cy="38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endParaRPr lang="fr-FR" dirty="0"/>
          </a:p>
        </p:txBody>
      </p:sp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9152E5-E914-C847-F8E5-DEB91443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25" y="2074349"/>
            <a:ext cx="10496550" cy="41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44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endParaRPr lang="fr-FR" dirty="0"/>
          </a:p>
        </p:txBody>
      </p:sp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B03E08A-2927-B065-8FC6-0BA706DC0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18" y="1610106"/>
            <a:ext cx="8462962" cy="48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68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endParaRPr lang="fr-FR" dirty="0"/>
          </a:p>
        </p:txBody>
      </p:sp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CA3BC43-72F3-506A-4ADF-AE1DF99B03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07"/>
          <a:stretch/>
        </p:blipFill>
        <p:spPr>
          <a:xfrm>
            <a:off x="1142999" y="1518488"/>
            <a:ext cx="9344025" cy="12437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FA069E-FD31-E1FE-0092-3E0B40626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57"/>
          <a:stretch/>
        </p:blipFill>
        <p:spPr>
          <a:xfrm>
            <a:off x="1142998" y="2844051"/>
            <a:ext cx="93440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83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endParaRPr lang="fr-FR" dirty="0"/>
          </a:p>
        </p:txBody>
      </p:sp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0F1F34E-630C-F8D9-193A-C5ACD447D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1700662"/>
            <a:ext cx="10696575" cy="328341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8076480-F876-6706-E4A6-E3F335FEF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824" y="4538303"/>
            <a:ext cx="4829175" cy="21716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ABECA21-EF27-5309-C1BA-823125979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49" y="4427023"/>
            <a:ext cx="3962401" cy="228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53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learning</a:t>
            </a:r>
            <a:r>
              <a:rPr lang="fr-FR" dirty="0"/>
              <a:t> </a:t>
            </a:r>
            <a:r>
              <a:rPr lang="fr-FR" dirty="0" err="1"/>
              <a:t>analytics</a:t>
            </a:r>
            <a:endParaRPr lang="fr-FR" dirty="0"/>
          </a:p>
        </p:txBody>
      </p:sp>
      <p:pic>
        <p:nvPicPr>
          <p:cNvPr id="1026" name="Picture 2" descr="Enovation vous livre les nouveautés de Moodle LMS 4.3 en avant-première ! -  Enovation Solutions">
            <a:extLst>
              <a:ext uri="{FF2B5EF4-FFF2-40B4-BE49-F238E27FC236}">
                <a16:creationId xmlns:a16="http://schemas.microsoft.com/office/drawing/2014/main" id="{C5C7059B-3F6A-1124-6C55-0EDD8B8C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182" y="748786"/>
            <a:ext cx="553401" cy="55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2D992B7-5FB1-A623-2DA7-78BBF1311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696897"/>
            <a:ext cx="10744200" cy="32785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A9E49F5-2BD2-6B04-8882-79D96355E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5037474"/>
            <a:ext cx="4757738" cy="173826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8E8128C-B6C0-2176-DD3F-CE5BF43BB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363" y="4868606"/>
            <a:ext cx="3852862" cy="190712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6038708-DCFF-88F5-9A03-EA13CC2D4A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1925" y="5185457"/>
            <a:ext cx="2757488" cy="144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55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08E96-639E-42B8-DE9E-7C6CD9F4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Éléments natifs</a:t>
            </a:r>
          </a:p>
        </p:txBody>
      </p:sp>
    </p:spTree>
    <p:extLst>
      <p:ext uri="{BB962C8B-B14F-4D97-AF65-F5344CB8AC3E}">
        <p14:creationId xmlns:p14="http://schemas.microsoft.com/office/powerpoint/2010/main" val="1458715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25ED0-DFD1-24DD-9D89-BEFFDD42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Achèvement de 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90B54B-088A-15D4-F423-DDBDDAB94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090737"/>
            <a:ext cx="7391400" cy="42767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8BBD8F3-B01D-76BA-6AB5-D4E63A84E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2481262"/>
            <a:ext cx="28384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6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25ED0-DFD1-24DD-9D89-BEFFDD42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Achèvement d’activités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3EAC78CB-DDD8-E542-E857-91DF54EF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618" y="3798884"/>
            <a:ext cx="4357688" cy="24777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B00D0A8-3D8E-1629-61B3-8884D8A51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968120"/>
            <a:ext cx="10177462" cy="14608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1D15C6-727A-8E9C-428A-DC57B78EA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587" y="3708851"/>
            <a:ext cx="4658375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089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25ED0-DFD1-24DD-9D89-BEFFDD42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Activités du 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D756E3A-85C0-7F9A-B762-EBE7528A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1688269"/>
            <a:ext cx="9525000" cy="490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2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supervideo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7446DF9-BCF3-87F0-E744-A901217B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2" y="2393740"/>
            <a:ext cx="4917470" cy="27759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617F64-AF9D-A039-9DC6-5021D59D0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26" y="1916272"/>
            <a:ext cx="7325092" cy="2513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2591B7D-FFE1-1C7D-F127-AA169CB93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93" y="4547061"/>
            <a:ext cx="73628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51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25ED0-DFD1-24DD-9D89-BEFFDD42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Participation au cours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BB03A93-1820-1462-BFF0-22C847F51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48" y="1828925"/>
            <a:ext cx="8390902" cy="46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24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3CC4A-2AA5-160F-AB6F-6E3253FA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personnalisés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BE5D69F-3A9C-F6EF-C6D1-25ED8A59A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907344"/>
            <a:ext cx="5368513" cy="39124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59031B-B32E-26B5-0D5A-AC901E4B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49" y="1907343"/>
            <a:ext cx="5578562" cy="391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66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3CC4A-2AA5-160F-AB6F-6E3253FA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personnalisés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B8974B-1463-5C8A-381E-5BAB9A01C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818710"/>
            <a:ext cx="8753475" cy="27580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BC28DA-4B00-3FCF-1A85-507F30ABD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6" y="4362450"/>
            <a:ext cx="7445151" cy="22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6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F3CC4A-2AA5-160F-AB6F-6E3253FA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personnalisés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30F454-DE61-A786-F433-238BD1DE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81149"/>
            <a:ext cx="8107749" cy="284797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7D5EF88-EC71-65E9-4C16-6407C87C8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4066850"/>
            <a:ext cx="6548437" cy="26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563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8D41A-9249-1C28-DCD3-ABC71948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A0729-B944-B3CF-82D5-C143C2E66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99" y="1543050"/>
            <a:ext cx="11160000" cy="5191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Liste des tâches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https://moodle.org/plugins/mod_checklist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https://moodle.org/plugins/block_checklist</a:t>
            </a:r>
          </a:p>
          <a:p>
            <a:r>
              <a:rPr lang="fr-FR" dirty="0">
                <a:solidFill>
                  <a:schemeClr val="bg1"/>
                </a:solidFill>
              </a:rPr>
              <a:t>Super </a:t>
            </a:r>
            <a:r>
              <a:rPr lang="fr-FR" dirty="0" err="1">
                <a:solidFill>
                  <a:schemeClr val="bg1"/>
                </a:solidFill>
              </a:rPr>
              <a:t>vieo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https://moodle.org/plugins/mod_supervideo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800" dirty="0" err="1">
                <a:solidFill>
                  <a:schemeClr val="bg1"/>
                </a:solidFill>
                <a:latin typeface="Inter"/>
              </a:rPr>
              <a:t>Completion</a:t>
            </a:r>
            <a:r>
              <a:rPr lang="fr-FR" sz="1800" dirty="0">
                <a:solidFill>
                  <a:schemeClr val="bg1"/>
                </a:solidFill>
                <a:latin typeface="Inter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Inter"/>
              </a:rPr>
              <a:t>progress</a:t>
            </a:r>
            <a:endParaRPr lang="fr-FR" sz="1800" dirty="0">
              <a:solidFill>
                <a:schemeClr val="bg1"/>
              </a:solidFill>
              <a:latin typeface="Inter"/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https://moodle.org/plugins/block_completion_progress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800" dirty="0" err="1">
                <a:solidFill>
                  <a:schemeClr val="bg1"/>
                </a:solidFill>
                <a:latin typeface="Inter"/>
              </a:rPr>
              <a:t>Dedication</a:t>
            </a:r>
            <a:endParaRPr lang="fr-FR" sz="1800" dirty="0">
              <a:solidFill>
                <a:schemeClr val="bg1"/>
              </a:solidFill>
              <a:latin typeface="Inter"/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https://moodle.org/plugins/block_dedication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800" dirty="0">
                <a:solidFill>
                  <a:schemeClr val="bg1"/>
                </a:solidFill>
                <a:latin typeface="Inter"/>
              </a:rPr>
              <a:t>Grade me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https://moodle.org/plugins/block_grade_me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800" dirty="0">
                <a:solidFill>
                  <a:schemeClr val="bg1"/>
                </a:solidFill>
                <a:latin typeface="Inter"/>
              </a:rPr>
              <a:t>Point of </a:t>
            </a:r>
            <a:r>
              <a:rPr lang="fr-FR" sz="1800" dirty="0" err="1">
                <a:solidFill>
                  <a:schemeClr val="bg1"/>
                </a:solidFill>
                <a:latin typeface="Inter"/>
              </a:rPr>
              <a:t>view</a:t>
            </a:r>
            <a:endParaRPr lang="fr-FR" sz="1800" dirty="0">
              <a:solidFill>
                <a:schemeClr val="bg1"/>
              </a:solidFill>
              <a:latin typeface="Inter"/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https://moodle.org/plugins/block_point_view</a:t>
            </a: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99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8D41A-9249-1C28-DCD3-ABC71948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A0729-B944-B3CF-82D5-C143C2E66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99" y="1543050"/>
            <a:ext cx="11160000" cy="5191125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fr-FR" sz="1800" dirty="0" err="1">
                <a:solidFill>
                  <a:schemeClr val="bg1"/>
                </a:solidFill>
                <a:latin typeface="Inter"/>
              </a:rPr>
              <a:t>Assign</a:t>
            </a:r>
            <a:endParaRPr lang="fr-FR" sz="1800" dirty="0">
              <a:solidFill>
                <a:schemeClr val="bg1"/>
              </a:solidFill>
              <a:latin typeface="Inter"/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https://moodle.org/plugins/report_assign</a:t>
            </a:r>
          </a:p>
          <a:p>
            <a:r>
              <a:rPr lang="fr-FR" dirty="0">
                <a:solidFill>
                  <a:schemeClr val="bg1"/>
                </a:solidFill>
              </a:rPr>
              <a:t>Course manager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https://moodle.org/plugins/report_coursemanager</a:t>
            </a:r>
          </a:p>
          <a:p>
            <a:r>
              <a:rPr lang="fr-FR" dirty="0" err="1">
                <a:solidFill>
                  <a:schemeClr val="bg1"/>
                </a:solidFill>
              </a:rPr>
              <a:t>Growth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https://moodle.org/plugins/report_growth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1800" dirty="0">
                <a:solidFill>
                  <a:schemeClr val="bg1"/>
                </a:solidFill>
                <a:latin typeface="Inter"/>
              </a:rPr>
              <a:t>Module </a:t>
            </a:r>
            <a:r>
              <a:rPr lang="fr-FR" sz="1800" dirty="0" err="1">
                <a:solidFill>
                  <a:schemeClr val="bg1"/>
                </a:solidFill>
                <a:latin typeface="Inter"/>
              </a:rPr>
              <a:t>completion</a:t>
            </a:r>
            <a:endParaRPr lang="fr-FR" sz="1800" dirty="0">
              <a:solidFill>
                <a:schemeClr val="bg1"/>
              </a:solidFill>
              <a:latin typeface="Inter"/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https://moodle.org/plugins/report_modulecompletion</a:t>
            </a:r>
            <a:endParaRPr lang="fr-FR" sz="1800" dirty="0">
              <a:solidFill>
                <a:schemeClr val="bg1"/>
              </a:solidFill>
              <a:latin typeface="Inter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 sz="1800" dirty="0" err="1">
                <a:solidFill>
                  <a:schemeClr val="bg1"/>
                </a:solidFill>
                <a:latin typeface="Inter"/>
              </a:rPr>
              <a:t>My</a:t>
            </a:r>
            <a:r>
              <a:rPr lang="fr-FR" sz="1800" dirty="0">
                <a:solidFill>
                  <a:schemeClr val="bg1"/>
                </a:solidFill>
                <a:latin typeface="Inter"/>
              </a:rPr>
              <a:t> feedback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https://moodle.org/plugins/report_myfeedback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fr-FR" sz="1800" dirty="0" err="1">
                <a:solidFill>
                  <a:schemeClr val="bg1"/>
                </a:solidFill>
                <a:latin typeface="Inter"/>
              </a:rPr>
              <a:t>Overview</a:t>
            </a:r>
            <a:r>
              <a:rPr lang="fr-FR" sz="1800" dirty="0">
                <a:solidFill>
                  <a:schemeClr val="bg1"/>
                </a:solidFill>
                <a:latin typeface="Inter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Inter"/>
              </a:rPr>
              <a:t>statistics</a:t>
            </a:r>
            <a:endParaRPr lang="fr-FR" sz="1800" dirty="0">
              <a:solidFill>
                <a:schemeClr val="bg1"/>
              </a:solidFill>
              <a:latin typeface="Inter"/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https://moodle.org/plugins/report_overviewstats</a:t>
            </a: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7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8D41A-9249-1C28-DCD3-ABC71948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A0729-B944-B3CF-82D5-C143C2E667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99" y="1543050"/>
            <a:ext cx="11160000" cy="5191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Learning </a:t>
            </a:r>
            <a:r>
              <a:rPr lang="fr-FR" dirty="0" err="1">
                <a:solidFill>
                  <a:schemeClr val="bg1"/>
                </a:solidFill>
              </a:rPr>
              <a:t>analytics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https://moodle.org/plugins/logstore_lanalytics</a:t>
            </a:r>
          </a:p>
          <a:p>
            <a:pPr lvl="1"/>
            <a:r>
              <a:rPr lang="fr-FR" dirty="0">
                <a:solidFill>
                  <a:schemeClr val="bg1"/>
                </a:solidFill>
              </a:rPr>
              <a:t>https://moodle.org/plugins/local_learning_analytics</a:t>
            </a:r>
          </a:p>
        </p:txBody>
      </p:sp>
    </p:spTree>
    <p:extLst>
      <p:ext uri="{BB962C8B-B14F-4D97-AF65-F5344CB8AC3E}">
        <p14:creationId xmlns:p14="http://schemas.microsoft.com/office/powerpoint/2010/main" val="31946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08E96-639E-42B8-DE9E-7C6CD9F44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Blocs</a:t>
            </a:r>
          </a:p>
        </p:txBody>
      </p:sp>
    </p:spTree>
    <p:extLst>
      <p:ext uri="{BB962C8B-B14F-4D97-AF65-F5344CB8AC3E}">
        <p14:creationId xmlns:p14="http://schemas.microsoft.com/office/powerpoint/2010/main" val="154955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checklist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73FBF9-4600-2CCF-3EE2-E3039DBFB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12" y="2648740"/>
            <a:ext cx="3911059" cy="28046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8F57C0-B6A8-6A3C-19E3-4BB3B751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79" y="2406792"/>
            <a:ext cx="4414345" cy="16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3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completion</a:t>
            </a:r>
            <a:r>
              <a:rPr lang="fr-FR" dirty="0"/>
              <a:t> </a:t>
            </a:r>
            <a:r>
              <a:rPr lang="fr-FR" dirty="0" err="1"/>
              <a:t>progress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24A8D9-CBAD-DFB9-B56F-2E41D2779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48" y="2156263"/>
            <a:ext cx="3296123" cy="16274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D208C4-C84B-F4F5-4515-C7F3D6229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941" y="1922266"/>
            <a:ext cx="7147511" cy="209545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A1B741-EE45-03B5-90C5-5D0F7642A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103" y="4251718"/>
            <a:ext cx="3295507" cy="24447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84AC620-AF59-1B34-CF99-858E9CD7B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99" y="4251718"/>
            <a:ext cx="29051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0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166CE4-999E-97CD-605C-3601A2E94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dedication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2252EB-E267-3E45-3747-0CB5E267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44" y="2066641"/>
            <a:ext cx="3224893" cy="25841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EF1B155-3538-CF2A-4885-1E7ECE48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557" y="2995448"/>
            <a:ext cx="5658388" cy="331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E6129-15DD-34C8-AC1E-C4AF86B8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dedication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4745F3-389B-CDD3-B434-9023BA80A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F20A9F-B71F-2405-E6B3-6B203D538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44" y="2226381"/>
            <a:ext cx="6346544" cy="192195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1CFC0C-83E4-718F-6E6B-14178A20B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77" y="3320513"/>
            <a:ext cx="7002819" cy="318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42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4"/>
</p:tagLst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298</Words>
  <Application>Microsoft Office PowerPoint</Application>
  <PresentationFormat>Grand écran</PresentationFormat>
  <Paragraphs>75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4" baseType="lpstr">
      <vt:lpstr>Aptos</vt:lpstr>
      <vt:lpstr>Arial</vt:lpstr>
      <vt:lpstr>Calibri</vt:lpstr>
      <vt:lpstr>Calibri Light</vt:lpstr>
      <vt:lpstr>Inter</vt:lpstr>
      <vt:lpstr>Raleway</vt:lpstr>
      <vt:lpstr>Verdana</vt:lpstr>
      <vt:lpstr>Conception personnalisée</vt:lpstr>
      <vt:lpstr>Du reporting avec Moodle  Aperçus de ce qui est faisable facilement Moodle 4.4 et 4.3 aussi…</vt:lpstr>
      <vt:lpstr>Activités</vt:lpstr>
      <vt:lpstr>Checklist</vt:lpstr>
      <vt:lpstr>supervideo</vt:lpstr>
      <vt:lpstr>Blocs</vt:lpstr>
      <vt:lpstr>checklist</vt:lpstr>
      <vt:lpstr>completion progress</vt:lpstr>
      <vt:lpstr>dedication</vt:lpstr>
      <vt:lpstr>dedication</vt:lpstr>
      <vt:lpstr>dedication</vt:lpstr>
      <vt:lpstr>grade me</vt:lpstr>
      <vt:lpstr>point of view</vt:lpstr>
      <vt:lpstr>Rapports</vt:lpstr>
      <vt:lpstr>assign</vt:lpstr>
      <vt:lpstr>assign</vt:lpstr>
      <vt:lpstr>course manager</vt:lpstr>
      <vt:lpstr>course manager</vt:lpstr>
      <vt:lpstr>growth</vt:lpstr>
      <vt:lpstr>growth</vt:lpstr>
      <vt:lpstr>module completion</vt:lpstr>
      <vt:lpstr>module completion</vt:lpstr>
      <vt:lpstr>my feedback</vt:lpstr>
      <vt:lpstr>my feedback</vt:lpstr>
      <vt:lpstr>my feedback</vt:lpstr>
      <vt:lpstr>my feedback</vt:lpstr>
      <vt:lpstr>overview statistics</vt:lpstr>
      <vt:lpstr>overview statistics</vt:lpstr>
      <vt:lpstr>Plugins locaux</vt:lpstr>
      <vt:lpstr>learning analytics</vt:lpstr>
      <vt:lpstr>learning analytics</vt:lpstr>
      <vt:lpstr>learning analytics</vt:lpstr>
      <vt:lpstr>learning analytics</vt:lpstr>
      <vt:lpstr>learning analytics</vt:lpstr>
      <vt:lpstr>learning analytics</vt:lpstr>
      <vt:lpstr>learning analytics</vt:lpstr>
      <vt:lpstr>Éléments natifs</vt:lpstr>
      <vt:lpstr>Achèvement de cours</vt:lpstr>
      <vt:lpstr>Achèvement d’activités</vt:lpstr>
      <vt:lpstr>Activités du cours</vt:lpstr>
      <vt:lpstr>Participation au cours</vt:lpstr>
      <vt:lpstr>Rapports personnalisés</vt:lpstr>
      <vt:lpstr>Rapports personnalisés</vt:lpstr>
      <vt:lpstr>Rapports personnalisés</vt:lpstr>
      <vt:lpstr>Sources</vt:lpstr>
      <vt:lpstr>Sources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CAPANO Manuela;amelie.guardiola@univ-amu.fr</dc:creator>
  <cp:lastModifiedBy>Luiggi Sansonetti</cp:lastModifiedBy>
  <cp:revision>50</cp:revision>
  <dcterms:created xsi:type="dcterms:W3CDTF">2024-03-21T14:58:03Z</dcterms:created>
  <dcterms:modified xsi:type="dcterms:W3CDTF">2024-07-03T16:04:43Z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AA7F3ED2-C5A4-4F1C-92AC-2CD2C76E2B58</vt:lpwstr>
  </property>
  <property fmtid="{D5CDD505-2E9C-101B-9397-08002B2CF9AE}" pid="3" name="ArticulatePath">
    <vt:lpwstr>Présentation1</vt:lpwstr>
  </property>
</Properties>
</file>