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60" r:id="rId2"/>
    <p:sldId id="271" r:id="rId3"/>
    <p:sldId id="263" r:id="rId4"/>
    <p:sldId id="275" r:id="rId5"/>
    <p:sldId id="284" r:id="rId6"/>
    <p:sldId id="279" r:id="rId7"/>
    <p:sldId id="280" r:id="rId8"/>
    <p:sldId id="286" r:id="rId9"/>
    <p:sldId id="287" r:id="rId10"/>
    <p:sldId id="285" r:id="rId11"/>
    <p:sldId id="291" r:id="rId12"/>
    <p:sldId id="281" r:id="rId13"/>
    <p:sldId id="274" r:id="rId14"/>
    <p:sldId id="258" r:id="rId15"/>
    <p:sldId id="262" r:id="rId16"/>
    <p:sldId id="278" r:id="rId17"/>
    <p:sldId id="288" r:id="rId18"/>
    <p:sldId id="289" r:id="rId19"/>
    <p:sldId id="290" r:id="rId20"/>
    <p:sldId id="282" r:id="rId21"/>
    <p:sldId id="283" r:id="rId22"/>
    <p:sldId id="273" r:id="rId23"/>
  </p:sldIdLst>
  <p:sldSz cx="12192000" cy="6858000"/>
  <p:notesSz cx="6858000" cy="9144000"/>
  <p:custDataLst>
    <p:tags r:id="rId26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700"/>
    <a:srgbClr val="0D4050"/>
    <a:srgbClr val="0000A6"/>
    <a:srgbClr val="001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9A6E76-8FF5-FE4E-E59D-07CC6B289C2D}" v="1524" dt="2024-07-03T10:25:54.822"/>
    <p1510:client id="{58269F88-4A2B-E387-9E4D-50C31D089F49}" v="644" dt="2024-07-03T08:24:46.355"/>
    <p1510:client id="{5EBCC493-178B-3B3E-52DC-B79892DB6A4C}" v="120" dt="2024-07-03T13:18:07.634"/>
    <p1510:client id="{62CFB7C4-FEF8-56BA-83DB-EC56449D1E02}" v="8" dt="2024-07-02T07:27:09.140"/>
    <p1510:client id="{65FD7B56-697F-C09C-019A-7F76AD5E8675}" v="229" dt="2024-07-03T08:29:28.100"/>
    <p1510:client id="{6C06D006-A610-6F1E-3739-2C6E7674FB27}" v="16" dt="2024-07-02T07:04:34.735"/>
    <p1510:client id="{8F197894-081C-2035-FBCB-9853F3A08DBD}" v="167" dt="2024-07-03T12:15:36.608"/>
    <p1510:client id="{9A4B0768-CA32-6275-DACA-4EFDD71BA2B1}" v="879" dt="2024-07-03T10:50:07.683"/>
    <p1510:client id="{9D83CB3F-FDC0-4D2A-EB15-D57761AECD30}" v="9" dt="2024-07-03T12:25:18.584"/>
    <p1510:client id="{B4618FA4-A60C-314B-840F-CE603BE2F663}" v="945" dt="2024-07-01T14:04:07.495"/>
    <p1510:client id="{E15C0CC4-EE9B-F9AC-0962-9A5B1E88F89E}" v="20" dt="2024-07-01T15:03:14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tags" Target="tags/tag1.xml" Id="rId26" /><Relationship Type="http://schemas.openxmlformats.org/officeDocument/2006/relationships/slide" Target="slides/slide2.xml" Id="rId3" /><Relationship Type="http://schemas.openxmlformats.org/officeDocument/2006/relationships/slide" Target="slides/slide20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handoutMaster" Target="handoutMasters/handoutMaster1.xml" Id="rId25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theme" Target="theme/theme1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notesMaster" Target="notesMasters/notesMaster1.xml" Id="rId24" /><Relationship Type="http://schemas.microsoft.com/office/2015/10/relationships/revisionInfo" Target="revisionInfo.xml" Id="rId32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viewProps" Target="viewProps.xml" Id="rId28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presProps" Target="presProps.xml" Id="rId27" /><Relationship Type="http://schemas.openxmlformats.org/officeDocument/2006/relationships/tableStyles" Target="tableStyles.xml" Id="rId30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7BEE847-F046-4AC4-9F62-7D1817B77E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370278-6D29-4F8F-BD3A-5F72D720EF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51C39-09A6-4624-93B8-19009E33D67F}" type="datetimeFigureOut">
              <a:rPr lang="fr-FR" smtClean="0"/>
              <a:t>03/07/2024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F551D0-C6E5-4F33-B9C6-D87A100E91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74DDD1-AF4D-4F3F-A33E-7713C840D7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2E8BC-17E1-4463-90FD-68A126E1B69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60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26C94-6C27-534C-BBD9-384C954A3F59}" type="datetimeFigureOut">
              <a:rPr lang="fr-FR" smtClean="0"/>
              <a:t>03/07/2024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66BBF-16B4-4F48-9EBB-1CF9C2819D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err="1">
                <a:latin typeface="Helvetica Neue"/>
              </a:rPr>
              <a:t>Flo</a:t>
            </a:r>
            <a:r>
              <a:rPr lang="fr-FR">
                <a:latin typeface="Helvetica Neue"/>
              </a:rPr>
              <a:t> : Moodle</a:t>
            </a:r>
            <a:r>
              <a:rPr lang="fr-FR">
                <a:effectLst/>
                <a:latin typeface="Helvetica Neue"/>
              </a:rPr>
              <a:t> : dans toutes les Univ c’est l’outil le plus utilisé</a:t>
            </a:r>
            <a:r>
              <a:rPr lang="fr-FR">
                <a:latin typeface="Helvetica Neue"/>
              </a:rPr>
              <a:t>. Chez nous </a:t>
            </a:r>
            <a:r>
              <a:rPr lang="fr-FR" err="1">
                <a:latin typeface="Helvetica Neue"/>
              </a:rPr>
              <a:t>moodle</a:t>
            </a:r>
            <a:r>
              <a:rPr lang="fr-FR">
                <a:latin typeface="Helvetica Neue"/>
              </a:rPr>
              <a:t> c'est régional !</a:t>
            </a:r>
            <a:endParaRPr lang="fr-FR">
              <a:effectLst/>
              <a:latin typeface="Helvetica Neue"/>
            </a:endParaRPr>
          </a:p>
          <a:p>
            <a:r>
              <a:rPr lang="fr-FR">
                <a:effectLst/>
                <a:latin typeface="Helvetica Neue"/>
              </a:rPr>
              <a:t>&gt;importance de communiquer dessus</a:t>
            </a:r>
          </a:p>
          <a:p>
            <a:r>
              <a:rPr lang="fr-FR">
                <a:effectLst/>
                <a:latin typeface="Helvetica Neue"/>
              </a:rPr>
              <a:t>&gt;l’appli n’a pas la place qu’elle mérite alors qu’il y a </a:t>
            </a:r>
            <a:r>
              <a:rPr lang="fr-FR">
                <a:latin typeface="Helvetica Neue"/>
              </a:rPr>
              <a:t>près d’un</a:t>
            </a:r>
            <a:r>
              <a:rPr lang="fr-FR">
                <a:effectLst/>
                <a:latin typeface="Helvetica Neue"/>
              </a:rPr>
              <a:t> million de clics</a:t>
            </a:r>
            <a:r>
              <a:rPr lang="fr-FR">
                <a:latin typeface="Helvetica Neue"/>
              </a:rPr>
              <a:t> </a:t>
            </a:r>
            <a:r>
              <a:rPr lang="fr-FR">
                <a:effectLst/>
                <a:latin typeface="Helvetica Neue"/>
              </a:rPr>
              <a:t>chaque mois</a:t>
            </a:r>
            <a:r>
              <a:rPr lang="fr-FR">
                <a:latin typeface="Helvetica Neue"/>
              </a:rPr>
              <a:t>, 29k cours, </a:t>
            </a:r>
            <a:endParaRPr lang="fr-FR">
              <a:effectLst/>
              <a:latin typeface="Helvetica Neue"/>
            </a:endParaRPr>
          </a:p>
          <a:p>
            <a:r>
              <a:rPr lang="fr-FR">
                <a:latin typeface="Helvetica Neue"/>
              </a:rPr>
              <a:t>Seb : 1 million de clics ?? Oh </a:t>
            </a:r>
            <a:r>
              <a:rPr lang="fr-FR" err="1">
                <a:latin typeface="Helvetica Neue"/>
              </a:rPr>
              <a:t>putainnn</a:t>
            </a:r>
            <a:r>
              <a:rPr lang="fr-FR">
                <a:latin typeface="Helvetica Neue"/>
              </a:rPr>
              <a:t>, c'est "</a:t>
            </a:r>
            <a:r>
              <a:rPr lang="fr-FR" err="1">
                <a:latin typeface="Helvetica Neue"/>
              </a:rPr>
              <a:t>tapiiiin</a:t>
            </a:r>
            <a:r>
              <a:rPr lang="fr-FR">
                <a:latin typeface="Helvetica Neue"/>
              </a:rPr>
              <a:t>"</a:t>
            </a:r>
          </a:p>
          <a:p>
            <a:r>
              <a:rPr lang="fr-FR" err="1">
                <a:latin typeface="Helvetica Neue"/>
              </a:rPr>
              <a:t>Flo</a:t>
            </a:r>
            <a:r>
              <a:rPr lang="fr-FR">
                <a:latin typeface="Helvetica Neue"/>
              </a:rPr>
              <a:t> : c'est </a:t>
            </a:r>
            <a:r>
              <a:rPr lang="fr-FR" err="1">
                <a:latin typeface="Helvetica Neue"/>
              </a:rPr>
              <a:t>tarpin</a:t>
            </a:r>
            <a:r>
              <a:rPr lang="fr-FR">
                <a:latin typeface="Helvetica Neue"/>
              </a:rPr>
              <a:t> que l'on dit </a:t>
            </a:r>
            <a:r>
              <a:rPr lang="fr-FR" err="1">
                <a:latin typeface="Helvetica Neue"/>
              </a:rPr>
              <a:t>seb</a:t>
            </a:r>
            <a:endParaRPr lang="fr-FR">
              <a:latin typeface="Helvetica Neue"/>
            </a:endParaRPr>
          </a:p>
          <a:p>
            <a:r>
              <a:rPr lang="fr-FR">
                <a:latin typeface="Helvetica Neue"/>
              </a:rPr>
              <a:t>Seb : ouais, c'est pareil</a:t>
            </a:r>
          </a:p>
          <a:p>
            <a:r>
              <a:rPr lang="fr-FR" err="1">
                <a:latin typeface="Helvetica Neue"/>
              </a:rPr>
              <a:t>Flo</a:t>
            </a:r>
            <a:r>
              <a:rPr lang="fr-FR">
                <a:latin typeface="Helvetica Neue"/>
              </a:rPr>
              <a:t> : </a:t>
            </a:r>
            <a:r>
              <a:rPr lang="fr-FR">
                <a:effectLst/>
                <a:latin typeface="Helvetica Neue"/>
              </a:rPr>
              <a:t>Cela devient une vraie problématique dans les universités.</a:t>
            </a:r>
          </a:p>
          <a:p>
            <a:r>
              <a:rPr lang="fr-FR">
                <a:effectLst/>
                <a:latin typeface="Helvetica Neue"/>
              </a:rPr>
              <a:t>Il faut trouver comment flécher l’information pour atteindre les 2 cibles : étudiants et enseignants.</a:t>
            </a:r>
          </a:p>
          <a:p>
            <a:r>
              <a:rPr lang="fr-FR">
                <a:latin typeface="Helvetica Neue"/>
              </a:rPr>
              <a:t>Seb : bah simple, tableau blanc, causerie d'avant match et t'explique le système que tu veux mettre en place (en mode 4-4-2 losange) quoi ! Comme ça tu ne crains "</a:t>
            </a:r>
            <a:r>
              <a:rPr lang="fr-FR" err="1">
                <a:latin typeface="Helvetica Neue"/>
              </a:rPr>
              <a:t>deglun</a:t>
            </a:r>
            <a:r>
              <a:rPr lang="fr-FR">
                <a:latin typeface="Helvetica Neue"/>
              </a:rPr>
              <a:t>"</a:t>
            </a:r>
          </a:p>
          <a:p>
            <a:r>
              <a:rPr lang="fr-FR" err="1">
                <a:latin typeface="Helvetica Neue"/>
              </a:rPr>
              <a:t>Flo</a:t>
            </a:r>
            <a:r>
              <a:rPr lang="fr-FR">
                <a:latin typeface="Helvetica Neue"/>
              </a:rPr>
              <a:t> : c'est </a:t>
            </a:r>
            <a:r>
              <a:rPr lang="fr-FR" err="1">
                <a:latin typeface="Helvetica Neue"/>
              </a:rPr>
              <a:t>degun</a:t>
            </a:r>
            <a:r>
              <a:rPr lang="fr-FR">
                <a:latin typeface="Helvetica Neue"/>
              </a:rPr>
              <a:t> que l'on dit </a:t>
            </a:r>
            <a:r>
              <a:rPr lang="fr-FR" err="1">
                <a:latin typeface="Helvetica Neue"/>
              </a:rPr>
              <a:t>seb</a:t>
            </a:r>
            <a:endParaRPr lang="fr-FR">
              <a:latin typeface="Helvetica Neue"/>
            </a:endParaRPr>
          </a:p>
          <a:p>
            <a:r>
              <a:rPr lang="fr-FR">
                <a:latin typeface="Helvetica Neue"/>
              </a:rPr>
              <a:t>Seb : ouais c'est pareil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873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effectLst/>
              <a:latin typeface="Helvetica Neue"/>
            </a:endParaRPr>
          </a:p>
          <a:p>
            <a:r>
              <a:rPr lang="fr-FR">
                <a:effectLst/>
                <a:latin typeface="Helvetica Neue"/>
              </a:rPr>
              <a:t>Seb : </a:t>
            </a:r>
            <a:r>
              <a:rPr lang="fr-FR">
                <a:latin typeface="Helvetica Neue"/>
              </a:rPr>
              <a:t>l'assistance en ligne ??? Non mais nos coachs chez nous, ils le trouvent pas, sont pas bien formés et donc savent pas bien l'utiliser !!!</a:t>
            </a:r>
            <a:endParaRPr lang="fr-FR">
              <a:latin typeface="Helvetica Neue" panose="02000503000000020004" pitchFamily="2" charset="0"/>
            </a:endParaRPr>
          </a:p>
          <a:p>
            <a:r>
              <a:rPr lang="fr-FR">
                <a:latin typeface="Helvetica Neue"/>
              </a:rPr>
              <a:t>-&gt; Regarde pour eux, le </a:t>
            </a:r>
            <a:r>
              <a:rPr lang="fr-FR">
                <a:effectLst/>
                <a:latin typeface="Helvetica Neue"/>
              </a:rPr>
              <a:t>positionnement des </a:t>
            </a:r>
            <a:r>
              <a:rPr lang="fr-FR">
                <a:latin typeface="Helvetica Neue"/>
              </a:rPr>
              <a:t>tutos il est pas bon : </a:t>
            </a:r>
            <a:r>
              <a:rPr lang="fr-FR">
                <a:effectLst/>
                <a:latin typeface="Helvetica Neue"/>
              </a:rPr>
              <a:t>en </a:t>
            </a:r>
            <a:r>
              <a:rPr lang="fr-FR">
                <a:latin typeface="Helvetica Neue"/>
              </a:rPr>
              <a:t>gros tes défenseurs</a:t>
            </a:r>
            <a:r>
              <a:rPr lang="fr-FR">
                <a:effectLst/>
                <a:latin typeface="Helvetica Neue"/>
              </a:rPr>
              <a:t> </a:t>
            </a:r>
            <a:r>
              <a:rPr lang="fr-FR">
                <a:latin typeface="Helvetica Neue"/>
              </a:rPr>
              <a:t>ils sont positionnés en attaque et tes attaquants ils sont sur le banc à couper les oranges !!</a:t>
            </a:r>
            <a:endParaRPr lang="fr-FR">
              <a:latin typeface="Helvetica Neue" panose="02000503000000020004" pitchFamily="2" charset="0"/>
            </a:endParaRPr>
          </a:p>
          <a:p>
            <a:r>
              <a:rPr lang="fr-FR">
                <a:latin typeface="Helvetica Neue"/>
              </a:rPr>
              <a:t>Et après tu t'étonnes que ça "pègre"</a:t>
            </a:r>
            <a:endParaRPr lang="fr-FR">
              <a:effectLst/>
              <a:latin typeface="Helvetica Neue" panose="02000503000000020004" pitchFamily="2" charset="0"/>
            </a:endParaRPr>
          </a:p>
          <a:p>
            <a:r>
              <a:rPr lang="fr-FR" err="1">
                <a:latin typeface="Helvetica Neue"/>
              </a:rPr>
              <a:t>Flo</a:t>
            </a:r>
            <a:r>
              <a:rPr lang="fr-FR">
                <a:latin typeface="Helvetica Neue"/>
              </a:rPr>
              <a:t> : c'est </a:t>
            </a:r>
            <a:r>
              <a:rPr lang="fr-FR" err="1">
                <a:latin typeface="Helvetica Neue"/>
              </a:rPr>
              <a:t>pégue</a:t>
            </a:r>
            <a:r>
              <a:rPr lang="fr-FR">
                <a:latin typeface="Helvetica Neue"/>
              </a:rPr>
              <a:t> que l'on dit </a:t>
            </a:r>
            <a:r>
              <a:rPr lang="fr-FR" err="1">
                <a:latin typeface="Helvetica Neue"/>
              </a:rPr>
              <a:t>seb</a:t>
            </a:r>
            <a:endParaRPr lang="fr-FR">
              <a:latin typeface="Helvetica Neue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/>
              <a:t>Seb : Ouais c'est pareil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/>
              <a:t>De toute façon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/>
              <a:t>clic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/>
              <a:t>Seb : les tutoriaux trop variés et trop éparpillés,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/>
              <a:t>Clic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/>
              <a:t>Seb : La documentation Moodle trop générique ou non traduite,</a:t>
            </a:r>
            <a:endParaRPr lang="en-US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/>
              <a:t>clic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/>
              <a:t>Seb : Un réseau de correspondants il est surchargés,</a:t>
            </a:r>
            <a:endParaRPr lang="en-US">
              <a:latin typeface="Aptos" panose="0211000402020202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err="1">
                <a:effectLst/>
                <a:latin typeface="Helvetica Neue"/>
              </a:rPr>
              <a:t>Flo</a:t>
            </a:r>
            <a:r>
              <a:rPr lang="fr-FR">
                <a:effectLst/>
                <a:latin typeface="Helvetica Neue"/>
              </a:rPr>
              <a:t> @assistance </a:t>
            </a:r>
            <a:r>
              <a:rPr lang="fr-FR" err="1">
                <a:effectLst/>
                <a:latin typeface="Helvetica Neue"/>
              </a:rPr>
              <a:t>Celene</a:t>
            </a:r>
            <a:r>
              <a:rPr lang="fr-FR">
                <a:latin typeface="Helvetica Neue"/>
              </a:rPr>
              <a:t> </a:t>
            </a:r>
            <a:endParaRPr lang="en-US">
              <a:latin typeface="Aptos" panose="0211000402020202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>
                <a:latin typeface="Helvetica Neue"/>
              </a:rPr>
              <a:t>clic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>
                <a:latin typeface="Helvetica Neue"/>
              </a:rPr>
              <a:t>Seb : l'assistance Moodle c'est une véritable poubelle de </a:t>
            </a:r>
            <a:r>
              <a:rPr lang="fr-FR" err="1">
                <a:latin typeface="Helvetica Neue"/>
              </a:rPr>
              <a:t>l'univ</a:t>
            </a:r>
            <a:r>
              <a:rPr lang="fr-FR">
                <a:latin typeface="Helvetica Neue"/>
              </a:rPr>
              <a:t> :</a:t>
            </a:r>
          </a:p>
          <a:p>
            <a:r>
              <a:rPr lang="fr-FR">
                <a:effectLst/>
                <a:latin typeface="Helvetica Neue"/>
              </a:rPr>
              <a:t>Seb:</a:t>
            </a:r>
            <a:r>
              <a:rPr lang="fr-FR">
                <a:latin typeface="Helvetica Neue"/>
              </a:rPr>
              <a:t> </a:t>
            </a:r>
            <a:r>
              <a:rPr lang="fr-FR">
                <a:effectLst/>
                <a:latin typeface="Helvetica Neue"/>
              </a:rPr>
              <a:t> il y a à boire et à manger l’idéal pour choper des crampes, </a:t>
            </a:r>
            <a:r>
              <a:rPr lang="fr-FR">
                <a:latin typeface="Helvetica Neue"/>
              </a:rPr>
              <a:t>tiens, parles</a:t>
            </a:r>
            <a:r>
              <a:rPr lang="fr-FR">
                <a:effectLst/>
                <a:latin typeface="Helvetica Neue"/>
              </a:rPr>
              <a:t> en à notre </a:t>
            </a:r>
            <a:r>
              <a:rPr lang="fr-FR" err="1">
                <a:effectLst/>
                <a:latin typeface="Helvetica Neue"/>
              </a:rPr>
              <a:t>community</a:t>
            </a:r>
            <a:r>
              <a:rPr lang="fr-FR">
                <a:effectLst/>
                <a:latin typeface="Helvetica Neue"/>
              </a:rPr>
              <a:t> manager </a:t>
            </a:r>
            <a:r>
              <a:rPr lang="fr-FR">
                <a:latin typeface="Helvetica Neue"/>
              </a:rPr>
              <a:t>la pauvre, peuchère, elle</a:t>
            </a:r>
            <a:r>
              <a:rPr lang="fr-FR">
                <a:effectLst/>
                <a:latin typeface="Helvetica Neue"/>
              </a:rPr>
              <a:t> se prend </a:t>
            </a:r>
            <a:r>
              <a:rPr lang="fr-FR">
                <a:latin typeface="Helvetica Neue"/>
              </a:rPr>
              <a:t>des</a:t>
            </a:r>
            <a:r>
              <a:rPr lang="fr-FR">
                <a:effectLst/>
                <a:latin typeface="Helvetica Neue"/>
              </a:rPr>
              <a:t> balles perdues façon </a:t>
            </a:r>
            <a:r>
              <a:rPr lang="fr-FR">
                <a:latin typeface="Helvetica Neue"/>
              </a:rPr>
              <a:t>cacahuètes pralines pleine lucarne </a:t>
            </a:r>
            <a:r>
              <a:rPr lang="fr-FR">
                <a:effectLst/>
                <a:latin typeface="Helvetica Neue"/>
              </a:rPr>
              <a:t>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794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clic</a:t>
            </a:r>
          </a:p>
          <a:p>
            <a:r>
              <a:rPr lang="fr-FR" err="1"/>
              <a:t>Flo</a:t>
            </a:r>
            <a:r>
              <a:rPr lang="fr-FR"/>
              <a:t> : prise de conscience au niveau de l'établissement : création d'un GT sur l'accessibilité numérique</a:t>
            </a:r>
          </a:p>
          <a:p>
            <a:r>
              <a:rPr lang="fr-FR"/>
              <a:t>clic</a:t>
            </a:r>
          </a:p>
          <a:p>
            <a:r>
              <a:rPr lang="fr-FR" err="1"/>
              <a:t>Flo</a:t>
            </a:r>
            <a:r>
              <a:rPr lang="fr-FR"/>
              <a:t> : faut remettre au cœur du jeu la formation de TOUS les utilisateurs !!</a:t>
            </a:r>
          </a:p>
          <a:p>
            <a:r>
              <a:rPr lang="fr-FR"/>
              <a:t>SEB : Bah voilà, C'est ça, on laisse personne sur la touche. On travaille le bloc médian !!! Tous ensemble et au même rythme !!! Il faut communiquer !!!</a:t>
            </a:r>
          </a:p>
          <a:p>
            <a:r>
              <a:rPr lang="fr-FR"/>
              <a:t>clic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err="1"/>
              <a:t>Flo</a:t>
            </a:r>
            <a:r>
              <a:rPr lang="fr-FR"/>
              <a:t> : La communication sur Moodle est aussi primordiale pour diminuer la fracture au numérique et mettant l’accent sur l’accessibilité et les évolutions techniques facilitatrices = priorité nationale (avant d'aller voter dimanche)</a:t>
            </a:r>
            <a:endParaRPr lang="en-US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328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096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effectLst/>
                <a:latin typeface="Helvetica Neue" panose="02000503000000020004" pitchFamily="2" charset="0"/>
              </a:rPr>
              <a:t>Option accessibilité en one page</a:t>
            </a:r>
          </a:p>
          <a:p>
            <a:r>
              <a:rPr lang="fr-FR">
                <a:effectLst/>
                <a:latin typeface="Helvetica Neue" panose="02000503000000020004" pitchFamily="2" charset="0"/>
              </a:rPr>
              <a:t>Aide en ligne, documentation propre à l’UT reprenant les questions les + récurrentes aussi bien des enseignants que des étudiants</a:t>
            </a:r>
          </a:p>
          <a:p>
            <a:r>
              <a:rPr lang="fr-FR">
                <a:effectLst/>
                <a:latin typeface="Helvetica Neue" panose="02000503000000020004" pitchFamily="2" charset="0"/>
              </a:rPr>
              <a:t>Aide aux utilisateurs = bouton en bas à créer vers nos propres tutoriels, cela permettra d’arrêter l’adresse mail assistance. Si besoin un lien vers un </a:t>
            </a:r>
            <a:r>
              <a:rPr lang="fr-FR" err="1">
                <a:effectLst/>
                <a:latin typeface="Helvetica Neue" panose="02000503000000020004" pitchFamily="2" charset="0"/>
              </a:rPr>
              <a:t>ticketing</a:t>
            </a:r>
            <a:r>
              <a:rPr lang="fr-FR">
                <a:effectLst/>
                <a:latin typeface="Helvetica Neue" panose="02000503000000020004" pitchFamily="2" charset="0"/>
              </a:rPr>
              <a:t> sera créé.</a:t>
            </a:r>
          </a:p>
          <a:p>
            <a:br>
              <a:rPr lang="fr-FR">
                <a:effectLst/>
                <a:latin typeface="Helvetica Neue" panose="02000503000000020004" pitchFamily="2" charset="0"/>
              </a:rPr>
            </a:br>
            <a:endParaRPr lang="fr-FR">
              <a:effectLst/>
              <a:latin typeface="Helvetica Neue" panose="02000503000000020004" pitchFamily="2" charset="0"/>
            </a:endParaRPr>
          </a:p>
          <a:p>
            <a:r>
              <a:rPr lang="fr-FR">
                <a:effectLst/>
                <a:latin typeface="Helvetica Neue" panose="02000503000000020004" pitchFamily="2" charset="0"/>
              </a:rPr>
              <a:t>Piste d’amélioration : notre </a:t>
            </a:r>
            <a:r>
              <a:rPr lang="fr-FR" err="1">
                <a:effectLst/>
                <a:latin typeface="Helvetica Neue" panose="02000503000000020004" pitchFamily="2" charset="0"/>
              </a:rPr>
              <a:t>moodle</a:t>
            </a:r>
            <a:r>
              <a:rPr lang="fr-FR">
                <a:effectLst/>
                <a:latin typeface="Helvetica Neue" panose="02000503000000020004" pitchFamily="2" charset="0"/>
              </a:rPr>
              <a:t> est régional donc nous pourrions avoir des tutoriels régionaux.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307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latin typeface="Helvetica Neue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311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latin typeface="Helvetica Neue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953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latin typeface="Helvetica Neue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66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latin typeface="Helvetica Neue"/>
              </a:rPr>
              <a:t>Newsletters</a:t>
            </a:r>
            <a:r>
              <a:rPr lang="fr-FR">
                <a:effectLst/>
                <a:latin typeface="Helvetica Neue"/>
              </a:rPr>
              <a:t> à destination des étudiants et des personnels.</a:t>
            </a:r>
          </a:p>
          <a:p>
            <a:r>
              <a:rPr lang="fr-FR">
                <a:effectLst/>
                <a:latin typeface="Helvetica Neue"/>
              </a:rPr>
              <a:t> = garantie de l’importance et de la considération de Moodle à l’UT via la diffusion de sujets récurrents.</a:t>
            </a:r>
          </a:p>
          <a:p>
            <a:r>
              <a:rPr lang="fr-FR" b="1" u="sng"/>
              <a:t>Sujets abordés :</a:t>
            </a:r>
            <a:endParaRPr lang="en-US"/>
          </a:p>
          <a:p>
            <a:pPr marL="171450" indent="-171450">
              <a:buFont typeface="Wingdings,Sans-Serif"/>
              <a:buChar char="Ø"/>
            </a:pPr>
            <a:r>
              <a:rPr lang="fr-FR"/>
              <a:t>(Dés)inscription à des cours et amélioration de l’inscription</a:t>
            </a:r>
            <a:endParaRPr lang="en-US"/>
          </a:p>
          <a:p>
            <a:pPr marL="171450" indent="-171450">
              <a:buFont typeface="Wingdings,Sans-Serif"/>
              <a:buChar char="Ø"/>
            </a:pPr>
            <a:r>
              <a:rPr lang="fr-FR" err="1"/>
              <a:t>Ré-organisation</a:t>
            </a:r>
            <a:r>
              <a:rPr lang="fr-FR"/>
              <a:t> des diplômes</a:t>
            </a:r>
            <a:endParaRPr lang="en-US"/>
          </a:p>
          <a:p>
            <a:pPr marL="171450" indent="-171450">
              <a:buFont typeface="Wingdings,Sans-Serif"/>
              <a:buChar char="Ø"/>
            </a:pPr>
            <a:r>
              <a:rPr lang="fr-FR"/>
              <a:t>Intégration d’un bouton « Rechercher un cours »</a:t>
            </a:r>
            <a:endParaRPr lang="en-US"/>
          </a:p>
          <a:p>
            <a:pPr marL="171450" indent="-171450">
              <a:buFont typeface="Wingdings,Sans-Serif"/>
              <a:buChar char="Ø"/>
            </a:pPr>
            <a:r>
              <a:rPr lang="fr-FR"/>
              <a:t>Aide </a:t>
            </a:r>
            <a:r>
              <a:rPr lang="fr-FR" err="1"/>
              <a:t>tutorielle</a:t>
            </a:r>
            <a:r>
              <a:rPr lang="fr-FR"/>
              <a:t> = aide en ligne personnalisée. Tout est au bon endroit pour l’utilisateur!</a:t>
            </a:r>
            <a:endParaRPr lang="en-US"/>
          </a:p>
          <a:p>
            <a:endParaRPr lang="fr-FR">
              <a:latin typeface="Helvetica Neue" panose="02000503000000020004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607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effectLst/>
                <a:latin typeface="Helvetica Neue" panose="02000503000000020004" pitchFamily="2" charset="0"/>
              </a:rPr>
              <a:t>Option accessibilité en one page</a:t>
            </a:r>
          </a:p>
          <a:p>
            <a:r>
              <a:rPr lang="fr-FR">
                <a:effectLst/>
                <a:latin typeface="Helvetica Neue" panose="02000503000000020004" pitchFamily="2" charset="0"/>
              </a:rPr>
              <a:t>Aide en ligne, documentation propre à l’UT reprenant les questions les + récurrentes aussi bien des enseignants que des étudiants</a:t>
            </a:r>
          </a:p>
          <a:p>
            <a:r>
              <a:rPr lang="fr-FR">
                <a:effectLst/>
                <a:latin typeface="Helvetica Neue" panose="02000503000000020004" pitchFamily="2" charset="0"/>
              </a:rPr>
              <a:t>Aide aux utilisateurs = bouton en bas à créer vers nos propres tutoriels, cela permettra d’arrêter l’adresse mail assistance. Si besoin un lien vers un </a:t>
            </a:r>
            <a:r>
              <a:rPr lang="fr-FR" err="1">
                <a:effectLst/>
                <a:latin typeface="Helvetica Neue" panose="02000503000000020004" pitchFamily="2" charset="0"/>
              </a:rPr>
              <a:t>ticketing</a:t>
            </a:r>
            <a:r>
              <a:rPr lang="fr-FR">
                <a:effectLst/>
                <a:latin typeface="Helvetica Neue" panose="02000503000000020004" pitchFamily="2" charset="0"/>
              </a:rPr>
              <a:t> sera créé.</a:t>
            </a:r>
          </a:p>
          <a:p>
            <a:br>
              <a:rPr lang="fr-FR">
                <a:effectLst/>
                <a:latin typeface="Helvetica Neue" panose="02000503000000020004" pitchFamily="2" charset="0"/>
              </a:rPr>
            </a:br>
            <a:endParaRPr lang="fr-FR">
              <a:effectLst/>
              <a:latin typeface="Helvetica Neue" panose="02000503000000020004" pitchFamily="2" charset="0"/>
            </a:endParaRPr>
          </a:p>
          <a:p>
            <a:r>
              <a:rPr lang="fr-FR">
                <a:effectLst/>
                <a:latin typeface="Helvetica Neue" panose="02000503000000020004" pitchFamily="2" charset="0"/>
              </a:rPr>
              <a:t>Piste d’amélioration : notre </a:t>
            </a:r>
            <a:r>
              <a:rPr lang="fr-FR" err="1">
                <a:effectLst/>
                <a:latin typeface="Helvetica Neue" panose="02000503000000020004" pitchFamily="2" charset="0"/>
              </a:rPr>
              <a:t>moodle</a:t>
            </a:r>
            <a:r>
              <a:rPr lang="fr-FR">
                <a:effectLst/>
                <a:latin typeface="Helvetica Neue" panose="02000503000000020004" pitchFamily="2" charset="0"/>
              </a:rPr>
              <a:t> est régional donc nous pourrions avoir des tutoriels régionaux.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16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err="1"/>
              <a:t>Flo</a:t>
            </a:r>
            <a:r>
              <a:rPr lang="fr-FR"/>
              <a:t> : Je suis d'accord avec toi :  De simple plateforme pédagogique, elle est utilisée dans tous les sens aujourd'hui (Cloud, stockage documents administratifs, gestion de réunions, d'associations...)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fr-FR"/>
          </a:p>
          <a:p>
            <a:r>
              <a:rPr lang="fr-FR"/>
              <a:t>Seb : ouais c'est clair, c'est un vrai "aïoli" ta plateforme</a:t>
            </a:r>
          </a:p>
          <a:p>
            <a:r>
              <a:rPr lang="fr-FR" err="1"/>
              <a:t>Flo</a:t>
            </a:r>
            <a:r>
              <a:rPr lang="fr-FR"/>
              <a:t> : c'est le </a:t>
            </a:r>
            <a:r>
              <a:rPr lang="fr-FR" err="1"/>
              <a:t>oïa</a:t>
            </a:r>
            <a:r>
              <a:rPr lang="fr-FR"/>
              <a:t> que l'on dit </a:t>
            </a:r>
            <a:r>
              <a:rPr lang="fr-FR" err="1"/>
              <a:t>seb</a:t>
            </a:r>
            <a:endParaRPr lang="fr-FR"/>
          </a:p>
          <a:p>
            <a:r>
              <a:rPr lang="fr-FR"/>
              <a:t>Seb : ouais c'est pareil</a:t>
            </a:r>
          </a:p>
          <a:p>
            <a:r>
              <a:rPr lang="fr-FR"/>
              <a:t>clic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/>
              <a:t>Seb : </a:t>
            </a:r>
            <a:endParaRPr lang="en-US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/>
              <a:t>De toute façon :</a:t>
            </a:r>
            <a:endParaRPr lang="en-US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Calibri"/>
              <a:buChar char="-"/>
            </a:pPr>
            <a:r>
              <a:rPr lang="fr-FR"/>
              <a:t>La nomenclature des cours ne correspond pas aux maquettes validées de l'offre de formation (clic)</a:t>
            </a:r>
            <a:endParaRPr lang="en-US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Calibri"/>
              <a:buChar char="-"/>
            </a:pPr>
            <a:r>
              <a:rPr lang="fr-FR"/>
              <a:t>La formation étudiante ne se fait plus correctement selon les composantes (clic)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Calibri"/>
              <a:buChar char="-"/>
            </a:pPr>
            <a:r>
              <a:rPr lang="fr-FR"/>
              <a:t>La formations aux outils numériques des enseignants primo-arrivants n’existe plus (clic)</a:t>
            </a:r>
            <a:endParaRPr lang="en-US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Calibri"/>
              <a:buChar char="-"/>
            </a:pPr>
            <a:r>
              <a:rPr lang="fr-FR"/>
              <a:t>La transmission Moodle enseignant/étudiant a disparu (clic)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/>
              <a:t>Ils la jouent perso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/>
              <a:t>clic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349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/>
              <a:t>clic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err="1"/>
              <a:t>Flo</a:t>
            </a:r>
            <a:r>
              <a:rPr lang="fr-FR"/>
              <a:t> : C'est vrai aussi : Les étudiants sont souvent perdus, le nom du cours dans Moodle ne correspond pas à celui mentionné dans la maquette de leur diplôme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/>
              <a:t>Seb : Et ouais les enseignants ont tous les droits - en mode président de club -  c'est ça et les couloirs gauche alors ?????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/>
              <a:t>Seb : c'est quoi la solution pour les scolarités alors ???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/>
              <a:t>clic</a:t>
            </a:r>
          </a:p>
          <a:p>
            <a:r>
              <a:rPr lang="fr-FR" err="1"/>
              <a:t>Flo</a:t>
            </a:r>
            <a:r>
              <a:rPr lang="fr-FR"/>
              <a:t> : Ecoute on va miser sur les étudiants</a:t>
            </a:r>
          </a:p>
          <a:p>
            <a:r>
              <a:rPr lang="fr-FR"/>
              <a:t>clic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678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err="1">
                <a:latin typeface="Helvetica Neue"/>
              </a:rPr>
              <a:t>Flo</a:t>
            </a:r>
            <a:r>
              <a:rPr lang="fr-FR">
                <a:latin typeface="Helvetica Neue"/>
              </a:rPr>
              <a:t> : </a:t>
            </a:r>
            <a:r>
              <a:rPr lang="fr-FR">
                <a:effectLst/>
                <a:latin typeface="Helvetica Neue"/>
              </a:rPr>
              <a:t> </a:t>
            </a:r>
            <a:r>
              <a:rPr lang="fr-FR">
                <a:latin typeface="Helvetica Neue"/>
              </a:rPr>
              <a:t>Ils ont une présentation</a:t>
            </a:r>
            <a:r>
              <a:rPr lang="fr-FR">
                <a:effectLst/>
                <a:latin typeface="Helvetica Neue"/>
              </a:rPr>
              <a:t> de 30 min sur l’ENT. </a:t>
            </a:r>
          </a:p>
          <a:p>
            <a:r>
              <a:rPr lang="fr-FR">
                <a:latin typeface="Helvetica Neue"/>
              </a:rPr>
              <a:t>clic</a:t>
            </a:r>
          </a:p>
          <a:p>
            <a:r>
              <a:rPr lang="fr-FR">
                <a:latin typeface="Helvetica Neue"/>
              </a:rPr>
              <a:t>Seb : ENT c'est pas MOODLE !!!! </a:t>
            </a:r>
            <a:r>
              <a:rPr lang="fr-FR"/>
              <a:t>Aucune formation à l’outil Moodle</a:t>
            </a:r>
          </a:p>
          <a:p>
            <a:r>
              <a:rPr lang="fr-FR" err="1">
                <a:latin typeface="Helvetica Neue"/>
              </a:rPr>
              <a:t>Flo</a:t>
            </a:r>
            <a:r>
              <a:rPr lang="fr-FR">
                <a:latin typeface="Helvetica Neue"/>
              </a:rPr>
              <a:t> : Je sais, on part du principe que les étudiants ont un ENT depuis le collège donc qu'ils connaissent l'outil.</a:t>
            </a:r>
          </a:p>
          <a:p>
            <a:r>
              <a:rPr lang="fr-FR"/>
              <a:t>Seb : ENT c'est pas MOODLE !!!! C'est un portail d'applications - Moodle c'est la plateforme pédagogique : UNE des multiples applications de l'ENT !!! Cagoule !!!!</a:t>
            </a:r>
            <a:endParaRPr lang="en-US"/>
          </a:p>
          <a:p>
            <a:r>
              <a:rPr lang="fr-FR" err="1">
                <a:latin typeface="Aptos"/>
              </a:rPr>
              <a:t>Flo</a:t>
            </a:r>
            <a:r>
              <a:rPr lang="fr-FR">
                <a:latin typeface="Aptos"/>
              </a:rPr>
              <a:t> : C'est Cagole </a:t>
            </a:r>
            <a:r>
              <a:rPr lang="fr-FR" err="1">
                <a:latin typeface="Aptos"/>
              </a:rPr>
              <a:t>seb</a:t>
            </a:r>
            <a:r>
              <a:rPr lang="fr-FR">
                <a:latin typeface="Aptos"/>
              </a:rPr>
              <a:t> que l'on dit</a:t>
            </a:r>
          </a:p>
          <a:p>
            <a:r>
              <a:rPr lang="fr-FR">
                <a:latin typeface="Aptos"/>
              </a:rPr>
              <a:t>Seb : ouais c'est pareil !!</a:t>
            </a:r>
          </a:p>
          <a:p>
            <a:r>
              <a:rPr lang="fr-FR">
                <a:latin typeface="Aptos"/>
              </a:rPr>
              <a:t>clic</a:t>
            </a:r>
          </a:p>
          <a:p>
            <a:r>
              <a:rPr lang="fr-FR">
                <a:latin typeface="Helvetica Neue"/>
              </a:rPr>
              <a:t>Seb : en gros les étudiants, ils sont tous sur le </a:t>
            </a:r>
            <a:r>
              <a:rPr lang="fr-FR">
                <a:latin typeface="Aptos"/>
              </a:rPr>
              <a:t>banc</a:t>
            </a:r>
            <a:r>
              <a:rPr lang="fr-FR"/>
              <a:t> de touche , mais banc de touche limite tribunes. </a:t>
            </a:r>
            <a:endParaRPr lang="fr-FR">
              <a:latin typeface="Helvetica Neue"/>
            </a:endParaRPr>
          </a:p>
          <a:p>
            <a:r>
              <a:rPr lang="fr-FR"/>
              <a:t>clic</a:t>
            </a:r>
          </a:p>
          <a:p>
            <a:r>
              <a:rPr lang="fr-FR" err="1"/>
              <a:t>Flo</a:t>
            </a:r>
            <a:r>
              <a:rPr lang="fr-FR"/>
              <a:t> : Je suis d'accord on laisse pas bébé dans un coin</a:t>
            </a:r>
          </a:p>
          <a:p>
            <a:r>
              <a:rPr lang="fr-FR"/>
              <a:t>Seb : bébé c'est celui qui tire les corners ?</a:t>
            </a:r>
          </a:p>
          <a:p>
            <a:r>
              <a:rPr lang="fr-FR"/>
              <a:t>Clic</a:t>
            </a:r>
          </a:p>
          <a:p>
            <a:r>
              <a:rPr lang="fr-FR"/>
              <a:t>clic</a:t>
            </a:r>
          </a:p>
          <a:p>
            <a:r>
              <a:rPr lang="fr-FR" err="1"/>
              <a:t>Flo</a:t>
            </a:r>
            <a:r>
              <a:rPr lang="fr-FR"/>
              <a:t> : Mais y'a  aussi la formation Moodle aux enseignants ?</a:t>
            </a:r>
          </a:p>
          <a:p>
            <a:r>
              <a:rPr lang="fr-FR"/>
              <a:t>clic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327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>
                <a:latin typeface="Helvetica Neue"/>
              </a:rPr>
              <a:t>Seb : Formation </a:t>
            </a:r>
            <a:r>
              <a:rPr lang="fr-FR" err="1">
                <a:latin typeface="Helvetica Neue"/>
              </a:rPr>
              <a:t>moodle</a:t>
            </a:r>
            <a:r>
              <a:rPr lang="fr-FR">
                <a:latin typeface="Helvetica Neue"/>
              </a:rPr>
              <a:t> aux enseignants ???</a:t>
            </a:r>
            <a:endParaRPr lang="en-US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/>
              <a:t>Clic </a:t>
            </a:r>
            <a:endParaRPr lang="en-US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/>
              <a:t>Seb : Actuellement ils ne répondent pas aux attentes des étudiants.</a:t>
            </a:r>
            <a:endParaRPr lang="en-US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/>
              <a:t>Clic</a:t>
            </a:r>
            <a:endParaRPr lang="en-US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/>
              <a:t>Seb : mode d’emploi méconnu</a:t>
            </a:r>
            <a:endParaRPr lang="en-US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/>
              <a:t>Clic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/>
              <a:t>Seb: Nommage des cours trop aléatoires</a:t>
            </a:r>
            <a:endParaRPr lang="en-US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/>
              <a:t>Clic</a:t>
            </a:r>
            <a:endParaRPr lang="en-US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/>
              <a:t>Seb : et l'accessibilité numérique elle est peu prise en compte alors que la plateforme s'optimise. </a:t>
            </a:r>
            <a:endParaRPr lang="en-US">
              <a:latin typeface="Aptos" panose="0211000402020202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>
                <a:latin typeface="Helvetica Neue"/>
              </a:rPr>
              <a:t>Seb : et après on s'étonne qu'on arrive pas à être champion chaque année !!</a:t>
            </a:r>
            <a:endParaRPr lang="en-US">
              <a:latin typeface="Aptos" panose="0211000402020202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>
                <a:latin typeface="Helvetica Neue"/>
              </a:rPr>
              <a:t>clic</a:t>
            </a:r>
          </a:p>
          <a:p>
            <a:r>
              <a:rPr lang="fr-FR" err="1">
                <a:latin typeface="Helvetica Neue"/>
              </a:rPr>
              <a:t>Flo</a:t>
            </a:r>
            <a:r>
              <a:rPr lang="fr-FR">
                <a:latin typeface="Helvetica Neue"/>
              </a:rPr>
              <a:t> : En parlant d'accessibilité numérique</a:t>
            </a:r>
          </a:p>
          <a:p>
            <a:r>
              <a:rPr lang="fr-FR">
                <a:latin typeface="Helvetica Neue"/>
              </a:rPr>
              <a:t>clic</a:t>
            </a:r>
          </a:p>
          <a:p>
            <a:endParaRPr lang="fr-FR">
              <a:latin typeface="Helvetica Neue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733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err="1"/>
              <a:t>Flo</a:t>
            </a:r>
            <a:r>
              <a:rPr lang="fr-FR"/>
              <a:t> : Le ministère nous demande de vérifier et améliorer l'accessibilité numérique de nos applications vers les nouvelles normes en vigueur.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/>
              <a:t>clic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/>
              <a:t>Seb: Et voilà, c'est le hors-jeu direct !!!!!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/>
              <a:t>clic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err="1"/>
              <a:t>Flo</a:t>
            </a:r>
            <a:r>
              <a:rPr lang="fr-FR"/>
              <a:t> : Mais nan, Moodle s'optimise avec les versions, nous avons même poussé le concept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/>
              <a:t>Seb : Ah ouais cacahuète en pleine lucarne là !!!!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532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latin typeface="Helvetica Neue"/>
            </a:endParaRPr>
          </a:p>
          <a:p>
            <a:r>
              <a:rPr lang="fr-FR" err="1">
                <a:latin typeface="Helvetica Neue"/>
              </a:rPr>
              <a:t>Flo</a:t>
            </a:r>
            <a:r>
              <a:rPr lang="fr-FR">
                <a:latin typeface="Helvetica Neue"/>
              </a:rPr>
              <a:t> : C'qui faut c'est former les enseignants  : je suis d'accord avec toi Seb, donc l'objectif</a:t>
            </a:r>
            <a:r>
              <a:rPr lang="fr-FR">
                <a:effectLst/>
                <a:latin typeface="Helvetica Neue"/>
              </a:rPr>
              <a:t> : ce sont </a:t>
            </a:r>
            <a:r>
              <a:rPr lang="fr-FR">
                <a:latin typeface="Helvetica Neue"/>
              </a:rPr>
              <a:t>les</a:t>
            </a:r>
            <a:r>
              <a:rPr lang="fr-FR">
                <a:effectLst/>
                <a:latin typeface="Helvetica Neue"/>
              </a:rPr>
              <a:t> ambassadeurs de  Moodle auprès des étudiants.</a:t>
            </a:r>
            <a:endParaRPr lang="fr-FR"/>
          </a:p>
          <a:p>
            <a:r>
              <a:rPr lang="fr-FR">
                <a:latin typeface="Helvetica Neue"/>
              </a:rPr>
              <a:t>clic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err="1">
                <a:latin typeface="Helvetica Neue"/>
              </a:rPr>
              <a:t>Flo</a:t>
            </a:r>
            <a:r>
              <a:rPr lang="fr-FR">
                <a:latin typeface="Helvetica Neue"/>
              </a:rPr>
              <a:t> : </a:t>
            </a:r>
            <a:r>
              <a:rPr lang="fr-FR" b="1"/>
              <a:t>La formation doit redevenir obligatoire pour les enseignants : </a:t>
            </a:r>
            <a:endParaRPr lang="en-US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b="1"/>
              <a:t>clic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err="1"/>
              <a:t>flo</a:t>
            </a:r>
            <a:r>
              <a:rPr lang="fr-FR"/>
              <a:t> :comment transmettre son cours ?</a:t>
            </a:r>
            <a:endParaRPr lang="en-US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/>
              <a:t>clic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err="1"/>
              <a:t>Flo</a:t>
            </a:r>
            <a:r>
              <a:rPr lang="fr-FR"/>
              <a:t> : comment supprimer son cours ? </a:t>
            </a:r>
            <a:endParaRPr lang="en-US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>
                <a:latin typeface="Helvetica Neue"/>
              </a:rPr>
              <a:t>Seb : Ouais c'est ça il nous faut des coachs si on veut gagner !! Mais pas des "</a:t>
            </a:r>
            <a:r>
              <a:rPr lang="fr-FR" err="1">
                <a:latin typeface="Helvetica Neue"/>
              </a:rPr>
              <a:t>tonches</a:t>
            </a:r>
            <a:r>
              <a:rPr lang="fr-FR">
                <a:latin typeface="Helvetica Neue"/>
              </a:rPr>
              <a:t>"</a:t>
            </a:r>
            <a:endParaRPr lang="fr-FR">
              <a:latin typeface="Aptos" panose="02110004020202020204"/>
            </a:endParaRPr>
          </a:p>
          <a:p>
            <a:r>
              <a:rPr lang="fr-FR" err="1">
                <a:latin typeface="Helvetica Neue"/>
              </a:rPr>
              <a:t>Flo</a:t>
            </a:r>
            <a:r>
              <a:rPr lang="fr-FR">
                <a:latin typeface="Helvetica Neue"/>
              </a:rPr>
              <a:t> : c'est tanches </a:t>
            </a:r>
            <a:r>
              <a:rPr lang="fr-FR" err="1">
                <a:latin typeface="Helvetica Neue"/>
              </a:rPr>
              <a:t>seb</a:t>
            </a:r>
            <a:r>
              <a:rPr lang="fr-FR">
                <a:latin typeface="Helvetica Neue"/>
              </a:rPr>
              <a:t> </a:t>
            </a:r>
          </a:p>
          <a:p>
            <a:r>
              <a:rPr lang="fr-FR">
                <a:latin typeface="Helvetica Neue"/>
              </a:rPr>
              <a:t>Seb : Ouais c'est pareil</a:t>
            </a:r>
          </a:p>
          <a:p>
            <a:r>
              <a:rPr lang="fr-FR">
                <a:latin typeface="Helvetica Neue"/>
              </a:rPr>
              <a:t>Seb : La moitié des cours sont morts</a:t>
            </a:r>
          </a:p>
          <a:p>
            <a:r>
              <a:rPr lang="fr-FR">
                <a:latin typeface="Helvetica Neue"/>
              </a:rPr>
              <a:t>clic</a:t>
            </a:r>
          </a:p>
          <a:p>
            <a:r>
              <a:rPr lang="fr-FR">
                <a:latin typeface="Helvetica Neue"/>
              </a:rPr>
              <a:t>Clic</a:t>
            </a:r>
          </a:p>
          <a:p>
            <a:endParaRPr lang="fr-FR">
              <a:latin typeface="Helvetica Neue"/>
            </a:endParaRPr>
          </a:p>
          <a:p>
            <a:endParaRPr lang="fr-FR">
              <a:latin typeface="Helvetica Neue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891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clic</a:t>
            </a:r>
          </a:p>
          <a:p>
            <a:r>
              <a:rPr lang="fr-FR" err="1"/>
              <a:t>Flo</a:t>
            </a:r>
            <a:r>
              <a:rPr lang="fr-FR"/>
              <a:t> : On organise un Digital Clean Up Day au sein de l’UT </a:t>
            </a:r>
          </a:p>
          <a:p>
            <a:r>
              <a:rPr lang="fr-FR"/>
              <a:t>Chiffres  pour le département d'Indre et Loire dont l'université de Tours, </a:t>
            </a:r>
            <a:r>
              <a:rPr lang="fr-FR" err="1"/>
              <a:t>Smartome</a:t>
            </a:r>
            <a:r>
              <a:rPr lang="fr-FR"/>
              <a:t>, la Ville de Tours, la Métropole de Tours :  4 500 Go supprimés</a:t>
            </a:r>
          </a:p>
          <a:p>
            <a:r>
              <a:rPr lang="fr-FR"/>
              <a:t>Seb : t'y es pas bestiasse toi ??</a:t>
            </a:r>
          </a:p>
          <a:p>
            <a:r>
              <a:rPr lang="fr-FR"/>
              <a:t>clic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957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 err="1"/>
              <a:t>Clic</a:t>
            </a:r>
          </a:p>
          <a:p>
            <a:r>
              <a:rPr lang="en-US"/>
              <a:t>Seb : </a:t>
            </a:r>
            <a:r>
              <a:rPr lang="en-US" err="1"/>
              <a:t>Regarde</a:t>
            </a:r>
            <a:r>
              <a:rPr lang="en-US"/>
              <a:t> </a:t>
            </a:r>
            <a:r>
              <a:rPr lang="en-US" err="1"/>
              <a:t>moi</a:t>
            </a:r>
            <a:r>
              <a:rPr lang="en-US"/>
              <a:t> </a:t>
            </a:r>
            <a:r>
              <a:rPr lang="en-US" err="1"/>
              <a:t>ça</a:t>
            </a:r>
            <a:r>
              <a:rPr lang="en-US"/>
              <a:t> : </a:t>
            </a:r>
            <a:r>
              <a:rPr lang="en-US" err="1"/>
              <a:t>j'vais</a:t>
            </a:r>
            <a:r>
              <a:rPr lang="en-US"/>
              <a:t> </a:t>
            </a:r>
            <a:r>
              <a:rPr lang="en-US" err="1"/>
              <a:t>te</a:t>
            </a:r>
            <a:r>
              <a:rPr lang="en-US"/>
              <a:t> balancer des </a:t>
            </a:r>
            <a:r>
              <a:rPr lang="en-US" err="1"/>
              <a:t>p'tits</a:t>
            </a:r>
            <a:r>
              <a:rPr lang="en-US"/>
              <a:t> chiffres façon </a:t>
            </a:r>
            <a:r>
              <a:rPr lang="en-US" err="1"/>
              <a:t>tirs</a:t>
            </a:r>
            <a:r>
              <a:rPr lang="en-US"/>
              <a:t> aux buts, </a:t>
            </a:r>
            <a:endParaRPr lang="fr-FR"/>
          </a:p>
          <a:p>
            <a:r>
              <a:rPr lang="en-US" err="1"/>
              <a:t>reste</a:t>
            </a:r>
            <a:r>
              <a:rPr lang="en-US"/>
              <a:t> bien sur ta </a:t>
            </a:r>
            <a:r>
              <a:rPr lang="en-US" err="1"/>
              <a:t>ligne</a:t>
            </a:r>
            <a:r>
              <a:rPr lang="en-US"/>
              <a:t>, </a:t>
            </a:r>
            <a:r>
              <a:rPr lang="en-US" err="1"/>
              <a:t>t'es</a:t>
            </a:r>
            <a:r>
              <a:rPr lang="en-US"/>
              <a:t> pas </a:t>
            </a:r>
            <a:r>
              <a:rPr lang="en-US" err="1"/>
              <a:t>prête</a:t>
            </a:r>
            <a:r>
              <a:rPr lang="en-US"/>
              <a:t> à </a:t>
            </a:r>
            <a:r>
              <a:rPr lang="en-US" err="1"/>
              <a:t>voir</a:t>
            </a:r>
            <a:r>
              <a:rPr lang="en-US"/>
              <a:t> </a:t>
            </a:r>
            <a:r>
              <a:rPr lang="en-US" err="1"/>
              <a:t>ça</a:t>
            </a:r>
            <a:r>
              <a:rPr lang="en-US"/>
              <a:t> ma </a:t>
            </a:r>
            <a:r>
              <a:rPr lang="en-US" err="1"/>
              <a:t>pitchoune</a:t>
            </a:r>
            <a:r>
              <a:rPr lang="en-US"/>
              <a:t> :</a:t>
            </a:r>
          </a:p>
          <a:p>
            <a:r>
              <a:rPr lang="en-US"/>
              <a:t>-&gt; La </a:t>
            </a:r>
            <a:r>
              <a:rPr lang="en-US" err="1"/>
              <a:t>sauvegarde</a:t>
            </a:r>
            <a:r>
              <a:rPr lang="en-US"/>
              <a:t> de </a:t>
            </a:r>
            <a:r>
              <a:rPr lang="en-US" err="1"/>
              <a:t>contenus</a:t>
            </a:r>
            <a:r>
              <a:rPr lang="en-US"/>
              <a:t> </a:t>
            </a:r>
            <a:r>
              <a:rPr lang="en-US" err="1"/>
              <a:t>obsolètes</a:t>
            </a:r>
            <a:r>
              <a:rPr lang="en-US"/>
              <a:t> </a:t>
            </a:r>
            <a:r>
              <a:rPr lang="en-US" err="1"/>
              <a:t>appartenant</a:t>
            </a:r>
            <a:r>
              <a:rPr lang="en-US"/>
              <a:t> aux </a:t>
            </a:r>
            <a:r>
              <a:rPr lang="en-US" err="1"/>
              <a:t>enseignants</a:t>
            </a:r>
            <a:r>
              <a:rPr lang="en-US"/>
              <a:t> : matte </a:t>
            </a:r>
            <a:r>
              <a:rPr lang="en-US" err="1"/>
              <a:t>moi</a:t>
            </a:r>
            <a:r>
              <a:rPr lang="en-US"/>
              <a:t> </a:t>
            </a:r>
            <a:r>
              <a:rPr lang="en-US" err="1"/>
              <a:t>ça</a:t>
            </a:r>
            <a:r>
              <a:rPr lang="en-US"/>
              <a:t> !!!</a:t>
            </a:r>
          </a:p>
          <a:p>
            <a:r>
              <a:rPr lang="en-US" err="1"/>
              <a:t>clic</a:t>
            </a:r>
            <a:endParaRPr lang="en-US"/>
          </a:p>
          <a:p>
            <a:r>
              <a:rPr lang="fr-FR" err="1"/>
              <a:t>Flo</a:t>
            </a:r>
            <a:r>
              <a:rPr lang="fr-FR"/>
              <a:t> : bien joué sur ce coup là cacou</a:t>
            </a:r>
            <a:endParaRPr lang="en-US"/>
          </a:p>
          <a:p>
            <a:r>
              <a:rPr lang="fr-FR" err="1"/>
              <a:t>Flo</a:t>
            </a:r>
            <a:r>
              <a:rPr lang="fr-FR"/>
              <a:t> : Après on peut miser sur l'assistance en ligne pour faire le tri</a:t>
            </a:r>
            <a:endParaRPr lang="en-US"/>
          </a:p>
          <a:p>
            <a:r>
              <a:rPr lang="fr-FR"/>
              <a:t>clic</a:t>
            </a:r>
            <a:endParaRPr lang="en-US"/>
          </a:p>
          <a:p>
            <a:endParaRPr lang="fr-FR">
              <a:latin typeface="Helvetica Neue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6BBF-16B4-4F48-9EBB-1CF9C2819DB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92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de la contribution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8" y="5652569"/>
            <a:ext cx="8390901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5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9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erg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20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31BE1B1-B507-4E16-99F3-964F5909AB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1980000"/>
            <a:ext cx="9134157" cy="2357438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vestibulum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morbi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blandit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Ullamcorper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dignissim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cras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lobortis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feugiat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vivamus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Phasellus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eu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Diam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nulla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99DD4F9-B42A-4820-AE04-04078923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032200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ext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31BE1B1-B507-4E16-99F3-964F5909AB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2880000"/>
            <a:ext cx="9134157" cy="2357438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vestibulum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morbi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blandit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Ullamcorper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dignissim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cras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lobortis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feugiat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vivamus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Phasellus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eu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Diam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nulla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39C0E9C-8D56-4252-B9EA-E91DF3BC14DC}"/>
              </a:ext>
            </a:extLst>
          </p:cNvPr>
          <p:cNvSpPr txBox="1">
            <a:spLocks/>
          </p:cNvSpPr>
          <p:nvPr userDrawn="1"/>
        </p:nvSpPr>
        <p:spPr>
          <a:xfrm>
            <a:off x="1259999" y="1888840"/>
            <a:ext cx="4546911" cy="79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>
              <a:solidFill>
                <a:srgbClr val="0D4050"/>
              </a:solidFill>
              <a:latin typeface="Raleway"/>
              <a:cs typeface="Arial" panose="020B0604020202020204" pitchFamily="34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4C2159D-D173-4228-A3E1-ADF14A471401}"/>
              </a:ext>
            </a:extLst>
          </p:cNvPr>
          <p:cNvSpPr txBox="1">
            <a:spLocks/>
          </p:cNvSpPr>
          <p:nvPr userDrawn="1"/>
        </p:nvSpPr>
        <p:spPr>
          <a:xfrm>
            <a:off x="1259998" y="1806440"/>
            <a:ext cx="4546911" cy="79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>
              <a:solidFill>
                <a:srgbClr val="0D4050"/>
              </a:solidFill>
              <a:latin typeface="Raleway"/>
              <a:cs typeface="Arial" panose="020B0604020202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8C7812-BDD8-4E94-AB09-A349C4425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0475" y="1889126"/>
            <a:ext cx="3754438" cy="542990"/>
          </a:xfrm>
        </p:spPr>
        <p:txBody>
          <a:bodyPr/>
          <a:lstStyle>
            <a:lvl1pPr marL="0" indent="0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A95A1C07-27DF-4419-8821-53DB4A436E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077020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entr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9B4C904F-E24C-4EE9-B46E-874082E47F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1532" y="1766577"/>
            <a:ext cx="6108929" cy="542990"/>
          </a:xfrm>
        </p:spPr>
        <p:txBody>
          <a:bodyPr/>
          <a:lstStyle>
            <a:lvl1pPr marL="0" indent="0" algn="ctr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30E3FA-4EE1-483F-8126-D6FD515270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1532" y="869543"/>
            <a:ext cx="6108930" cy="759011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D139238-89F1-4F3B-A8F4-B97CD81C83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1534" y="2347571"/>
            <a:ext cx="6108929" cy="355802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3A738F3-A880-4DAE-A61B-E3374E7B4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1532" y="5988457"/>
            <a:ext cx="6108929" cy="542990"/>
          </a:xfrm>
        </p:spPr>
        <p:txBody>
          <a:bodyPr>
            <a:noAutofit/>
          </a:bodyPr>
          <a:lstStyle>
            <a:lvl1pPr marL="0" indent="0" algn="ctr">
              <a:buNone/>
              <a:defRPr lang="fr-FR" sz="1200" i="1" kern="1200" dirty="0" smtClean="0">
                <a:solidFill>
                  <a:schemeClr val="bg2">
                    <a:lumMod val="2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 Le parc </a:t>
            </a:r>
            <a:r>
              <a:rPr lang="fr-FR" err="1"/>
              <a:t>pharo</a:t>
            </a:r>
            <a:r>
              <a:rPr lang="fr-FR"/>
              <a:t>, Sculptures </a:t>
            </a:r>
            <a:r>
              <a:rPr lang="fr-FR" err="1"/>
              <a:t>bernard</a:t>
            </a:r>
            <a:r>
              <a:rPr lang="fr-FR"/>
              <a:t> venet, image libérée de droits d’auteur (Creative Commons CC0)</a:t>
            </a:r>
          </a:p>
        </p:txBody>
      </p:sp>
    </p:spTree>
    <p:extLst>
      <p:ext uri="{BB962C8B-B14F-4D97-AF65-F5344CB8AC3E}">
        <p14:creationId xmlns:p14="http://schemas.microsoft.com/office/powerpoint/2010/main" val="116079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9B4C904F-E24C-4EE9-B46E-874082E47F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8127" y="2285051"/>
            <a:ext cx="4920791" cy="542990"/>
          </a:xfrm>
        </p:spPr>
        <p:txBody>
          <a:bodyPr/>
          <a:lstStyle>
            <a:lvl1pPr marL="0" indent="0" algn="ctr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30E3FA-4EE1-483F-8126-D6FD515270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8778" y="1160326"/>
            <a:ext cx="3754438" cy="759011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D139238-89F1-4F3B-A8F4-B97CD81C83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431" y="2309567"/>
            <a:ext cx="6108929" cy="355802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3A738F3-A880-4DAE-A61B-E3374E7B4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3431" y="5867592"/>
            <a:ext cx="6108929" cy="542990"/>
          </a:xfrm>
        </p:spPr>
        <p:txBody>
          <a:bodyPr>
            <a:noAutofit/>
          </a:bodyPr>
          <a:lstStyle>
            <a:lvl1pPr marL="0" indent="0" algn="ctr">
              <a:buNone/>
              <a:defRPr lang="fr-FR" sz="1200" i="1" kern="1200" dirty="0" smtClean="0">
                <a:solidFill>
                  <a:schemeClr val="bg2">
                    <a:lumMod val="2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 Le parc </a:t>
            </a:r>
            <a:r>
              <a:rPr lang="fr-FR" err="1"/>
              <a:t>pharo</a:t>
            </a:r>
            <a:r>
              <a:rPr lang="fr-FR"/>
              <a:t>, Sculptures </a:t>
            </a:r>
            <a:r>
              <a:rPr lang="fr-FR" err="1"/>
              <a:t>bernard</a:t>
            </a:r>
            <a:r>
              <a:rPr lang="fr-FR"/>
              <a:t> venet, image libérée de droits d’auteur (Creative Commons CC0)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918D6EAF-8DB7-460E-8465-5DEE0BB8E5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8128" y="2879999"/>
            <a:ext cx="4920792" cy="2737047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</a:p>
        </p:txBody>
      </p:sp>
    </p:spTree>
    <p:extLst>
      <p:ext uri="{BB962C8B-B14F-4D97-AF65-F5344CB8AC3E}">
        <p14:creationId xmlns:p14="http://schemas.microsoft.com/office/powerpoint/2010/main" val="963553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D139238-89F1-4F3B-A8F4-B97CD81C83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8844" y="1776004"/>
            <a:ext cx="6108929" cy="35580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9B4C904F-E24C-4EE9-B46E-874082E47F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141" y="2109128"/>
            <a:ext cx="3754438" cy="542990"/>
          </a:xfrm>
        </p:spPr>
        <p:txBody>
          <a:bodyPr/>
          <a:lstStyle>
            <a:lvl1pPr marL="0" indent="0" algn="l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30E3FA-4EE1-483F-8126-D6FD515270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431" y="1141038"/>
            <a:ext cx="3754438" cy="759011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3A738F3-A880-4DAE-A61B-E3374E7B4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8844" y="5487562"/>
            <a:ext cx="6108929" cy="542990"/>
          </a:xfrm>
        </p:spPr>
        <p:txBody>
          <a:bodyPr>
            <a:noAutofit/>
          </a:bodyPr>
          <a:lstStyle>
            <a:lvl1pPr marL="0" indent="0" algn="ctr">
              <a:buNone/>
              <a:defRPr lang="fr-FR" sz="1200" i="1" kern="1200" dirty="0" smtClean="0">
                <a:solidFill>
                  <a:schemeClr val="bg2">
                    <a:lumMod val="2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 Le parc </a:t>
            </a:r>
            <a:r>
              <a:rPr lang="fr-FR" err="1"/>
              <a:t>pharo</a:t>
            </a:r>
            <a:r>
              <a:rPr lang="fr-FR"/>
              <a:t>, Sculptures </a:t>
            </a:r>
            <a:r>
              <a:rPr lang="fr-FR" err="1"/>
              <a:t>bernard</a:t>
            </a:r>
            <a:r>
              <a:rPr lang="fr-FR"/>
              <a:t> venet, image libérée de droits d’auteur (Creative Commons CC0)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918D6EAF-8DB7-460E-8465-5DEE0BB8E5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141" y="2828041"/>
            <a:ext cx="4920792" cy="2737047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</a:p>
        </p:txBody>
      </p:sp>
    </p:spTree>
    <p:extLst>
      <p:ext uri="{BB962C8B-B14F-4D97-AF65-F5344CB8AC3E}">
        <p14:creationId xmlns:p14="http://schemas.microsoft.com/office/powerpoint/2010/main" val="3652026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31BE1B1-B507-4E16-99F3-964F5909AB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1980000"/>
            <a:ext cx="9134157" cy="2357438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vestibulum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morbi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blandit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Ullamcorper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dignissim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cras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lobortis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feugiat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vivamus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Phasellus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eu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Diam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nulla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99DD4F9-B42A-4820-AE04-04078923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374855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i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99DD4F9-B42A-4820-AE04-04078923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Bibliographie</a:t>
            </a:r>
          </a:p>
        </p:txBody>
      </p:sp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id="{732A7FCD-BC22-4A12-A3B3-F9A44B4A77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1980000"/>
            <a:ext cx="9134157" cy="23574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Smith, J. K. (2020). Le Guide du Voyageur dans les Dimensions Parallèles. Éditions Imaginaires.</a:t>
            </a:r>
          </a:p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Brown, A. (2019). Les Secrets de l'Alchimie Moderne. Presses Mystiques.</a:t>
            </a:r>
          </a:p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Garcia, L. (2022). Exploration des Mondes Inconnus. Éditions Aventure.</a:t>
            </a:r>
          </a:p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White, S. (2023). L'Aube des Nouveaux Horizons : Une Histoire de la Science-Fiction. Presses de l'Université Imaginaire.</a:t>
            </a:r>
          </a:p>
        </p:txBody>
      </p:sp>
    </p:spTree>
    <p:extLst>
      <p:ext uri="{BB962C8B-B14F-4D97-AF65-F5344CB8AC3E}">
        <p14:creationId xmlns:p14="http://schemas.microsoft.com/office/powerpoint/2010/main" val="1151805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i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362706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Bibliographie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AF61B9EC-3972-4229-A00D-CB1077E087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2211" y="2185365"/>
            <a:ext cx="7267575" cy="31480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Inter"/>
              </a:defRPr>
            </a:lvl1pPr>
          </a:lstStyle>
          <a:p>
            <a:pPr lvl="0"/>
            <a:r>
              <a:rPr lang="fr-FR"/>
              <a:t>Smith, J. K. (2020). Le Guide du Voyageur dans les Dimensions Parallèles. Éditions Imaginaires.</a:t>
            </a:r>
          </a:p>
          <a:p>
            <a:pPr lvl="0"/>
            <a:r>
              <a:rPr lang="fr-FR"/>
              <a:t>Brown, A. (2019). Les Secrets de l'Alchimie Moderne. Presses Mystiques.</a:t>
            </a:r>
          </a:p>
          <a:p>
            <a:pPr lvl="0"/>
            <a:r>
              <a:rPr lang="fr-FR"/>
              <a:t>Garcia, L. (2022). Exploration des Mondes Inconnus. Éditions Aventure.</a:t>
            </a:r>
          </a:p>
          <a:p>
            <a:pPr lvl="0"/>
            <a:r>
              <a:rPr lang="fr-FR"/>
              <a:t>White, S. (2023). L'Aube des Nouveaux Horizons : Une Histoire de la Science-Fiction. Presses de l'Université Imaginaire.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D58095F-6E84-4424-9E76-B404C79F5E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7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tel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de l’atelier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6516" y="15634"/>
            <a:ext cx="2537476" cy="1713462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8" y="5671038"/>
            <a:ext cx="8390901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244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erg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5" name="Espace réservé du texte 15">
            <a:extLst>
              <a:ext uri="{FF2B5EF4-FFF2-40B4-BE49-F238E27FC236}">
                <a16:creationId xmlns:a16="http://schemas.microsoft.com/office/drawing/2014/main" id="{022193CD-AE87-45B7-944F-3D78952900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47189" y="566383"/>
            <a:ext cx="8097623" cy="775685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Des questions ?</a:t>
            </a:r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120F59D1-DF0F-4DF7-9EC3-B73B2ED05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7188" y="1760508"/>
            <a:ext cx="8097624" cy="592912"/>
          </a:xfrm>
        </p:spPr>
        <p:txBody>
          <a:bodyPr>
            <a:noAutofit/>
          </a:bodyPr>
          <a:lstStyle>
            <a:lvl1pPr marL="0" indent="0" algn="ctr">
              <a:buNone/>
              <a:defRPr lang="fr-FR" sz="32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Retrouvez-nous sur le forum du cours !</a:t>
            </a:r>
          </a:p>
        </p:txBody>
      </p:sp>
      <p:pic>
        <p:nvPicPr>
          <p:cNvPr id="11" name="Graphique 10" descr="Courrier">
            <a:extLst>
              <a:ext uri="{FF2B5EF4-FFF2-40B4-BE49-F238E27FC236}">
                <a16:creationId xmlns:a16="http://schemas.microsoft.com/office/drawing/2014/main" id="{6BE65EF2-66C2-4D1C-809D-4CE949EC22D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67400" y="2489032"/>
            <a:ext cx="457200" cy="457200"/>
          </a:xfrm>
          <a:prstGeom prst="rect">
            <a:avLst/>
          </a:prstGeom>
        </p:spPr>
      </p:pic>
      <p:pic>
        <p:nvPicPr>
          <p:cNvPr id="12" name="Graphique 11" descr="Lien">
            <a:extLst>
              <a:ext uri="{FF2B5EF4-FFF2-40B4-BE49-F238E27FC236}">
                <a16:creationId xmlns:a16="http://schemas.microsoft.com/office/drawing/2014/main" id="{86A2640F-4F90-498D-BDF8-20B9D06C6BF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67400" y="4486086"/>
            <a:ext cx="457200" cy="457200"/>
          </a:xfrm>
          <a:prstGeom prst="rect">
            <a:avLst/>
          </a:prstGeom>
        </p:spPr>
      </p:pic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11B793E9-A514-4F59-855C-E86E94048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7189" y="4964780"/>
            <a:ext cx="8097623" cy="7606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Inter"/>
              </a:defRPr>
            </a:lvl1pPr>
          </a:lstStyle>
          <a:p>
            <a:pPr algn="ctr"/>
            <a:r>
              <a:rPr lang="fr-FR">
                <a:solidFill>
                  <a:schemeClr val="bg1"/>
                </a:solidFill>
                <a:latin typeface="Inter"/>
              </a:rPr>
              <a:t>Site web</a:t>
            </a:r>
          </a:p>
          <a:p>
            <a:pPr algn="ctr"/>
            <a:r>
              <a:rPr lang="fr-FR">
                <a:solidFill>
                  <a:schemeClr val="bg1"/>
                </a:solidFill>
                <a:latin typeface="Inter"/>
              </a:rPr>
              <a:t>https://cipe.univ-amu.fr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7BE5FDC9-B751-4247-BAC1-AB75F4C98D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47188" y="3004790"/>
            <a:ext cx="8097624" cy="1422737"/>
          </a:xfrm>
        </p:spPr>
        <p:txBody>
          <a:bodyPr>
            <a:noAutofit/>
          </a:bodyPr>
          <a:lstStyle>
            <a:lvl1pPr marL="0" indent="0" algn="ctr">
              <a:buNone/>
              <a:defRPr lang="fr-FR" sz="18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>
                <a:solidFill>
                  <a:schemeClr val="bg1"/>
                </a:solidFill>
                <a:latin typeface="Inter"/>
              </a:rPr>
              <a:t>Contacts</a:t>
            </a:r>
          </a:p>
          <a:p>
            <a:pPr algn="ctr"/>
            <a:r>
              <a:rPr lang="fr-FR">
                <a:solidFill>
                  <a:schemeClr val="bg1"/>
                </a:solidFill>
                <a:latin typeface="Inter"/>
              </a:rPr>
              <a:t>john.doe@example.com</a:t>
            </a:r>
          </a:p>
          <a:p>
            <a:pPr algn="ctr"/>
            <a:r>
              <a:rPr lang="fr-FR">
                <a:solidFill>
                  <a:schemeClr val="bg1"/>
                </a:solidFill>
                <a:latin typeface="Inter"/>
              </a:rPr>
              <a:t>emilie.dupont@fakemail.com</a:t>
            </a:r>
          </a:p>
          <a:p>
            <a:pPr algn="ctr"/>
            <a:r>
              <a:rPr lang="fr-FR">
                <a:solidFill>
                  <a:schemeClr val="bg1"/>
                </a:solidFill>
                <a:latin typeface="Inter"/>
              </a:rPr>
              <a:t>contact@fantasyemail.net</a:t>
            </a:r>
          </a:p>
        </p:txBody>
      </p:sp>
    </p:spTree>
    <p:extLst>
      <p:ext uri="{BB962C8B-B14F-4D97-AF65-F5344CB8AC3E}">
        <p14:creationId xmlns:p14="http://schemas.microsoft.com/office/powerpoint/2010/main" val="399027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onfé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de la conférence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8605" y="-156020"/>
            <a:ext cx="2523039" cy="1885116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8" y="5652569"/>
            <a:ext cx="8390901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1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é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de la démo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3453" y="-119490"/>
            <a:ext cx="2859791" cy="1906527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9" y="5652569"/>
            <a:ext cx="8390900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52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ribut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BFE9BD7-0D15-4DC5-AEA2-F512039EF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12E754-4453-4487-9A62-10BDDF32A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4867" y="340187"/>
            <a:ext cx="7042265" cy="1325563"/>
          </a:xfrm>
        </p:spPr>
        <p:txBody>
          <a:bodyPr/>
          <a:lstStyle>
            <a:lvl1pPr algn="ctr">
              <a:defRPr lang="fr-FR" sz="4400" kern="1200" smtClean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/>
              <a:t>Contributeurs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73DBB9A-2BED-4207-97B6-F68F0CF7BD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867" y="5652569"/>
            <a:ext cx="7042264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5FA5C458-F9F8-4708-8789-03515F52A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5042" y="4261875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>
                <a:solidFill>
                  <a:schemeClr val="bg1"/>
                </a:solidFill>
                <a:latin typeface="Raleway"/>
              </a:rPr>
              <a:t>Jane Doe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9E69D5EA-085C-41C0-8D5E-EEFBBCE007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06231" y="4261875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err="1">
                <a:solidFill>
                  <a:schemeClr val="bg1"/>
                </a:solidFill>
                <a:latin typeface="Raleway"/>
              </a:rPr>
              <a:t>Idéfix</a:t>
            </a:r>
            <a:endParaRPr lang="fr-FR" sz="280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7CE16FE-00EF-41E9-9C5F-2BF88EFA8A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8B53EDC-04BC-4F05-AB49-5CBD2D5C35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0EB01636-FC7A-4AAA-9763-5BD244F918D4}"/>
              </a:ext>
            </a:extLst>
          </p:cNvPr>
          <p:cNvSpPr/>
          <p:nvPr userDrawn="1"/>
        </p:nvSpPr>
        <p:spPr>
          <a:xfrm>
            <a:off x="1197204" y="2140742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07FA030-DA3A-452E-B04D-28CB1B45C442}"/>
              </a:ext>
            </a:extLst>
          </p:cNvPr>
          <p:cNvSpPr/>
          <p:nvPr userDrawn="1"/>
        </p:nvSpPr>
        <p:spPr>
          <a:xfrm>
            <a:off x="5070537" y="2140742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5697FD4C-3617-49C9-935C-F7280AF529B2}"/>
              </a:ext>
            </a:extLst>
          </p:cNvPr>
          <p:cNvSpPr/>
          <p:nvPr userDrawn="1"/>
        </p:nvSpPr>
        <p:spPr>
          <a:xfrm>
            <a:off x="8943870" y="2140742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5DB70AC9-D8FA-440E-9092-D8B0C04427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9565" y="4218566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>
                <a:solidFill>
                  <a:schemeClr val="bg1"/>
                </a:solidFill>
                <a:latin typeface="Raleway"/>
              </a:rPr>
              <a:t>Tartempion</a:t>
            </a:r>
          </a:p>
        </p:txBody>
      </p:sp>
    </p:spTree>
    <p:extLst>
      <p:ext uri="{BB962C8B-B14F-4D97-AF65-F5344CB8AC3E}">
        <p14:creationId xmlns:p14="http://schemas.microsoft.com/office/powerpoint/2010/main" val="258458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ribut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BFE9BD7-0D15-4DC5-AEA2-F512039EF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12E754-4453-4487-9A62-10BDDF32A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4867" y="340187"/>
            <a:ext cx="7042265" cy="1325563"/>
          </a:xfrm>
        </p:spPr>
        <p:txBody>
          <a:bodyPr/>
          <a:lstStyle>
            <a:lvl1pPr algn="ctr">
              <a:defRPr lang="fr-FR" sz="4400" kern="1200" smtClean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/>
              <a:t>Contributeurs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73DBB9A-2BED-4207-97B6-F68F0CF7BD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867" y="5652569"/>
            <a:ext cx="6972730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5FA5C458-F9F8-4708-8789-03515F52A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5818" y="4224168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>
                <a:solidFill>
                  <a:schemeClr val="bg1"/>
                </a:solidFill>
                <a:latin typeface="Raleway"/>
              </a:rPr>
              <a:t>Jane Doe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7CE16FE-00EF-41E9-9C5F-2BF88EFA8A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8B53EDC-04BC-4F05-AB49-5CBD2D5C35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0EB01636-FC7A-4AAA-9763-5BD244F918D4}"/>
              </a:ext>
            </a:extLst>
          </p:cNvPr>
          <p:cNvSpPr/>
          <p:nvPr userDrawn="1"/>
        </p:nvSpPr>
        <p:spPr>
          <a:xfrm>
            <a:off x="3157980" y="2103035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07FA030-DA3A-452E-B04D-28CB1B45C442}"/>
              </a:ext>
            </a:extLst>
          </p:cNvPr>
          <p:cNvSpPr/>
          <p:nvPr userDrawn="1"/>
        </p:nvSpPr>
        <p:spPr>
          <a:xfrm>
            <a:off x="7031313" y="2103035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5DB70AC9-D8FA-440E-9092-D8B0C04427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20341" y="4180859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>
                <a:solidFill>
                  <a:schemeClr val="bg1"/>
                </a:solidFill>
                <a:latin typeface="Raleway"/>
              </a:rPr>
              <a:t>John Doe</a:t>
            </a:r>
          </a:p>
        </p:txBody>
      </p:sp>
    </p:spTree>
    <p:extLst>
      <p:ext uri="{BB962C8B-B14F-4D97-AF65-F5344CB8AC3E}">
        <p14:creationId xmlns:p14="http://schemas.microsoft.com/office/powerpoint/2010/main" val="259458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ribu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BFE9BD7-0D15-4DC5-AEA2-F512039EF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12E754-4453-4487-9A62-10BDDF32A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4867" y="340187"/>
            <a:ext cx="7042265" cy="1325563"/>
          </a:xfrm>
        </p:spPr>
        <p:txBody>
          <a:bodyPr/>
          <a:lstStyle>
            <a:lvl1pPr algn="ctr">
              <a:defRPr lang="fr-FR" sz="4400" kern="1200" smtClean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/>
              <a:t>Contributeurs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73DBB9A-2BED-4207-97B6-F68F0CF7BD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8606" y="5652569"/>
            <a:ext cx="7042265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5FA5C458-F9F8-4708-8789-03515F52A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5042" y="4261875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>
                <a:solidFill>
                  <a:schemeClr val="bg1"/>
                </a:solidFill>
                <a:latin typeface="Raleway"/>
              </a:rPr>
              <a:t>Jane Doe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7CE16FE-00EF-41E9-9C5F-2BF88EFA8A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8B53EDC-04BC-4F05-AB49-5CBD2D5C35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707FA030-DA3A-452E-B04D-28CB1B45C442}"/>
              </a:ext>
            </a:extLst>
          </p:cNvPr>
          <p:cNvSpPr/>
          <p:nvPr userDrawn="1"/>
        </p:nvSpPr>
        <p:spPr>
          <a:xfrm>
            <a:off x="5070537" y="2140742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01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757349C2-E711-41C9-BD97-FAC82190DE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000"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de partie</a:t>
            </a:r>
          </a:p>
        </p:txBody>
      </p:sp>
    </p:spTree>
    <p:extLst>
      <p:ext uri="{BB962C8B-B14F-4D97-AF65-F5344CB8AC3E}">
        <p14:creationId xmlns:p14="http://schemas.microsoft.com/office/powerpoint/2010/main" val="266617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33230C5B-66D5-41B1-B8FD-14F718450125}"/>
              </a:ext>
            </a:extLst>
          </p:cNvPr>
          <p:cNvSpPr txBox="1">
            <a:spLocks/>
          </p:cNvSpPr>
          <p:nvPr userDrawn="1"/>
        </p:nvSpPr>
        <p:spPr>
          <a:xfrm>
            <a:off x="3154481" y="496901"/>
            <a:ext cx="5883036" cy="8453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>
              <a:solidFill>
                <a:schemeClr val="bg1"/>
              </a:solidFill>
              <a:latin typeface="Raleway"/>
            </a:endParaRPr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E7C87954-9CDB-4146-BC44-23197E6AD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000"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de sous-partie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EBD1932-5CAF-4FE6-A75D-7C2D99EFBE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3830" y="660651"/>
            <a:ext cx="6764338" cy="517835"/>
          </a:xfrm>
        </p:spPr>
        <p:txBody>
          <a:bodyPr>
            <a:normAutofit/>
          </a:bodyPr>
          <a:lstStyle>
            <a:lvl1pPr marL="0" indent="0" algn="ctr">
              <a:buNone/>
              <a:defRPr lang="fr-FR" sz="28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Titre de partie</a:t>
            </a:r>
          </a:p>
        </p:txBody>
      </p:sp>
    </p:spTree>
    <p:extLst>
      <p:ext uri="{BB962C8B-B14F-4D97-AF65-F5344CB8AC3E}">
        <p14:creationId xmlns:p14="http://schemas.microsoft.com/office/powerpoint/2010/main" val="162892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4EEC291-CE68-40BD-92C0-029E2F720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FF467F-E97F-447B-98ED-BB47A4BEB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E81E9B-19B8-4B9E-B021-373CC9C9F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7DB55-0756-4E3F-8F05-D6F42A4C5471}" type="datetimeFigureOut">
              <a:rPr lang="fr-FR" smtClean="0"/>
              <a:t>03/07/2024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F2F50F-B0A8-4B6C-AA50-FD996FB67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B79B4E-6EE5-49B0-8E85-E37828CF4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5BDCE-05CB-4AD7-86C7-14141AE4E6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86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1" r:id="rId2"/>
    <p:sldLayoutId id="2147483692" r:id="rId3"/>
    <p:sldLayoutId id="2147483693" r:id="rId4"/>
    <p:sldLayoutId id="2147483681" r:id="rId5"/>
    <p:sldLayoutId id="2147483694" r:id="rId6"/>
    <p:sldLayoutId id="2147483695" r:id="rId7"/>
    <p:sldLayoutId id="2147483678" r:id="rId8"/>
    <p:sldLayoutId id="2147483679" r:id="rId9"/>
    <p:sldLayoutId id="2147483663" r:id="rId10"/>
    <p:sldLayoutId id="2147483667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elene-test.univ-tours.fr/course/view.php?id=2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elene-test.univ-tours.fr/course/view.php?id=2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mail-zimbra.univ-tours.fr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Florence.dambrine@univ-tours.fr" TargetMode="External"/><Relationship Id="rId2" Type="http://schemas.openxmlformats.org/officeDocument/2006/relationships/hyperlink" Target="mailto:Sebastien.bernard@univ-tours.fr" TargetMode="External"/><Relationship Id="rId1" Type="http://schemas.openxmlformats.org/officeDocument/2006/relationships/slideLayout" Target="../slideLayouts/slideLayout20.xml"/><Relationship Id="rId4" Type="http://schemas.openxmlformats.org/officeDocument/2006/relationships/hyperlink" Target="mailto:Lionel.fandeur@univ-tours.f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159AC7-7894-2DE3-08CB-AD2099DDD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984" y="2186707"/>
            <a:ext cx="9550465" cy="1248260"/>
          </a:xfrm>
        </p:spPr>
        <p:txBody>
          <a:bodyPr>
            <a:normAutofit fontScale="90000"/>
          </a:bodyPr>
          <a:lstStyle/>
          <a:p>
            <a:r>
              <a:rPr lang="fr-FR" b="1">
                <a:latin typeface="Raleway"/>
                <a:cs typeface="Arial"/>
              </a:rPr>
              <a:t>Organiser son Moodle !</a:t>
            </a:r>
            <a:br>
              <a:rPr lang="fr-FR">
                <a:latin typeface="Raleway"/>
                <a:cs typeface="Arial"/>
              </a:rPr>
            </a:br>
            <a:r>
              <a:rPr lang="fr-FR">
                <a:latin typeface="Raleway"/>
                <a:cs typeface="Arial"/>
              </a:rPr>
              <a:t>Avec l'OM, c'est droit au TUT(oriels)</a:t>
            </a:r>
            <a:endParaRPr lang="fr-FR"/>
          </a:p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C25629-B9C1-601B-88AD-7586B3345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ffectLst>
            <a:outerShdw>
              <a:srgbClr val="000000"/>
            </a:outerShdw>
          </a:effectLst>
        </p:spPr>
        <p:txBody>
          <a:bodyPr/>
          <a:lstStyle/>
          <a:p>
            <a:pPr algn="r"/>
            <a:r>
              <a:rPr lang="fr-FR" sz="1800">
                <a:solidFill>
                  <a:srgbClr val="FFFF00"/>
                </a:solidFill>
                <a:latin typeface="Raleway"/>
                <a:cs typeface="Arial"/>
              </a:rPr>
              <a:t>Par les</a:t>
            </a:r>
            <a:r>
              <a:rPr lang="fr-FR" sz="2400">
                <a:solidFill>
                  <a:srgbClr val="FFFF00"/>
                </a:solidFill>
                <a:latin typeface="Raleway"/>
                <a:cs typeface="Arial"/>
              </a:rPr>
              <a:t> COMOODLE ULTRA'200802</a:t>
            </a:r>
          </a:p>
          <a:p>
            <a:pPr algn="r"/>
            <a:endParaRPr lang="fr-FR" sz="1800"/>
          </a:p>
        </p:txBody>
      </p:sp>
      <p:pic>
        <p:nvPicPr>
          <p:cNvPr id="7" name="Image 6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C469BE86-E563-05F6-5F36-FDC146D03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870" y="5474486"/>
            <a:ext cx="3114261" cy="81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29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CF7500-9143-A096-07F9-247015ED82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1047428"/>
            <a:ext cx="6611937" cy="9018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Digital Clean Up Day </a:t>
            </a:r>
          </a:p>
        </p:txBody>
      </p:sp>
      <p:pic>
        <p:nvPicPr>
          <p:cNvPr id="4" name="Image 3" descr="Une image contenant texte, Graphique, graphisme, Police&#10;&#10;Description générée automatiquement">
            <a:extLst>
              <a:ext uri="{FF2B5EF4-FFF2-40B4-BE49-F238E27FC236}">
                <a16:creationId xmlns:a16="http://schemas.microsoft.com/office/drawing/2014/main" id="{522362FA-281F-2FE5-D42E-7198B7C9B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12" y="2562224"/>
            <a:ext cx="3625479" cy="273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1047428"/>
            <a:ext cx="9132611" cy="69275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2800"/>
              <a:t>MOODLE &gt; le Clean Up Day que l'on aimerait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886DEDE-9216-79D6-DC8F-FB1172C9A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036575"/>
              </p:ext>
            </p:extLst>
          </p:nvPr>
        </p:nvGraphicFramePr>
        <p:xfrm>
          <a:off x="971825" y="2622755"/>
          <a:ext cx="10608890" cy="254021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21778">
                  <a:extLst>
                    <a:ext uri="{9D8B030D-6E8A-4147-A177-3AD203B41FA5}">
                      <a16:colId xmlns:a16="http://schemas.microsoft.com/office/drawing/2014/main" val="3646285138"/>
                    </a:ext>
                  </a:extLst>
                </a:gridCol>
                <a:gridCol w="2121778">
                  <a:extLst>
                    <a:ext uri="{9D8B030D-6E8A-4147-A177-3AD203B41FA5}">
                      <a16:colId xmlns:a16="http://schemas.microsoft.com/office/drawing/2014/main" val="2257038483"/>
                    </a:ext>
                  </a:extLst>
                </a:gridCol>
                <a:gridCol w="2121778">
                  <a:extLst>
                    <a:ext uri="{9D8B030D-6E8A-4147-A177-3AD203B41FA5}">
                      <a16:colId xmlns:a16="http://schemas.microsoft.com/office/drawing/2014/main" val="1517213415"/>
                    </a:ext>
                  </a:extLst>
                </a:gridCol>
                <a:gridCol w="2121778">
                  <a:extLst>
                    <a:ext uri="{9D8B030D-6E8A-4147-A177-3AD203B41FA5}">
                      <a16:colId xmlns:a16="http://schemas.microsoft.com/office/drawing/2014/main" val="3875299731"/>
                    </a:ext>
                  </a:extLst>
                </a:gridCol>
                <a:gridCol w="2121778">
                  <a:extLst>
                    <a:ext uri="{9D8B030D-6E8A-4147-A177-3AD203B41FA5}">
                      <a16:colId xmlns:a16="http://schemas.microsoft.com/office/drawing/2014/main" val="3318016177"/>
                    </a:ext>
                  </a:extLst>
                </a:gridCol>
              </a:tblGrid>
              <a:tr h="81290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>
                        <a:latin typeface="Raleway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Raleway"/>
                        </a:rPr>
                        <a:t>Plateformes en ligne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latin typeface="Raleway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>
                          <a:latin typeface="Raleway"/>
                        </a:rPr>
                        <a:t>Sauvegardes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>
                        <a:latin typeface="Raleway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4648592"/>
                  </a:ext>
                </a:extLst>
              </a:tr>
              <a:tr h="81290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FR" sz="2400" b="1">
                        <a:latin typeface="Raleway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kern="1200">
                          <a:solidFill>
                            <a:schemeClr val="tx1"/>
                          </a:solidFill>
                          <a:latin typeface="Raleway"/>
                          <a:ea typeface="+mn-ea"/>
                          <a:cs typeface="+mn-cs"/>
                        </a:rPr>
                        <a:t>4,5 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400" b="1" kern="1200">
                        <a:solidFill>
                          <a:schemeClr val="tx1"/>
                        </a:solidFill>
                        <a:latin typeface="Raleway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i="0" u="none" strike="noStrike" noProof="0">
                          <a:solidFill>
                            <a:schemeClr val="tx1"/>
                          </a:solidFill>
                        </a:rPr>
                        <a:t>3 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2400" b="1" i="0" u="none" strike="noStrike" noProof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4973975"/>
                  </a:ext>
                </a:extLst>
              </a:tr>
              <a:tr h="812908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endParaRPr lang="fr-FR">
                        <a:latin typeface="Ralew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fr-FR" sz="1800" b="0" i="0" u="none" strike="noStrike" noProof="0">
                          <a:solidFill>
                            <a:srgbClr val="000000"/>
                          </a:solidFill>
                          <a:latin typeface="Segoe UI"/>
                        </a:rPr>
                        <a:t>Tours 2,6 To 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Segoe UI"/>
                      </a:endParaRPr>
                    </a:p>
                    <a:p>
                      <a:pPr lvl="0" algn="r">
                        <a:buNone/>
                      </a:pPr>
                      <a:r>
                        <a:rPr lang="fr-FR" sz="1800" b="0" i="0" u="none" strike="noStrike" noProof="0">
                          <a:solidFill>
                            <a:srgbClr val="000000"/>
                          </a:solidFill>
                          <a:latin typeface="Segoe UI"/>
                        </a:rPr>
                        <a:t>Orléans 1,6 To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Segoe UI"/>
                      </a:endParaRPr>
                    </a:p>
                    <a:p>
                      <a:pPr lvl="0" algn="r">
                        <a:buNone/>
                      </a:pPr>
                      <a:r>
                        <a:rPr lang="fr-FR" sz="1800" b="0" i="0" u="none" strike="noStrike" noProof="0">
                          <a:solidFill>
                            <a:srgbClr val="000000"/>
                          </a:solidFill>
                          <a:latin typeface="Segoe UI"/>
                        </a:rPr>
                        <a:t>INSA 0,3 To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endParaRPr lang="fr-FR" sz="1800" b="0" i="0" u="none" strike="noStrike" noProof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fr-FR" sz="1800" b="0" i="0" u="none" strike="noStrike" noProof="0">
                          <a:solidFill>
                            <a:srgbClr val="000000"/>
                          </a:solidFill>
                          <a:latin typeface="Segoe UI"/>
                        </a:rPr>
                        <a:t>Tours 1,8 To 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Segoe UI"/>
                      </a:endParaRPr>
                    </a:p>
                    <a:p>
                      <a:pPr lvl="0" algn="r">
                        <a:buNone/>
                      </a:pPr>
                      <a:r>
                        <a:rPr lang="fr-FR" sz="1800" b="0" i="0" u="none" strike="noStrike" noProof="0">
                          <a:solidFill>
                            <a:srgbClr val="000000"/>
                          </a:solidFill>
                          <a:latin typeface="Segoe UI"/>
                        </a:rPr>
                        <a:t>Orléans 1 To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Segoe UI"/>
                      </a:endParaRPr>
                    </a:p>
                    <a:p>
                      <a:pPr lvl="0" algn="r">
                        <a:buNone/>
                      </a:pPr>
                      <a:r>
                        <a:rPr lang="fr-FR" sz="1800" b="0" i="0" u="none" strike="noStrike" noProof="0">
                          <a:solidFill>
                            <a:srgbClr val="000000"/>
                          </a:solidFill>
                          <a:latin typeface="Segoe UI"/>
                        </a:rPr>
                        <a:t>INSA 0,2 To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endParaRPr lang="fr-FR" sz="1800" b="0" i="0" u="none" strike="noStrike" noProof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214583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2F463358-0977-FAC5-61C0-5AE6AF4DC428}"/>
              </a:ext>
            </a:extLst>
          </p:cNvPr>
          <p:cNvSpPr txBox="1"/>
          <p:nvPr/>
        </p:nvSpPr>
        <p:spPr>
          <a:xfrm>
            <a:off x="944679" y="1977225"/>
            <a:ext cx="11247279" cy="3847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900" b="1">
                <a:latin typeface="Raleway"/>
                <a:cs typeface="Calibri"/>
              </a:rPr>
              <a:t>Sauvegarde de contenus obsolètes appartenant aux enseignants</a:t>
            </a:r>
          </a:p>
        </p:txBody>
      </p:sp>
      <p:sp>
        <p:nvSpPr>
          <p:cNvPr id="8" name="ZoneTexte 4">
            <a:extLst>
              <a:ext uri="{FF2B5EF4-FFF2-40B4-BE49-F238E27FC236}">
                <a16:creationId xmlns:a16="http://schemas.microsoft.com/office/drawing/2014/main" id="{9785BFE5-2A31-5FE4-8215-3A951792583D}"/>
              </a:ext>
            </a:extLst>
          </p:cNvPr>
          <p:cNvSpPr txBox="1"/>
          <p:nvPr/>
        </p:nvSpPr>
        <p:spPr>
          <a:xfrm>
            <a:off x="5954901" y="5892099"/>
            <a:ext cx="5661802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>
                <a:latin typeface="Raleway"/>
              </a:rPr>
              <a:t>&gt; Assistance en ligne</a:t>
            </a:r>
            <a:endParaRPr lang="fr-FR" sz="2400" b="1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2210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993451-0100-545F-3FA8-97E38FCDF0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3" y="1047428"/>
            <a:ext cx="10060669" cy="7029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>
                <a:effectLst/>
              </a:rPr>
              <a:t>Assistance aux utilisateurs</a:t>
            </a:r>
          </a:p>
        </p:txBody>
      </p:sp>
      <p:pic>
        <p:nvPicPr>
          <p:cNvPr id="2" name="Image 1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BA676FE1-1800-4CE9-BC64-7F5DB5783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713" y="2085907"/>
            <a:ext cx="3324225" cy="3724275"/>
          </a:xfrm>
          <a:prstGeom prst="rect">
            <a:avLst/>
          </a:prstGeom>
        </p:spPr>
      </p:pic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E77B3F3B-3E4E-C995-CC03-3A6CB88521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0000" y="1980000"/>
            <a:ext cx="5094120" cy="41258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Calibri"/>
              <a:buChar char="-"/>
            </a:pPr>
            <a:r>
              <a:rPr lang="fr-FR" sz="2000">
                <a:latin typeface="Raleway"/>
                <a:ea typeface="Verdana"/>
              </a:rPr>
              <a:t>Des tutoriaux trop variés et trop éparpillés,</a:t>
            </a:r>
            <a:endParaRPr lang="fr-FR"/>
          </a:p>
          <a:p>
            <a:pPr marL="285750" indent="-285750">
              <a:buFont typeface="Calibri"/>
              <a:buChar char="-"/>
            </a:pPr>
            <a:r>
              <a:rPr lang="fr-FR" sz="2000">
                <a:latin typeface="Raleway"/>
                <a:ea typeface="Verdana"/>
              </a:rPr>
              <a:t>une documentation Moodle trop générique ou non traduite,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fr-FR" sz="2000">
                <a:latin typeface="Raleway"/>
                <a:ea typeface="Verdana"/>
              </a:rPr>
              <a:t>Un réseau de correspondants surchargés,</a:t>
            </a:r>
          </a:p>
          <a:p>
            <a:pPr marL="285750" indent="-285750">
              <a:buFont typeface="Calibri"/>
              <a:buChar char="-"/>
            </a:pPr>
            <a:r>
              <a:rPr lang="fr-FR" sz="2000">
                <a:latin typeface="Raleway"/>
                <a:ea typeface="Verdana"/>
              </a:rPr>
              <a:t>L'assistance Moodle véritable poubelle de l'université</a:t>
            </a:r>
            <a:endParaRPr lang="fr-FR" sz="2000">
              <a:latin typeface="Raleway"/>
            </a:endParaRPr>
          </a:p>
          <a:p>
            <a:endParaRPr lang="fr-FR" sz="2000">
              <a:latin typeface="Raleway"/>
            </a:endParaRPr>
          </a:p>
          <a:p>
            <a:pPr marL="285750" indent="-285750">
              <a:buFont typeface="Calibri"/>
              <a:buChar char="-"/>
            </a:pPr>
            <a:endParaRPr lang="fr-FR" sz="2000"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0093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1C8778-CB88-0FD1-A9C2-A3CD9C1E96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1047428"/>
            <a:ext cx="8536668" cy="9294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Travail collectif au sein de l’UT : DSI, DPNM &amp; COMM</a:t>
            </a:r>
          </a:p>
          <a:p>
            <a:endParaRPr lang="fr-FR"/>
          </a:p>
        </p:txBody>
      </p:sp>
      <p:pic>
        <p:nvPicPr>
          <p:cNvPr id="6" name="Image 5" descr="Une image contenant croquis, dessin, symbole, Dessin au trait&#10;&#10;Description générée automatiquement">
            <a:extLst>
              <a:ext uri="{FF2B5EF4-FFF2-40B4-BE49-F238E27FC236}">
                <a16:creationId xmlns:a16="http://schemas.microsoft.com/office/drawing/2014/main" id="{446B39F6-C2A8-D34A-08AA-EF75C257F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137263"/>
            <a:ext cx="3810000" cy="21336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2380229-ABEC-AD69-C64E-34C341E9E777}"/>
              </a:ext>
            </a:extLst>
          </p:cNvPr>
          <p:cNvSpPr txBox="1"/>
          <p:nvPr/>
        </p:nvSpPr>
        <p:spPr>
          <a:xfrm>
            <a:off x="5954901" y="5892099"/>
            <a:ext cx="566180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latin typeface="Raleway"/>
              </a:rPr>
              <a:t>&gt; </a:t>
            </a:r>
            <a:r>
              <a:rPr lang="fr-FR" sz="2400" b="1">
                <a:latin typeface="Raleway"/>
                <a:ea typeface="+mn-lt"/>
                <a:cs typeface="+mn-lt"/>
              </a:rPr>
              <a:t>DROIT AU TUT! </a:t>
            </a:r>
            <a:endParaRPr lang="fr-FR" sz="2400" b="1">
              <a:latin typeface="Raleway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F060D11-E957-E2D0-9B79-20DAD34D97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0001" y="2879999"/>
            <a:ext cx="7361486" cy="30244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2000">
                <a:effectLst/>
                <a:latin typeface="Raleway"/>
              </a:rPr>
              <a:t>Prise de conscience au niveau de l’établissement = création d’un GT sur l’accessibilité numérique.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fr-FR" sz="2000">
                <a:effectLst/>
                <a:latin typeface="Raleway"/>
              </a:rPr>
              <a:t>il faut remettre au cœur du jeu la formation de tous les utilisateurs.</a:t>
            </a:r>
            <a:r>
              <a:rPr lang="fr-FR" sz="2000">
                <a:latin typeface="Raleway"/>
              </a:rPr>
              <a:t> </a:t>
            </a:r>
            <a:endParaRPr lang="fr-FR" sz="2000">
              <a:effectLst/>
              <a:latin typeface="Raleway"/>
            </a:endParaRPr>
          </a:p>
          <a:p>
            <a:r>
              <a:rPr lang="fr-FR" sz="2000">
                <a:effectLst/>
                <a:latin typeface="Raleway"/>
              </a:rPr>
              <a:t>La communication sur Moodle est aussi primordiale pour diminuer la fracture au numérique et mettant l’accent sur l’accessibilité et les évolutions techniques facilitatrices = </a:t>
            </a:r>
            <a:r>
              <a:rPr lang="fr-FR" sz="2000" b="1">
                <a:effectLst/>
                <a:latin typeface="Raleway"/>
              </a:rPr>
              <a:t>priorité nationale</a:t>
            </a:r>
            <a:r>
              <a:rPr lang="fr-FR" sz="2000" b="1">
                <a:latin typeface="Raleway"/>
              </a:rPr>
              <a:t> (avant d'aller voter dimanche bien sûr !!!)</a:t>
            </a:r>
            <a:endParaRPr lang="fr-FR" sz="2000" b="1">
              <a:effectLst/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82429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073156-4CF7-115E-10B0-F96E7C5CD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Raleway"/>
                <a:cs typeface="Arial"/>
              </a:rPr>
              <a:t>Mercato estival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695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75B6529-66C7-CF0E-5659-AF1C3D7B69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77607" y="4214251"/>
            <a:ext cx="3201568" cy="5464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latin typeface="Raleway"/>
                <a:cs typeface="Arial"/>
              </a:rPr>
              <a:t>Lionel FANDEUR</a:t>
            </a:r>
            <a:endParaRPr lang="fr-FR"/>
          </a:p>
        </p:txBody>
      </p:sp>
      <p:pic>
        <p:nvPicPr>
          <p:cNvPr id="10" name="Image 9" descr="Une image contenant Visage humain, personne, sourire, peau&#10;&#10;Description générée automatiquement">
            <a:extLst>
              <a:ext uri="{FF2B5EF4-FFF2-40B4-BE49-F238E27FC236}">
                <a16:creationId xmlns:a16="http://schemas.microsoft.com/office/drawing/2014/main" id="{3C528D5E-40A1-0C0E-A776-1AEFCEDFF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06" y="2071687"/>
            <a:ext cx="2143125" cy="2143125"/>
          </a:xfrm>
          <a:prstGeom prst="rect">
            <a:avLst/>
          </a:prstGeom>
        </p:spPr>
      </p:pic>
      <p:pic>
        <p:nvPicPr>
          <p:cNvPr id="11" name="Image 10" descr="Une image contenant Visage humain, homme, Barbe humaine, pilosité faciale&#10;&#10;Description générée automatiquement">
            <a:extLst>
              <a:ext uri="{FF2B5EF4-FFF2-40B4-BE49-F238E27FC236}">
                <a16:creationId xmlns:a16="http://schemas.microsoft.com/office/drawing/2014/main" id="{96A48282-8A0A-395F-C3D2-5CE6D3315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875" y="2071687"/>
            <a:ext cx="2143125" cy="2143125"/>
          </a:xfrm>
          <a:prstGeom prst="rect">
            <a:avLst/>
          </a:prstGeom>
        </p:spPr>
      </p:pic>
      <p:pic>
        <p:nvPicPr>
          <p:cNvPr id="13" name="Image 12" descr="Une image contenant Visage humain, Barbe humaine, Front, homme&#10;&#10;Description générée automatiquement">
            <a:extLst>
              <a:ext uri="{FF2B5EF4-FFF2-40B4-BE49-F238E27FC236}">
                <a16:creationId xmlns:a16="http://schemas.microsoft.com/office/drawing/2014/main" id="{AB29125F-FFEE-B71F-C7AF-C57C2C2A9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437" y="2071687"/>
            <a:ext cx="2143125" cy="2143125"/>
          </a:xfrm>
          <a:prstGeom prst="rect">
            <a:avLst/>
          </a:prstGeom>
        </p:spPr>
      </p:pic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F43E336-F11F-3F53-B447-181B428FCE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0530" y="4371358"/>
            <a:ext cx="2820566" cy="284538"/>
          </a:xfrm>
          <a:effectLst>
            <a:outerShdw blurRad="63500" dist="38100" dir="2700000">
              <a:srgbClr val="000000">
                <a:alpha val="90000"/>
              </a:srgbClr>
            </a:outerShdw>
          </a:effectLst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fr-FR">
                <a:solidFill>
                  <a:schemeClr val="accent5">
                    <a:lumMod val="20000"/>
                    <a:lumOff val="80000"/>
                  </a:schemeClr>
                </a:solidFill>
                <a:latin typeface="Raleway"/>
                <a:cs typeface="Arial"/>
              </a:rPr>
              <a:t>Florence DAMBRINE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549E9289-96FC-DF2E-8534-85A55ACD91CF}"/>
              </a:ext>
            </a:extLst>
          </p:cNvPr>
          <p:cNvSpPr txBox="1">
            <a:spLocks/>
          </p:cNvSpPr>
          <p:nvPr/>
        </p:nvSpPr>
        <p:spPr>
          <a:xfrm>
            <a:off x="4691967" y="4371358"/>
            <a:ext cx="2820566" cy="284538"/>
          </a:xfrm>
          <a:prstGeom prst="rect">
            <a:avLst/>
          </a:prstGeom>
          <a:effectLst>
            <a:outerShdw blurRad="63500" dist="38100" dir="2700000">
              <a:srgbClr val="000000">
                <a:alpha val="90000"/>
              </a:srgbClr>
            </a:outerShdw>
          </a:effectLst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bg1"/>
                </a:solidFill>
                <a:latin typeface="Raleway" pitchFamily="2" charset="77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accent5">
                    <a:lumMod val="20000"/>
                    <a:lumOff val="80000"/>
                  </a:schemeClr>
                </a:solidFill>
                <a:latin typeface="Raleway"/>
                <a:cs typeface="Arial"/>
              </a:rPr>
              <a:t>Sébastien BERNARD</a:t>
            </a:r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EA7C871C-5628-D900-9B02-D6DB99FB8A86}"/>
              </a:ext>
            </a:extLst>
          </p:cNvPr>
          <p:cNvSpPr/>
          <p:nvPr/>
        </p:nvSpPr>
        <p:spPr>
          <a:xfrm>
            <a:off x="9908681" y="5383272"/>
            <a:ext cx="298704" cy="235743"/>
          </a:xfrm>
          <a:prstGeom prst="triangl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3BD050-779B-9DA0-E7C8-B977E184ED59}"/>
              </a:ext>
            </a:extLst>
          </p:cNvPr>
          <p:cNvSpPr/>
          <p:nvPr/>
        </p:nvSpPr>
        <p:spPr>
          <a:xfrm>
            <a:off x="2421366" y="5609490"/>
            <a:ext cx="9141616" cy="866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800">
                <a:solidFill>
                  <a:srgbClr val="0070C0"/>
                </a:solidFill>
                <a:latin typeface="Raleway"/>
                <a:ea typeface="Calibri"/>
                <a:cs typeface="Calibri"/>
              </a:rPr>
              <a:t>Direction  de la production numérique et multimédia</a:t>
            </a:r>
            <a:endParaRPr lang="fr-FR" sz="2800">
              <a:solidFill>
                <a:srgbClr val="0070C0"/>
              </a:solidFill>
              <a:latin typeface="Raleway"/>
            </a:endParaRP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D87F0A13-D525-013D-8310-1388B08A1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867" y="340187"/>
            <a:ext cx="7042265" cy="1325563"/>
          </a:xfrm>
        </p:spPr>
        <p:txBody>
          <a:bodyPr>
            <a:normAutofit/>
          </a:bodyPr>
          <a:lstStyle/>
          <a:p>
            <a:r>
              <a:rPr lang="fr-FR" sz="3600">
                <a:cs typeface="Arial"/>
              </a:rPr>
              <a:t>Les COMOODLE ULTRA'200802</a:t>
            </a: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2A40B18F-493A-5524-CCF1-E0114DF381AE}"/>
              </a:ext>
            </a:extLst>
          </p:cNvPr>
          <p:cNvSpPr txBox="1">
            <a:spLocks/>
          </p:cNvSpPr>
          <p:nvPr/>
        </p:nvSpPr>
        <p:spPr>
          <a:xfrm>
            <a:off x="8476142" y="4689036"/>
            <a:ext cx="3201568" cy="5464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bg1"/>
                </a:solidFill>
                <a:latin typeface="Raleway" pitchFamily="2" charset="77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latin typeface="Raleway"/>
                <a:cs typeface="Arial"/>
              </a:rPr>
              <a:t>dit Jean-Pierre Parpaing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39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F060D11-E957-E2D0-9B79-20DAD34D97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0000" y="2570783"/>
            <a:ext cx="5257898" cy="33955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Calibri" panose="020B0604020202020204" pitchFamily="34" charset="0"/>
              <a:buChar char="-"/>
            </a:pPr>
            <a:r>
              <a:rPr lang="fr-FR" sz="2000">
                <a:latin typeface="Raleway"/>
              </a:rPr>
              <a:t>Gestion de l'arborescence par le correspondant de composante</a:t>
            </a:r>
          </a:p>
          <a:p>
            <a:pPr marL="971550" lvl="1" indent="-285750">
              <a:buFont typeface="Courier New" panose="020B0604020202020204" pitchFamily="34" charset="0"/>
              <a:buChar char="o"/>
            </a:pPr>
            <a:r>
              <a:rPr lang="fr-FR" sz="2000">
                <a:solidFill>
                  <a:srgbClr val="262626"/>
                </a:solidFill>
                <a:latin typeface="Raleway"/>
              </a:rPr>
              <a:t>Nom du cours</a:t>
            </a:r>
          </a:p>
          <a:p>
            <a:pPr marL="971550" lvl="1" indent="-285750">
              <a:buFont typeface="Courier New" panose="020B0604020202020204" pitchFamily="34" charset="0"/>
              <a:buChar char="o"/>
            </a:pPr>
            <a:r>
              <a:rPr lang="fr-FR" sz="2000">
                <a:solidFill>
                  <a:srgbClr val="262626"/>
                </a:solidFill>
                <a:latin typeface="Raleway"/>
              </a:rPr>
              <a:t>Affichage carnet de notes</a:t>
            </a:r>
          </a:p>
          <a:p>
            <a:pPr marL="971550" lvl="1" indent="-285750">
              <a:buFont typeface="Courier New" panose="020B0604020202020204" pitchFamily="34" charset="0"/>
              <a:buChar char="o"/>
            </a:pPr>
            <a:r>
              <a:rPr lang="fr-FR" sz="2000">
                <a:solidFill>
                  <a:srgbClr val="262626"/>
                </a:solidFill>
                <a:latin typeface="Raleway"/>
              </a:rPr>
              <a:t>Suivi d'achèvement d'activité</a:t>
            </a:r>
          </a:p>
          <a:p>
            <a:pPr marL="285750" indent="-285750">
              <a:buFont typeface="Calibri" panose="020B0604020202020204" pitchFamily="34" charset="0"/>
              <a:buChar char="-"/>
            </a:pPr>
            <a:r>
              <a:rPr lang="fr-FR" sz="2000">
                <a:latin typeface="Raleway"/>
              </a:rPr>
              <a:t>Nouveau Rôle "</a:t>
            </a:r>
            <a:r>
              <a:rPr lang="fr-FR" sz="2000" b="1">
                <a:latin typeface="Raleway"/>
              </a:rPr>
              <a:t>Enseignant</a:t>
            </a:r>
            <a:r>
              <a:rPr lang="fr-FR" sz="2000">
                <a:latin typeface="Raleway"/>
              </a:rPr>
              <a:t>" avec filtrage des permissions</a:t>
            </a:r>
          </a:p>
          <a:p>
            <a:pPr marL="971550" lvl="1" indent="-285750">
              <a:buFont typeface="Courier New" panose="020B0604020202020204" pitchFamily="34" charset="0"/>
              <a:buChar char="o"/>
            </a:pPr>
            <a:r>
              <a:rPr lang="fr-FR" sz="2000">
                <a:solidFill>
                  <a:srgbClr val="262626"/>
                </a:solidFill>
                <a:latin typeface="Raleway"/>
              </a:rPr>
              <a:t>Aucun accès au paramétrage du cours</a:t>
            </a:r>
            <a:endParaRPr lang="fr-FR" sz="2000">
              <a:solidFill>
                <a:srgbClr val="262626"/>
              </a:solidFill>
              <a:latin typeface="Inter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74B724-4CB4-9AC7-DD57-DF3E849FE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0475" y="1867040"/>
            <a:ext cx="9132611" cy="5650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Pour bien les contre-attaquer...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1C8778-CB88-0FD1-A9C2-A3CD9C1E96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1047428"/>
            <a:ext cx="5256351" cy="8142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Création d'un 4-4-2</a:t>
            </a:r>
          </a:p>
        </p:txBody>
      </p:sp>
      <p:pic>
        <p:nvPicPr>
          <p:cNvPr id="5" name="Image 4" descr="Une image contenant texte, capture d’écran, logiciel, Police&#10;&#10;Description générée automatiquement">
            <a:extLst>
              <a:ext uri="{FF2B5EF4-FFF2-40B4-BE49-F238E27FC236}">
                <a16:creationId xmlns:a16="http://schemas.microsoft.com/office/drawing/2014/main" id="{C1B38378-89C7-E7EC-C208-F7BFBF516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217" y="2562497"/>
            <a:ext cx="5267740" cy="3400571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146980E-602A-2831-CF49-0476AAABA3D4}"/>
              </a:ext>
            </a:extLst>
          </p:cNvPr>
          <p:cNvCxnSpPr/>
          <p:nvPr/>
        </p:nvCxnSpPr>
        <p:spPr>
          <a:xfrm flipV="1">
            <a:off x="6135756" y="3830981"/>
            <a:ext cx="1477615" cy="11617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087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F060D11-E957-E2D0-9B79-20DAD34D97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0000" y="2570783"/>
            <a:ext cx="5257898" cy="12530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Calibri" panose="020B0604020202020204" pitchFamily="34" charset="0"/>
              <a:buChar char="-"/>
            </a:pPr>
            <a:r>
              <a:rPr lang="fr-FR" sz="2000">
                <a:latin typeface="Raleway"/>
              </a:rPr>
              <a:t>Demande de réinitialisation, suppression d'un cours dans le profil utilisateur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74B724-4CB4-9AC7-DD57-DF3E849FE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0475" y="1867040"/>
            <a:ext cx="9132611" cy="5650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Pour bien les contre-attaquer...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1C8778-CB88-0FD1-A9C2-A3CD9C1E96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1047428"/>
            <a:ext cx="5256351" cy="8142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Création d'un 4-4-2</a:t>
            </a:r>
          </a:p>
        </p:txBody>
      </p:sp>
      <p:pic>
        <p:nvPicPr>
          <p:cNvPr id="5" name="Image 4" descr="Une image contenant texte, capture d’écran, logiciel, affichage&#10;&#10;Description générée automatiquement">
            <a:extLst>
              <a:ext uri="{FF2B5EF4-FFF2-40B4-BE49-F238E27FC236}">
                <a16:creationId xmlns:a16="http://schemas.microsoft.com/office/drawing/2014/main" id="{C1B38378-89C7-E7EC-C208-F7BFBF516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217" y="2562497"/>
            <a:ext cx="5267740" cy="3400571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146980E-602A-2831-CF49-0476AAABA3D4}"/>
              </a:ext>
            </a:extLst>
          </p:cNvPr>
          <p:cNvCxnSpPr/>
          <p:nvPr/>
        </p:nvCxnSpPr>
        <p:spPr>
          <a:xfrm>
            <a:off x="5826538" y="4639364"/>
            <a:ext cx="2250659" cy="52787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D92CA278-ABCD-CC96-7D27-D22AEABFA59A}"/>
              </a:ext>
            </a:extLst>
          </p:cNvPr>
          <p:cNvSpPr txBox="1"/>
          <p:nvPr/>
        </p:nvSpPr>
        <p:spPr>
          <a:xfrm>
            <a:off x="1399879" y="4409153"/>
            <a:ext cx="469789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latin typeface="Raleway"/>
                <a:ea typeface="Calibri"/>
                <a:cs typeface="Calibri"/>
              </a:rPr>
              <a:t>Profil &gt; Ma gestion de cours</a:t>
            </a:r>
            <a:endParaRPr lang="fr-FR" sz="2400" b="1">
              <a:latin typeface="Raleway"/>
            </a:endParaRPr>
          </a:p>
          <a:p>
            <a:endParaRPr lang="fr-FR" sz="2400" b="1">
              <a:latin typeface="Raleway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2084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F060D11-E957-E2D0-9B79-20DAD34D97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0000" y="3156087"/>
            <a:ext cx="6682506" cy="125309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2800" b="1">
                <a:latin typeface="Raleway"/>
              </a:rPr>
              <a:t>L'accessibilité numérique plus proche de l'utilisateur</a:t>
            </a:r>
            <a:endParaRPr lang="fr-FR" b="1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74B724-4CB4-9AC7-DD57-DF3E849FE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0475" y="1867040"/>
            <a:ext cx="9132611" cy="5650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Pour bien les contre-attaquer...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1C8778-CB88-0FD1-A9C2-A3CD9C1E96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1047428"/>
            <a:ext cx="5256351" cy="8142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Création d'un 4-4-2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2CA278-ABCD-CC96-7D27-D22AEABFA59A}"/>
              </a:ext>
            </a:extLst>
          </p:cNvPr>
          <p:cNvSpPr txBox="1"/>
          <p:nvPr/>
        </p:nvSpPr>
        <p:spPr>
          <a:xfrm>
            <a:off x="1399879" y="4409153"/>
            <a:ext cx="469789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>
                <a:latin typeface="Raleway"/>
                <a:ea typeface="Calibri"/>
                <a:cs typeface="Calibri"/>
              </a:rPr>
              <a:t>Le référentiel général d’amélioration de </a:t>
            </a:r>
            <a:r>
              <a:rPr lang="fr-FR" sz="2400">
                <a:latin typeface="Raleway"/>
                <a:ea typeface="+mn-lt"/>
                <a:cs typeface="+mn-lt"/>
              </a:rPr>
              <a:t>l’accessibilité - RGAA 4 validé</a:t>
            </a:r>
            <a:endParaRPr lang="fr-FR" sz="2400">
              <a:latin typeface="Raleway"/>
            </a:endParaRPr>
          </a:p>
        </p:txBody>
      </p:sp>
      <p:pic>
        <p:nvPicPr>
          <p:cNvPr id="8" name="Image 7" descr="Une image contenant symbole, logo, Graphique, Police&#10;&#10;Description générée automatiquement">
            <a:extLst>
              <a:ext uri="{FF2B5EF4-FFF2-40B4-BE49-F238E27FC236}">
                <a16:creationId xmlns:a16="http://schemas.microsoft.com/office/drawing/2014/main" id="{AEA33475-B3D5-8FBB-05F1-2D7955E01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904" y="1493078"/>
            <a:ext cx="4114800" cy="41148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26DB523-C761-A058-7BDB-AC5DCCFCA887}"/>
              </a:ext>
            </a:extLst>
          </p:cNvPr>
          <p:cNvSpPr txBox="1"/>
          <p:nvPr/>
        </p:nvSpPr>
        <p:spPr>
          <a:xfrm>
            <a:off x="8455269" y="554352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ea typeface="+mn-lt"/>
                <a:cs typeface="+mn-lt"/>
                <a:hlinkClick r:id="rId4"/>
              </a:rPr>
              <a:t>Lien démo</a:t>
            </a:r>
            <a:endParaRPr lang="fr-FR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8551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F060D11-E957-E2D0-9B79-20DAD34D97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0000" y="3156087"/>
            <a:ext cx="6682506" cy="125309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2800" b="1">
                <a:latin typeface="Raleway"/>
              </a:rPr>
              <a:t>L'aide en ligne personnalisée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74B724-4CB4-9AC7-DD57-DF3E849FE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0475" y="1867040"/>
            <a:ext cx="9132611" cy="5650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Pour bien les contre-attaquer...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1C8778-CB88-0FD1-A9C2-A3CD9C1E96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1047428"/>
            <a:ext cx="5256351" cy="8142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Création d'un 4-4-2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2CA278-ABCD-CC96-7D27-D22AEABFA59A}"/>
              </a:ext>
            </a:extLst>
          </p:cNvPr>
          <p:cNvSpPr txBox="1"/>
          <p:nvPr/>
        </p:nvSpPr>
        <p:spPr>
          <a:xfrm>
            <a:off x="1399879" y="4409153"/>
            <a:ext cx="669676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Calibri"/>
              <a:buChar char="-"/>
            </a:pPr>
            <a:r>
              <a:rPr lang="fr-FR" sz="2000">
                <a:solidFill>
                  <a:srgbClr val="262626"/>
                </a:solidFill>
                <a:latin typeface="Raleway"/>
                <a:ea typeface="Calibri"/>
                <a:cs typeface="Calibri"/>
              </a:rPr>
              <a:t>Les plus grandes questions utilisateurs</a:t>
            </a:r>
            <a:endParaRPr lang="fr-FR"/>
          </a:p>
          <a:p>
            <a:pPr marL="342900" indent="-342900">
              <a:buFont typeface="Calibri"/>
              <a:buChar char="-"/>
            </a:pPr>
            <a:r>
              <a:rPr lang="fr-FR" sz="2000">
                <a:solidFill>
                  <a:srgbClr val="262626"/>
                </a:solidFill>
                <a:latin typeface="Raleway"/>
                <a:ea typeface="Calibri"/>
                <a:cs typeface="Calibri"/>
              </a:rPr>
              <a:t>L'aide Moodle revisitée</a:t>
            </a:r>
          </a:p>
          <a:p>
            <a:pPr marL="342900" indent="-342900">
              <a:buFont typeface="Calibri"/>
              <a:buChar char="-"/>
            </a:pPr>
            <a:r>
              <a:rPr lang="fr-FR" sz="2000">
                <a:solidFill>
                  <a:srgbClr val="262626"/>
                </a:solidFill>
                <a:latin typeface="Raleway"/>
                <a:ea typeface="Calibri"/>
                <a:cs typeface="Calibri"/>
              </a:rPr>
              <a:t>L'assistance Moodle s'offre une nouvelle vie</a:t>
            </a:r>
          </a:p>
        </p:txBody>
      </p:sp>
      <p:pic>
        <p:nvPicPr>
          <p:cNvPr id="8" name="Image 7" descr="Une image contenant symbole, logo, Graphique, Police&#10;&#10;Description générée automatiquement">
            <a:extLst>
              <a:ext uri="{FF2B5EF4-FFF2-40B4-BE49-F238E27FC236}">
                <a16:creationId xmlns:a16="http://schemas.microsoft.com/office/drawing/2014/main" id="{AEA33475-B3D5-8FBB-05F1-2D7955E01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904" y="1493078"/>
            <a:ext cx="4114800" cy="41148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26DB523-C761-A058-7BDB-AC5DCCFCA887}"/>
              </a:ext>
            </a:extLst>
          </p:cNvPr>
          <p:cNvSpPr txBox="1"/>
          <p:nvPr/>
        </p:nvSpPr>
        <p:spPr>
          <a:xfrm>
            <a:off x="8455269" y="554352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ea typeface="+mn-lt"/>
                <a:cs typeface="+mn-lt"/>
                <a:hlinkClick r:id="rId4"/>
              </a:rPr>
              <a:t>Lien démo</a:t>
            </a:r>
            <a:endParaRPr lang="fr-FR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4275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Visage humain, personne, sourire, peau&#10;&#10;Description générée automatiquement">
            <a:extLst>
              <a:ext uri="{FF2B5EF4-FFF2-40B4-BE49-F238E27FC236}">
                <a16:creationId xmlns:a16="http://schemas.microsoft.com/office/drawing/2014/main" id="{E83F2887-63A0-BFD6-0F9C-8CDC21A75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37" y="2083593"/>
            <a:ext cx="2143125" cy="2143125"/>
          </a:xfrm>
          <a:prstGeom prst="rect">
            <a:avLst/>
          </a:prstGeom>
        </p:spPr>
      </p:pic>
      <p:pic>
        <p:nvPicPr>
          <p:cNvPr id="8" name="Image 7" descr="Une image contenant Visage humain, Barbe humaine, Front, homme&#10;&#10;Description générée automatiquement">
            <a:extLst>
              <a:ext uri="{FF2B5EF4-FFF2-40B4-BE49-F238E27FC236}">
                <a16:creationId xmlns:a16="http://schemas.microsoft.com/office/drawing/2014/main" id="{4A100EE4-F21E-4708-64BC-A24670A46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968" y="2035968"/>
            <a:ext cx="2143125" cy="2143125"/>
          </a:xfrm>
          <a:prstGeom prst="rect">
            <a:avLst/>
          </a:prstGeom>
        </p:spPr>
      </p:pic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4BEC3B37-D212-58C4-839E-13C8B64EFEEC}"/>
              </a:ext>
            </a:extLst>
          </p:cNvPr>
          <p:cNvSpPr/>
          <p:nvPr/>
        </p:nvSpPr>
        <p:spPr>
          <a:xfrm>
            <a:off x="7911179" y="4745830"/>
            <a:ext cx="298704" cy="235743"/>
          </a:xfrm>
          <a:prstGeom prst="triangl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61901C-1F81-B188-C421-8595CE5C1E43}"/>
              </a:ext>
            </a:extLst>
          </p:cNvPr>
          <p:cNvSpPr/>
          <p:nvPr/>
        </p:nvSpPr>
        <p:spPr>
          <a:xfrm>
            <a:off x="2424113" y="4972048"/>
            <a:ext cx="7355679" cy="866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>
                <a:solidFill>
                  <a:srgbClr val="0070C0"/>
                </a:solidFill>
                <a:latin typeface="Raleway"/>
                <a:ea typeface="Calibri"/>
                <a:cs typeface="Calibri"/>
              </a:rPr>
              <a:t>Direction  de la communication</a:t>
            </a:r>
            <a:endParaRPr lang="fr-FR" sz="2800">
              <a:solidFill>
                <a:srgbClr val="0070C0"/>
              </a:solidFill>
              <a:latin typeface="Raleway"/>
            </a:endParaRP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9A3FF351-C6BB-FAA7-F005-3DA3EF3C58A1}"/>
              </a:ext>
            </a:extLst>
          </p:cNvPr>
          <p:cNvSpPr txBox="1">
            <a:spLocks/>
          </p:cNvSpPr>
          <p:nvPr/>
        </p:nvSpPr>
        <p:spPr>
          <a:xfrm>
            <a:off x="6017747" y="4249969"/>
            <a:ext cx="4074521" cy="4988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kern="1200" dirty="0">
                <a:solidFill>
                  <a:schemeClr val="bg1"/>
                </a:solidFill>
                <a:latin typeface="Raleway" pitchFamily="2" charset="77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latin typeface="Raleway"/>
                <a:cs typeface="Arial"/>
              </a:rPr>
              <a:t>Sébastien BERNARD </a:t>
            </a:r>
            <a:br>
              <a:rPr lang="fr-FR">
                <a:latin typeface="Raleway"/>
                <a:cs typeface="Arial"/>
              </a:rPr>
            </a:br>
            <a:r>
              <a:rPr lang="fr-FR">
                <a:latin typeface="Raleway"/>
                <a:cs typeface="Arial"/>
              </a:rPr>
              <a:t>(pas content)</a:t>
            </a:r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9E97D8C2-2117-8EEA-AB15-F6BEAB3AF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867" y="340187"/>
            <a:ext cx="7042265" cy="1325563"/>
          </a:xfrm>
        </p:spPr>
        <p:txBody>
          <a:bodyPr>
            <a:normAutofit/>
          </a:bodyPr>
          <a:lstStyle/>
          <a:p>
            <a:r>
              <a:rPr lang="fr-FR" sz="3600">
                <a:cs typeface="Arial"/>
              </a:rPr>
              <a:t>Les COMOODLE ULTRA'200802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8554A7-F7B9-CE8F-5E28-AE0A9E5884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35627" y="4223910"/>
            <a:ext cx="3780857" cy="51633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1800">
                <a:latin typeface="Raleway"/>
                <a:cs typeface="Arial"/>
              </a:rPr>
              <a:t>Florence DAMBRINE</a:t>
            </a:r>
            <a:br>
              <a:rPr lang="fr-FR" sz="1800">
                <a:latin typeface="Raleway"/>
                <a:cs typeface="Arial"/>
              </a:rPr>
            </a:br>
            <a:r>
              <a:rPr lang="fr-FR" sz="1800">
                <a:latin typeface="Raleway"/>
                <a:cs typeface="Arial"/>
              </a:rPr>
              <a:t>(optimiste)</a:t>
            </a:r>
            <a:endParaRPr lang="fr-FR" sz="1800"/>
          </a:p>
        </p:txBody>
      </p:sp>
      <p:sp>
        <p:nvSpPr>
          <p:cNvPr id="6" name="Triangle isocèle 9">
            <a:extLst>
              <a:ext uri="{FF2B5EF4-FFF2-40B4-BE49-F238E27FC236}">
                <a16:creationId xmlns:a16="http://schemas.microsoft.com/office/drawing/2014/main" id="{AB9F1288-FBBF-8400-8B54-F3235BFFB0E7}"/>
              </a:ext>
            </a:extLst>
          </p:cNvPr>
          <p:cNvSpPr/>
          <p:nvPr/>
        </p:nvSpPr>
        <p:spPr>
          <a:xfrm>
            <a:off x="4041647" y="4756097"/>
            <a:ext cx="298704" cy="235743"/>
          </a:xfrm>
          <a:prstGeom prst="triangl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DB367C37-3AC5-840B-552B-F1117E281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652" y="6115008"/>
            <a:ext cx="1214783" cy="3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19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993451-0100-545F-3FA8-97E38FCDF0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3" y="1047428"/>
            <a:ext cx="10060669" cy="7029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>
                <a:effectLst/>
              </a:rPr>
              <a:t>Newsletters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6AA3F19-6C4D-A846-F9EB-CC346F360C35}"/>
              </a:ext>
            </a:extLst>
          </p:cNvPr>
          <p:cNvSpPr txBox="1"/>
          <p:nvPr/>
        </p:nvSpPr>
        <p:spPr>
          <a:xfrm>
            <a:off x="1260473" y="204037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>
                <a:latin typeface="Raleway"/>
                <a:hlinkClick r:id="rId3"/>
              </a:rPr>
              <a:t>https://</a:t>
            </a:r>
            <a:r>
              <a:rPr lang="fr-FR" sz="2000" err="1">
                <a:latin typeface="Raleway"/>
                <a:hlinkClick r:id="rId3"/>
              </a:rPr>
              <a:t>webmail-zimbra.univ-tours.fr</a:t>
            </a:r>
            <a:r>
              <a:rPr lang="fr-FR" sz="2000">
                <a:latin typeface="Raleway"/>
                <a:hlinkClick r:id="rId3"/>
              </a:rPr>
              <a:t>/</a:t>
            </a:r>
            <a:endParaRPr lang="fr-FR" sz="2000">
              <a:latin typeface="Raleway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5B0F5D0-CCBE-8673-3FB2-0C27187C5C30}"/>
              </a:ext>
            </a:extLst>
          </p:cNvPr>
          <p:cNvSpPr txBox="1"/>
          <p:nvPr/>
        </p:nvSpPr>
        <p:spPr>
          <a:xfrm>
            <a:off x="1260473" y="2740632"/>
            <a:ext cx="8606338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000">
                <a:latin typeface="Raleway"/>
              </a:rPr>
              <a:t>Newsletters</a:t>
            </a:r>
            <a:r>
              <a:rPr lang="fr-FR" sz="2000">
                <a:effectLst/>
                <a:latin typeface="Raleway"/>
              </a:rPr>
              <a:t> étudiante &amp; personnel</a:t>
            </a:r>
            <a:endParaRPr lang="fr-FR">
              <a:ea typeface="Calibri" panose="020F0502020204030204"/>
              <a:cs typeface="Calibri" panose="020F0502020204030204"/>
            </a:endParaRPr>
          </a:p>
          <a:p>
            <a:endParaRPr lang="fr-FR" sz="2000">
              <a:latin typeface="Raleway"/>
            </a:endParaRPr>
          </a:p>
          <a:p>
            <a:r>
              <a:rPr lang="fr-FR" sz="2000" b="1" u="sng">
                <a:effectLst/>
                <a:latin typeface="Raleway"/>
              </a:rPr>
              <a:t>Sujets abordés :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fr-FR" sz="2000">
                <a:effectLst/>
                <a:latin typeface="Raleway"/>
              </a:rPr>
              <a:t>(Dés)inscription à des cours et amélioration de l’inscription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fr-FR" sz="2000" err="1">
                <a:effectLst/>
                <a:latin typeface="Raleway"/>
              </a:rPr>
              <a:t>Ré-organisation</a:t>
            </a:r>
            <a:r>
              <a:rPr lang="fr-FR" sz="2000">
                <a:effectLst/>
                <a:latin typeface="Raleway"/>
              </a:rPr>
              <a:t> des diplômes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fr-FR" sz="2000">
                <a:effectLst/>
                <a:latin typeface="Raleway"/>
              </a:rPr>
              <a:t>Intégration d’un bouton « Rechercher un cours »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fr-FR" sz="2000">
                <a:effectLst/>
                <a:latin typeface="Raleway"/>
              </a:rPr>
              <a:t>Aide </a:t>
            </a:r>
            <a:r>
              <a:rPr lang="fr-FR" sz="2000" err="1">
                <a:effectLst/>
                <a:latin typeface="Raleway"/>
              </a:rPr>
              <a:t>tutorielle</a:t>
            </a:r>
            <a:r>
              <a:rPr lang="fr-FR" sz="2000">
                <a:effectLst/>
                <a:latin typeface="Raleway"/>
              </a:rPr>
              <a:t> = aide en ligne personnalisée. Tout est au bon endroit pour l’utilisateur!</a:t>
            </a:r>
          </a:p>
        </p:txBody>
      </p:sp>
    </p:spTree>
    <p:extLst>
      <p:ext uri="{BB962C8B-B14F-4D97-AF65-F5344CB8AC3E}">
        <p14:creationId xmlns:p14="http://schemas.microsoft.com/office/powerpoint/2010/main" val="2238359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1C8778-CB88-0FD1-A9C2-A3CD9C1E96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3532" y="1018673"/>
            <a:ext cx="9932277" cy="68712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fr-FR"/>
              <a:t>AVEC L'OM, C'EST DROIT AU TUT</a:t>
            </a:r>
          </a:p>
        </p:txBody>
      </p:sp>
      <p:pic>
        <p:nvPicPr>
          <p:cNvPr id="6" name="Image 5" descr="Une image contenant personne, habits, homme, Visage humain&#10;&#10;Description générée automatiquement">
            <a:extLst>
              <a:ext uri="{FF2B5EF4-FFF2-40B4-BE49-F238E27FC236}">
                <a16:creationId xmlns:a16="http://schemas.microsoft.com/office/drawing/2014/main" id="{CBC2C542-1928-AA72-C424-4E0B7EA0F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643" y="2568475"/>
            <a:ext cx="4654050" cy="3352800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8F1E145B-D766-7FB4-2F0C-F20EB54A0AF7}"/>
              </a:ext>
            </a:extLst>
          </p:cNvPr>
          <p:cNvSpPr txBox="1">
            <a:spLocks/>
          </p:cNvSpPr>
          <p:nvPr/>
        </p:nvSpPr>
        <p:spPr>
          <a:xfrm>
            <a:off x="2773649" y="1908360"/>
            <a:ext cx="704226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>
                <a:cs typeface="Arial"/>
              </a:rPr>
              <a:t>Les COMOODLE ULTRA'200802</a:t>
            </a:r>
          </a:p>
        </p:txBody>
      </p:sp>
    </p:spTree>
    <p:extLst>
      <p:ext uri="{BB962C8B-B14F-4D97-AF65-F5344CB8AC3E}">
        <p14:creationId xmlns:p14="http://schemas.microsoft.com/office/powerpoint/2010/main" val="1023254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3F91B6F-E2E3-4123-AC21-B4E794A13A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7697" y="3162250"/>
            <a:ext cx="8097623" cy="7756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1800">
                <a:solidFill>
                  <a:schemeClr val="bg1">
                    <a:lumMod val="95000"/>
                  </a:schemeClr>
                </a:solidFill>
                <a:latin typeface="Raleway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sebastien.bernard@univ-tours.fr</a:t>
            </a:r>
          </a:p>
          <a:p>
            <a:r>
              <a:rPr lang="fr-FR" sz="1800">
                <a:solidFill>
                  <a:schemeClr val="bg1">
                    <a:lumMod val="95000"/>
                  </a:schemeClr>
                </a:solidFill>
                <a:latin typeface="Raleway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florence.dambrine@univ-tours.fr</a:t>
            </a:r>
            <a:endParaRPr lang="fr-FR" sz="1800">
              <a:solidFill>
                <a:schemeClr val="bg1">
                  <a:lumMod val="95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sz="1800">
                <a:solidFill>
                  <a:schemeClr val="bg1">
                    <a:lumMod val="95000"/>
                  </a:schemeClr>
                </a:solidFill>
                <a:latin typeface="Raleway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lionel.fandeur@univ-tours.fr</a:t>
            </a:r>
            <a:endParaRPr lang="fr-FR" sz="1800">
              <a:solidFill>
                <a:schemeClr val="bg1">
                  <a:lumMod val="95000"/>
                </a:schemeClr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r-FR" sz="1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1E463722-C325-27D6-627F-7708F87800C5}"/>
              </a:ext>
            </a:extLst>
          </p:cNvPr>
          <p:cNvSpPr txBox="1">
            <a:spLocks/>
          </p:cNvSpPr>
          <p:nvPr/>
        </p:nvSpPr>
        <p:spPr>
          <a:xfrm>
            <a:off x="2178539" y="4948109"/>
            <a:ext cx="8097623" cy="7756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>
                <a:solidFill>
                  <a:schemeClr val="bg1">
                    <a:lumMod val="95000"/>
                  </a:schemeClr>
                </a:solidFill>
                <a:latin typeface="Raleway"/>
                <a:cs typeface="Arial"/>
              </a:rPr>
              <a:t>univ-tours.fr</a:t>
            </a:r>
          </a:p>
          <a:p>
            <a:endParaRPr lang="fr-FR" sz="18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2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447463B-0206-9C7C-B461-00FBFE9558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9826" y="1492652"/>
            <a:ext cx="9609026" cy="9118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2400">
                <a:solidFill>
                  <a:srgbClr val="000000"/>
                </a:solidFill>
                <a:latin typeface="Raleway"/>
                <a:ea typeface="Verdana"/>
              </a:rPr>
              <a:t>Soyons clairs, c’est l'application la + utilisée à l'université !</a:t>
            </a:r>
            <a:endParaRPr lang="fr-FR" sz="2400">
              <a:solidFill>
                <a:srgbClr val="262626"/>
              </a:solidFill>
              <a:latin typeface="Raleway"/>
              <a:ea typeface="Verdana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1047428"/>
            <a:ext cx="9132611" cy="69275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2800"/>
              <a:t>MOODLE &gt; CELENE par chez nous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886DEDE-9216-79D6-DC8F-FB1172C9A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334407"/>
              </p:ext>
            </p:extLst>
          </p:nvPr>
        </p:nvGraphicFramePr>
        <p:xfrm>
          <a:off x="971825" y="2622755"/>
          <a:ext cx="10608895" cy="264170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21779">
                  <a:extLst>
                    <a:ext uri="{9D8B030D-6E8A-4147-A177-3AD203B41FA5}">
                      <a16:colId xmlns:a16="http://schemas.microsoft.com/office/drawing/2014/main" val="3646285138"/>
                    </a:ext>
                  </a:extLst>
                </a:gridCol>
                <a:gridCol w="2121779">
                  <a:extLst>
                    <a:ext uri="{9D8B030D-6E8A-4147-A177-3AD203B41FA5}">
                      <a16:colId xmlns:a16="http://schemas.microsoft.com/office/drawing/2014/main" val="2257038483"/>
                    </a:ext>
                  </a:extLst>
                </a:gridCol>
                <a:gridCol w="2121779">
                  <a:extLst>
                    <a:ext uri="{9D8B030D-6E8A-4147-A177-3AD203B41FA5}">
                      <a16:colId xmlns:a16="http://schemas.microsoft.com/office/drawing/2014/main" val="1517213415"/>
                    </a:ext>
                  </a:extLst>
                </a:gridCol>
                <a:gridCol w="2121779">
                  <a:extLst>
                    <a:ext uri="{9D8B030D-6E8A-4147-A177-3AD203B41FA5}">
                      <a16:colId xmlns:a16="http://schemas.microsoft.com/office/drawing/2014/main" val="3875299731"/>
                    </a:ext>
                  </a:extLst>
                </a:gridCol>
                <a:gridCol w="2121779">
                  <a:extLst>
                    <a:ext uri="{9D8B030D-6E8A-4147-A177-3AD203B41FA5}">
                      <a16:colId xmlns:a16="http://schemas.microsoft.com/office/drawing/2014/main" val="3318016177"/>
                    </a:ext>
                  </a:extLst>
                </a:gridCol>
              </a:tblGrid>
              <a:tr h="812908"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Raleway"/>
                        </a:rPr>
                        <a:t>Nombre</a:t>
                      </a:r>
                      <a:br>
                        <a:rPr lang="fr-FR">
                          <a:latin typeface="Raleway"/>
                        </a:rPr>
                      </a:br>
                      <a:r>
                        <a:rPr lang="fr-FR">
                          <a:latin typeface="Raleway"/>
                        </a:rPr>
                        <a:t>de cours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Raleway"/>
                        </a:rPr>
                        <a:t>Nombre de ressources et activités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Raleway"/>
                        </a:rPr>
                        <a:t>Connexions</a:t>
                      </a:r>
                      <a:br>
                        <a:rPr lang="fr-FR">
                          <a:latin typeface="Raleway"/>
                        </a:rPr>
                      </a:br>
                      <a:r>
                        <a:rPr lang="fr-FR">
                          <a:latin typeface="Raleway"/>
                        </a:rPr>
                        <a:t>totales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Raleway"/>
                        </a:rPr>
                        <a:t>Connexions uniques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>
                          <a:latin typeface="Raleway"/>
                        </a:rPr>
                        <a:t>Nombre d'actions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4648592"/>
                  </a:ext>
                </a:extLst>
              </a:tr>
              <a:tr h="812908"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latin typeface="Raleway"/>
                        </a:rPr>
                        <a:t>29.000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kern="1200">
                          <a:solidFill>
                            <a:schemeClr val="tx1"/>
                          </a:solidFill>
                          <a:latin typeface="Raleway"/>
                          <a:ea typeface="+mn-ea"/>
                          <a:cs typeface="+mn-cs"/>
                        </a:rPr>
                        <a:t>1.262.000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kern="1200">
                          <a:solidFill>
                            <a:schemeClr val="tx1"/>
                          </a:solidFill>
                          <a:latin typeface="Raleway"/>
                          <a:ea typeface="+mn-ea"/>
                          <a:cs typeface="+mn-cs"/>
                        </a:rPr>
                        <a:t>1.140.000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i="0" u="none" strike="noStrike" noProof="0">
                          <a:solidFill>
                            <a:schemeClr val="tx1"/>
                          </a:solidFill>
                        </a:rPr>
                        <a:t>47.200</a:t>
                      </a:r>
                      <a:endParaRPr lang="fr-FR" sz="2400" b="0" i="0" u="none" strike="noStrike" noProof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i="0" u="none" strike="noStrike" noProof="0">
                          <a:solidFill>
                            <a:schemeClr val="tx1"/>
                          </a:solidFill>
                        </a:rPr>
                        <a:t>+8,5 M</a:t>
                      </a:r>
                      <a:endParaRPr lang="fr-FR" sz="2400" b="0" i="0" u="none" strike="noStrike" noProof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4973975"/>
                  </a:ext>
                </a:extLst>
              </a:tr>
              <a:tr h="812908">
                <a:tc>
                  <a:txBody>
                    <a:bodyPr/>
                    <a:lstStyle/>
                    <a:p>
                      <a:pPr algn="r"/>
                      <a:r>
                        <a:rPr lang="fr-FR">
                          <a:latin typeface="Raleway"/>
                        </a:rPr>
                        <a:t>Tours 18.500</a:t>
                      </a:r>
                    </a:p>
                    <a:p>
                      <a:pPr lvl="0" algn="r">
                        <a:buNone/>
                      </a:pPr>
                      <a:r>
                        <a:rPr lang="fr-FR">
                          <a:latin typeface="Raleway"/>
                        </a:rPr>
                        <a:t>Orléans 9.000</a:t>
                      </a:r>
                    </a:p>
                    <a:p>
                      <a:pPr lvl="0" algn="r">
                        <a:buNone/>
                      </a:pPr>
                      <a:r>
                        <a:rPr lang="fr-FR">
                          <a:latin typeface="Raleway"/>
                        </a:rPr>
                        <a:t>INSA 1.500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fr-FR" sz="1800" b="0" i="0" u="none" strike="noStrike" noProof="0">
                          <a:solidFill>
                            <a:srgbClr val="000000"/>
                          </a:solidFill>
                          <a:latin typeface="Segoe UI"/>
                        </a:rPr>
                        <a:t>Tours 843.000 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Segoe UI"/>
                      </a:endParaRPr>
                    </a:p>
                    <a:p>
                      <a:pPr lvl="0" algn="r">
                        <a:buNone/>
                      </a:pPr>
                      <a:r>
                        <a:rPr lang="fr-FR" sz="1800" b="0" i="0" u="none" strike="noStrike" noProof="0">
                          <a:solidFill>
                            <a:srgbClr val="000000"/>
                          </a:solidFill>
                          <a:latin typeface="Segoe UI"/>
                        </a:rPr>
                        <a:t>Orléans 415.000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Segoe UI"/>
                      </a:endParaRPr>
                    </a:p>
                    <a:p>
                      <a:pPr lvl="0" algn="r">
                        <a:buNone/>
                      </a:pPr>
                      <a:r>
                        <a:rPr lang="fr-FR" sz="1800" b="0" i="0" u="none" strike="noStrike" noProof="0">
                          <a:solidFill>
                            <a:srgbClr val="000000"/>
                          </a:solidFill>
                          <a:latin typeface="Segoe UI"/>
                        </a:rPr>
                        <a:t>INSA 4.200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fr-FR" sz="1800" b="0" i="0" u="none" strike="noStrike" noProof="0">
                          <a:solidFill>
                            <a:srgbClr val="000000"/>
                          </a:solidFill>
                          <a:latin typeface="Segoe UI"/>
                        </a:rPr>
                        <a:t>Tours 843.000 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Segoe UI"/>
                      </a:endParaRPr>
                    </a:p>
                    <a:p>
                      <a:pPr lvl="0" algn="r">
                        <a:buNone/>
                      </a:pPr>
                      <a:r>
                        <a:rPr lang="fr-FR" sz="1800" b="0" i="0" u="none" strike="noStrike" noProof="0">
                          <a:solidFill>
                            <a:srgbClr val="000000"/>
                          </a:solidFill>
                          <a:latin typeface="Segoe UI"/>
                        </a:rPr>
                        <a:t>Orléans 415.000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Segoe UI"/>
                      </a:endParaRPr>
                    </a:p>
                    <a:p>
                      <a:pPr lvl="0" algn="r">
                        <a:buNone/>
                      </a:pPr>
                      <a:r>
                        <a:rPr lang="fr-FR" sz="1800" b="0" i="0" u="none" strike="noStrike" noProof="0">
                          <a:solidFill>
                            <a:srgbClr val="000000"/>
                          </a:solidFill>
                          <a:latin typeface="Segoe UI"/>
                        </a:rPr>
                        <a:t>INSA 4.200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fr-FR" sz="1800" b="0" i="0" u="none" strike="noStrike" noProof="0">
                          <a:solidFill>
                            <a:srgbClr val="000000"/>
                          </a:solidFill>
                          <a:latin typeface="Segoe UI"/>
                        </a:rPr>
                        <a:t>Tours 28.600 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Segoe UI"/>
                      </a:endParaRPr>
                    </a:p>
                    <a:p>
                      <a:pPr lvl="0" algn="r">
                        <a:buNone/>
                      </a:pPr>
                      <a:r>
                        <a:rPr lang="fr-FR" sz="1800" b="0" i="0" u="none" strike="noStrike" noProof="0">
                          <a:solidFill>
                            <a:srgbClr val="000000"/>
                          </a:solidFill>
                          <a:latin typeface="Segoe UI"/>
                        </a:rPr>
                        <a:t>Orléans 17.000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Segoe UI"/>
                      </a:endParaRPr>
                    </a:p>
                    <a:p>
                      <a:pPr lvl="0" algn="r">
                        <a:buNone/>
                      </a:pPr>
                      <a:r>
                        <a:rPr lang="fr-FR" sz="1800" b="0" i="0" u="none" strike="noStrike" noProof="0">
                          <a:solidFill>
                            <a:srgbClr val="000000"/>
                          </a:solidFill>
                          <a:latin typeface="Segoe UI"/>
                        </a:rPr>
                        <a:t>INSA 1.600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fr-FR" sz="1800" b="0" i="0" u="none" strike="noStrike" noProof="0">
                          <a:solidFill>
                            <a:srgbClr val="000000"/>
                          </a:solidFill>
                          <a:latin typeface="Segoe UI"/>
                        </a:rPr>
                        <a:t>Tours 5,6 M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Segoe UI"/>
                      </a:endParaRPr>
                    </a:p>
                    <a:p>
                      <a:pPr lvl="0" algn="r">
                        <a:buNone/>
                      </a:pPr>
                      <a:r>
                        <a:rPr lang="fr-FR" sz="1800" b="0" i="0" u="none" strike="noStrike" noProof="0">
                          <a:solidFill>
                            <a:srgbClr val="000000"/>
                          </a:solidFill>
                          <a:latin typeface="Segoe UI"/>
                        </a:rPr>
                        <a:t>Orléans 2,7 M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Segoe UI"/>
                      </a:endParaRPr>
                    </a:p>
                    <a:p>
                      <a:pPr lvl="0" algn="r">
                        <a:buNone/>
                      </a:pPr>
                      <a:r>
                        <a:rPr lang="fr-FR" sz="1800" b="0" i="0" u="none" strike="noStrike" noProof="0">
                          <a:solidFill>
                            <a:srgbClr val="000000"/>
                          </a:solidFill>
                          <a:latin typeface="Segoe UI"/>
                        </a:rPr>
                        <a:t>INSA 220 k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214583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2F463358-0977-FAC5-61C0-5AE6AF4DC428}"/>
              </a:ext>
            </a:extLst>
          </p:cNvPr>
          <p:cNvSpPr txBox="1"/>
          <p:nvPr/>
        </p:nvSpPr>
        <p:spPr>
          <a:xfrm>
            <a:off x="974367" y="5440861"/>
            <a:ext cx="11247279" cy="3847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900" b="1">
                <a:latin typeface="Raleway"/>
                <a:ea typeface="+mn-lt"/>
                <a:cs typeface="+mn-lt"/>
              </a:rPr>
              <a:t>l’appli n’a pas la place qu’elle mérite alors qu'elle génère près d’un million de clics chaque mois</a:t>
            </a:r>
            <a:endParaRPr lang="fr-FR" sz="1900" b="1">
              <a:latin typeface="Raleway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3D3EF15-71F4-578F-062F-538DBCF39C57}"/>
              </a:ext>
            </a:extLst>
          </p:cNvPr>
          <p:cNvSpPr txBox="1"/>
          <p:nvPr/>
        </p:nvSpPr>
        <p:spPr>
          <a:xfrm>
            <a:off x="975789" y="2120819"/>
            <a:ext cx="193702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b="1">
                <a:solidFill>
                  <a:srgbClr val="FF7700"/>
                </a:solidFill>
                <a:cs typeface="Calibri"/>
              </a:rPr>
              <a:t>En 2023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42B7D5D-1727-D320-C98B-3C63A730B7AD}"/>
              </a:ext>
            </a:extLst>
          </p:cNvPr>
          <p:cNvSpPr txBox="1"/>
          <p:nvPr/>
        </p:nvSpPr>
        <p:spPr>
          <a:xfrm>
            <a:off x="6096668" y="5845687"/>
            <a:ext cx="566180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latin typeface="Raleway"/>
              </a:rPr>
              <a:t>&gt; Moodle à l'université </a:t>
            </a:r>
            <a:endParaRPr lang="fr-FR" sz="2400" b="1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437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/>
      <p:bldP spid="11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F060D11-E957-E2D0-9B79-20DAD34D97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5907" y="1999240"/>
            <a:ext cx="9134157" cy="9382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2000">
                <a:solidFill>
                  <a:srgbClr val="000000"/>
                </a:solidFill>
                <a:latin typeface="Raleway"/>
              </a:rPr>
              <a:t>De simple plateforme pédagogique, elle est utilisée dans tous les sens aujourd'hui (Cloud, stockage documents administratifs, gestion de réunions, d'associations...)</a:t>
            </a:r>
            <a:endParaRPr lang="fr-FR"/>
          </a:p>
          <a:p>
            <a:endParaRPr lang="fr-FR" sz="200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74B724-4CB4-9AC7-DD57-DF3E849FE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3418" y="1143795"/>
            <a:ext cx="7282933" cy="5838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Fourre-tout pour toute l'université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1C8778-CB88-0FD1-A9C2-A3CD9C1E96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Moodle &gt;</a:t>
            </a:r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F97B139D-6B7D-9DFE-B502-0E67B1B29BC4}"/>
              </a:ext>
            </a:extLst>
          </p:cNvPr>
          <p:cNvSpPr txBox="1">
            <a:spLocks/>
          </p:cNvSpPr>
          <p:nvPr/>
        </p:nvSpPr>
        <p:spPr>
          <a:xfrm>
            <a:off x="1269697" y="3668412"/>
            <a:ext cx="9377113" cy="7242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Calibri" panose="020B0604020202020204" pitchFamily="34" charset="0"/>
              <a:buChar char="-"/>
            </a:pPr>
            <a:r>
              <a:rPr lang="fr-FR" sz="2000">
                <a:solidFill>
                  <a:srgbClr val="000000"/>
                </a:solidFill>
                <a:latin typeface="Raleway"/>
              </a:rPr>
              <a:t>La nomenclature des cours ne correspond pas aux maquettes validées de l'offre de formation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endParaRPr lang="fr-FR" sz="200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911999C-11A1-156F-0304-8665328A952E}"/>
              </a:ext>
            </a:extLst>
          </p:cNvPr>
          <p:cNvSpPr txBox="1"/>
          <p:nvPr/>
        </p:nvSpPr>
        <p:spPr>
          <a:xfrm>
            <a:off x="5954901" y="5892099"/>
            <a:ext cx="566180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latin typeface="Raleway"/>
              </a:rPr>
              <a:t>&gt; Maquette diplôme dans Moodle</a:t>
            </a:r>
            <a:endParaRPr lang="fr-FR" sz="2400" b="1">
              <a:latin typeface="Raleway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966131C-1271-7E79-16C0-18D39D2FB186}"/>
              </a:ext>
            </a:extLst>
          </p:cNvPr>
          <p:cNvSpPr txBox="1"/>
          <p:nvPr/>
        </p:nvSpPr>
        <p:spPr>
          <a:xfrm>
            <a:off x="1453784" y="3104006"/>
            <a:ext cx="566180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latin typeface="Raleway"/>
              </a:rPr>
              <a:t>MAIS...</a:t>
            </a:r>
            <a:endParaRPr lang="fr-FR"/>
          </a:p>
        </p:txBody>
      </p:sp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695CAF24-BA10-2889-A040-4977C7B22E90}"/>
              </a:ext>
            </a:extLst>
          </p:cNvPr>
          <p:cNvSpPr txBox="1">
            <a:spLocks/>
          </p:cNvSpPr>
          <p:nvPr/>
        </p:nvSpPr>
        <p:spPr>
          <a:xfrm>
            <a:off x="1269697" y="4849807"/>
            <a:ext cx="9377113" cy="7479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Calibri" panose="020B0604020202020204" pitchFamily="34" charset="0"/>
              <a:buChar char="-"/>
            </a:pPr>
            <a:r>
              <a:rPr lang="fr-FR" sz="2000">
                <a:solidFill>
                  <a:srgbClr val="000000"/>
                </a:solidFill>
                <a:latin typeface="Raleway"/>
              </a:rPr>
              <a:t>La formations aux outils numériques des enseignants primo-arrivants n’existe plus</a:t>
            </a:r>
            <a:endParaRPr lang="fr-FR"/>
          </a:p>
          <a:p>
            <a:pPr marL="342900" indent="-342900">
              <a:buFont typeface="Calibri" panose="020B0604020202020204" pitchFamily="34" charset="0"/>
              <a:buChar char="-"/>
            </a:pPr>
            <a:endParaRPr lang="fr-FR" sz="200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id="{BBD8E345-EE47-37CA-7850-650FD4D1EF51}"/>
              </a:ext>
            </a:extLst>
          </p:cNvPr>
          <p:cNvSpPr txBox="1">
            <a:spLocks/>
          </p:cNvSpPr>
          <p:nvPr/>
        </p:nvSpPr>
        <p:spPr>
          <a:xfrm>
            <a:off x="1269697" y="4394969"/>
            <a:ext cx="9377113" cy="5470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Calibri" panose="020B0604020202020204" pitchFamily="34" charset="0"/>
              <a:buChar char="-"/>
            </a:pPr>
            <a:r>
              <a:rPr lang="fr-FR" sz="2000">
                <a:solidFill>
                  <a:srgbClr val="000000"/>
                </a:solidFill>
                <a:latin typeface="Raleway"/>
              </a:rPr>
              <a:t>La formation étudiante ne se fait plus correctement selon les composantes</a:t>
            </a:r>
            <a:endParaRPr lang="fr-FR"/>
          </a:p>
          <a:p>
            <a:pPr marL="342900" indent="-342900">
              <a:buFont typeface="Calibri" panose="020B0604020202020204" pitchFamily="34" charset="0"/>
              <a:buChar char="-"/>
            </a:pPr>
            <a:endParaRPr lang="fr-FR" sz="200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2" name="Espace réservé du texte 1">
            <a:extLst>
              <a:ext uri="{FF2B5EF4-FFF2-40B4-BE49-F238E27FC236}">
                <a16:creationId xmlns:a16="http://schemas.microsoft.com/office/drawing/2014/main" id="{04A7F594-68EC-97E4-5AF0-70CA9EA26ED4}"/>
              </a:ext>
            </a:extLst>
          </p:cNvPr>
          <p:cNvSpPr txBox="1">
            <a:spLocks/>
          </p:cNvSpPr>
          <p:nvPr/>
        </p:nvSpPr>
        <p:spPr>
          <a:xfrm>
            <a:off x="1269696" y="5493666"/>
            <a:ext cx="9377113" cy="4939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Calibri"/>
              <a:buChar char="-"/>
            </a:pPr>
            <a:r>
              <a:rPr lang="fr-FR" sz="2000">
                <a:solidFill>
                  <a:srgbClr val="000000"/>
                </a:solidFill>
                <a:latin typeface="Raleway"/>
              </a:rPr>
              <a:t>La transmission Moodle enseignant/étudiant a disparu</a:t>
            </a:r>
            <a:endParaRPr lang="fr-FR"/>
          </a:p>
          <a:p>
            <a:endParaRPr lang="fr-FR" sz="2000">
              <a:solidFill>
                <a:srgbClr val="000000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13455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5" grpId="0"/>
      <p:bldP spid="7" grpId="0"/>
      <p:bldP spid="8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1C8778-CB88-0FD1-A9C2-A3CD9C1E96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1047428"/>
            <a:ext cx="8955916" cy="8031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Maquette diplôme dans Moodle 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911999C-11A1-156F-0304-8665328A952E}"/>
              </a:ext>
            </a:extLst>
          </p:cNvPr>
          <p:cNvSpPr txBox="1"/>
          <p:nvPr/>
        </p:nvSpPr>
        <p:spPr>
          <a:xfrm>
            <a:off x="6098466" y="5439316"/>
            <a:ext cx="566180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latin typeface="Raleway"/>
              </a:rPr>
              <a:t>&gt; Quelle solution pour les scolarités ?</a:t>
            </a:r>
            <a:endParaRPr lang="fr-FR" sz="2400" b="1"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9EF3C60-B603-C824-2F8E-4A980F645801}"/>
              </a:ext>
            </a:extLst>
          </p:cNvPr>
          <p:cNvGrpSpPr/>
          <p:nvPr/>
        </p:nvGrpSpPr>
        <p:grpSpPr>
          <a:xfrm>
            <a:off x="1901958" y="2463551"/>
            <a:ext cx="8317675" cy="2295081"/>
            <a:chOff x="1879871" y="2088073"/>
            <a:chExt cx="8317675" cy="229508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9EB4C4-A43C-5558-31D1-137948713C8A}"/>
                </a:ext>
              </a:extLst>
            </p:cNvPr>
            <p:cNvSpPr/>
            <p:nvPr/>
          </p:nvSpPr>
          <p:spPr>
            <a:xfrm>
              <a:off x="6687930" y="2121451"/>
              <a:ext cx="3509616" cy="2261703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 descr="Une image contenant conception&#10;&#10;Description générée automatiquement">
              <a:extLst>
                <a:ext uri="{FF2B5EF4-FFF2-40B4-BE49-F238E27FC236}">
                  <a16:creationId xmlns:a16="http://schemas.microsoft.com/office/drawing/2014/main" id="{022F08F3-667A-2B81-6963-758635B78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917" r="11383" b="571"/>
            <a:stretch/>
          </p:blipFill>
          <p:spPr>
            <a:xfrm>
              <a:off x="6835913" y="2294919"/>
              <a:ext cx="3154890" cy="1914809"/>
            </a:xfrm>
            <a:prstGeom prst="rect">
              <a:avLst/>
            </a:prstGeom>
          </p:spPr>
        </p:pic>
        <p:pic>
          <p:nvPicPr>
            <p:cNvPr id="12" name="Image 11" descr="Une image contenant commencement, Graduation, Robe universitaire, toque universitaire&#10;&#10;Description générée automatiquement">
              <a:extLst>
                <a:ext uri="{FF2B5EF4-FFF2-40B4-BE49-F238E27FC236}">
                  <a16:creationId xmlns:a16="http://schemas.microsoft.com/office/drawing/2014/main" id="{7ED3E002-AEE3-330C-7F46-BE2B24EDC0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0988" r="-208" b="4301"/>
            <a:stretch/>
          </p:blipFill>
          <p:spPr>
            <a:xfrm>
              <a:off x="1879871" y="2088073"/>
              <a:ext cx="3506885" cy="2292974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</p:grpSp>
      <p:pic>
        <p:nvPicPr>
          <p:cNvPr id="16" name="Image 15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A053687C-97FA-96D0-6D81-0721901B9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7383" y="3028121"/>
            <a:ext cx="1199322" cy="115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AE392A7-41B6-4B39-E7F2-BEB7C4FCE8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0000" y="1980000"/>
            <a:ext cx="5094120" cy="41258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Tx/>
              <a:buChar char="-"/>
            </a:pPr>
            <a:r>
              <a:rPr lang="fr-FR" sz="2000">
                <a:latin typeface="Raleway"/>
                <a:ea typeface="Verdana"/>
              </a:rPr>
              <a:t>Présentation ENT 30 minutes</a:t>
            </a:r>
          </a:p>
          <a:p>
            <a:pPr marL="285750" indent="-285750">
              <a:buFontTx/>
              <a:buChar char="-"/>
            </a:pPr>
            <a:r>
              <a:rPr lang="fr-FR" sz="2000" b="1">
                <a:latin typeface="Raleway"/>
                <a:ea typeface="Verdana"/>
              </a:rPr>
              <a:t>ENT et PAS MOODLE !</a:t>
            </a:r>
          </a:p>
          <a:p>
            <a:pPr marL="285750" indent="-285750">
              <a:buFontTx/>
              <a:buChar char="-"/>
            </a:pPr>
            <a:r>
              <a:rPr lang="fr-FR" sz="2000">
                <a:latin typeface="Raleway"/>
                <a:ea typeface="Verdana"/>
              </a:rPr>
              <a:t>Étudiants = livrés à eux-mêmes</a:t>
            </a:r>
          </a:p>
          <a:p>
            <a:endParaRPr lang="fr-FR" sz="2000">
              <a:latin typeface="Raleway"/>
            </a:endParaRPr>
          </a:p>
          <a:p>
            <a:r>
              <a:rPr lang="fr-FR" sz="2000">
                <a:latin typeface="Raleway"/>
                <a:ea typeface="Verdana"/>
              </a:rPr>
              <a:t>On part du principe que les étudiants ont un ENT depuis le collège donc qu’ils connaissent l’outil alors que Moodle propose beaucoup plus de services et d’activités.</a:t>
            </a:r>
          </a:p>
          <a:p>
            <a:endParaRPr lang="fr-FR" sz="2000">
              <a:latin typeface="Raleway"/>
            </a:endParaRPr>
          </a:p>
          <a:p>
            <a:pPr marL="285750" indent="-285750">
              <a:buFontTx/>
              <a:buChar char="-"/>
            </a:pPr>
            <a:endParaRPr lang="fr-FR" sz="2000">
              <a:latin typeface="Raleway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993451-0100-545F-3FA8-97E38FCDF0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4" y="1047428"/>
            <a:ext cx="8980806" cy="723183"/>
          </a:xfrm>
        </p:spPr>
        <p:txBody>
          <a:bodyPr/>
          <a:lstStyle/>
          <a:p>
            <a:r>
              <a:rPr lang="fr-FR"/>
              <a:t>Formation Moodle aux étudiants</a:t>
            </a:r>
          </a:p>
        </p:txBody>
      </p:sp>
      <p:pic>
        <p:nvPicPr>
          <p:cNvPr id="1026" name="Picture 2" descr="Marcelo BIELSA - El Loco - OM / Toulouse - 19 octobre 2014 - HD">
            <a:extLst>
              <a:ext uri="{FF2B5EF4-FFF2-40B4-BE49-F238E27FC236}">
                <a16:creationId xmlns:a16="http://schemas.microsoft.com/office/drawing/2014/main" id="{8628A8E0-A2C0-8D5B-C545-8237698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985" y="1977365"/>
            <a:ext cx="5567858" cy="312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1E8631E-B6CA-651D-837B-600DD99F31E0}"/>
              </a:ext>
            </a:extLst>
          </p:cNvPr>
          <p:cNvSpPr txBox="1"/>
          <p:nvPr/>
        </p:nvSpPr>
        <p:spPr>
          <a:xfrm>
            <a:off x="5954901" y="5892099"/>
            <a:ext cx="566180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latin typeface="Raleway"/>
              </a:rPr>
              <a:t>&gt; Formation Moodle aux enseignants</a:t>
            </a:r>
            <a:endParaRPr lang="fr-FR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207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AE392A7-41B6-4B39-E7F2-BEB7C4FCE8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0000" y="1980000"/>
            <a:ext cx="9134157" cy="372505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2000">
                <a:latin typeface="Raleway"/>
                <a:ea typeface="Verdana"/>
              </a:rPr>
              <a:t>Actuellement ils ne répondent pas aux attentes des étudiants.</a:t>
            </a:r>
          </a:p>
          <a:p>
            <a:pPr marL="285750" indent="-285750">
              <a:buFont typeface="Calibri"/>
              <a:buChar char="-"/>
            </a:pPr>
            <a:r>
              <a:rPr lang="fr-FR" sz="2000">
                <a:latin typeface="Raleway"/>
                <a:ea typeface="Verdana"/>
              </a:rPr>
              <a:t>mode d’emploi méconnu</a:t>
            </a:r>
          </a:p>
          <a:p>
            <a:pPr marL="285750" indent="-285750">
              <a:buFont typeface="Calibri"/>
              <a:buChar char="-"/>
            </a:pPr>
            <a:r>
              <a:rPr lang="fr-FR" sz="2000">
                <a:latin typeface="Raleway"/>
                <a:ea typeface="Verdana"/>
              </a:rPr>
              <a:t>Nommage des cours trop aléatoires</a:t>
            </a:r>
          </a:p>
          <a:p>
            <a:pPr marL="285750" indent="-285750">
              <a:buFont typeface="Calibri"/>
              <a:buChar char="-"/>
            </a:pPr>
            <a:r>
              <a:rPr lang="fr-FR" sz="2000">
                <a:latin typeface="Raleway"/>
                <a:ea typeface="Verdana"/>
              </a:rPr>
              <a:t>accessibilité peu prise en compte alors que la plateforme s'optimise. </a:t>
            </a:r>
            <a:br>
              <a:rPr lang="fr-FR" sz="2000">
                <a:latin typeface="Raleway"/>
                <a:ea typeface="Verdana"/>
              </a:rPr>
            </a:br>
            <a:r>
              <a:rPr lang="fr-FR" sz="2000">
                <a:latin typeface="Raleway"/>
                <a:ea typeface="Verdana"/>
              </a:rPr>
              <a:t>L’outil est mal exploité.</a:t>
            </a:r>
          </a:p>
          <a:p>
            <a:pPr marL="285750" indent="-285750">
              <a:buFont typeface="Calibri"/>
              <a:buChar char="-"/>
            </a:pPr>
            <a:endParaRPr lang="fr-FR" sz="2000">
              <a:latin typeface="Raleway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993451-0100-545F-3FA8-97E38FCDF0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3" y="1047428"/>
            <a:ext cx="10060669" cy="702995"/>
          </a:xfrm>
        </p:spPr>
        <p:txBody>
          <a:bodyPr/>
          <a:lstStyle/>
          <a:p>
            <a:r>
              <a:rPr lang="fr-FR"/>
              <a:t>Formation Moodle aux enseignants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B52C24-560C-B8A7-2437-69123010194C}"/>
              </a:ext>
            </a:extLst>
          </p:cNvPr>
          <p:cNvSpPr txBox="1"/>
          <p:nvPr/>
        </p:nvSpPr>
        <p:spPr>
          <a:xfrm>
            <a:off x="5954901" y="5892099"/>
            <a:ext cx="566180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latin typeface="Raleway"/>
              </a:rPr>
              <a:t>&gt; Accessibilité numérique de Moodle</a:t>
            </a:r>
            <a:endParaRPr lang="fr-FR" sz="2400" b="1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1969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1C8778-CB88-0FD1-A9C2-A3CD9C1E96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5" y="1047428"/>
            <a:ext cx="10479916" cy="76005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L'accessibilité numérique de Moodle?</a:t>
            </a:r>
          </a:p>
        </p:txBody>
      </p:sp>
      <p:pic>
        <p:nvPicPr>
          <p:cNvPr id="2" name="Image 1" descr="Une image contenant texte, ordinateur, capture d’écran, gadget&#10;&#10;Description générée automatiquement">
            <a:extLst>
              <a:ext uri="{FF2B5EF4-FFF2-40B4-BE49-F238E27FC236}">
                <a16:creationId xmlns:a16="http://schemas.microsoft.com/office/drawing/2014/main" id="{0F89F8C2-4AFB-F15F-CCEB-3273A2E4E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394362"/>
            <a:ext cx="6096000" cy="3276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EC6E65C-3E13-E9F6-A950-D877B4D8CADC}"/>
              </a:ext>
            </a:extLst>
          </p:cNvPr>
          <p:cNvSpPr txBox="1"/>
          <p:nvPr/>
        </p:nvSpPr>
        <p:spPr>
          <a:xfrm>
            <a:off x="2710675" y="1811404"/>
            <a:ext cx="678323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latin typeface="Raleway"/>
              </a:rPr>
              <a:t>&gt; Un projet transversal de l'établissement</a:t>
            </a:r>
            <a:endParaRPr lang="fr-FR" sz="2400" b="1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2834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AE392A7-41B6-4B39-E7F2-BEB7C4FCE8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0000" y="1980000"/>
            <a:ext cx="9134157" cy="372505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2000" b="1">
                <a:effectLst/>
                <a:latin typeface="Raleway"/>
                <a:ea typeface="Verdana"/>
              </a:rPr>
              <a:t>La formation doit redevenir obligatoire pour les enseignants : </a:t>
            </a:r>
            <a:endParaRPr lang="fr-FR"/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fr-FR" sz="2000">
                <a:effectLst/>
                <a:latin typeface="Raleway"/>
                <a:ea typeface="Verdana"/>
              </a:rPr>
              <a:t>comment transmettre son cours</a:t>
            </a:r>
            <a:r>
              <a:rPr lang="fr-FR" sz="2000">
                <a:latin typeface="Raleway"/>
                <a:ea typeface="Verdana"/>
              </a:rPr>
              <a:t> aux étudiants </a:t>
            </a:r>
            <a:r>
              <a:rPr lang="fr-FR" sz="2000">
                <a:effectLst/>
                <a:latin typeface="Raleway"/>
                <a:ea typeface="Verdana"/>
              </a:rPr>
              <a:t>?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fr-FR" sz="2000">
                <a:effectLst/>
                <a:latin typeface="Raleway"/>
                <a:ea typeface="Verdana"/>
              </a:rPr>
              <a:t>comment </a:t>
            </a:r>
            <a:r>
              <a:rPr lang="fr-FR" sz="2000">
                <a:latin typeface="Raleway"/>
                <a:ea typeface="Verdana"/>
              </a:rPr>
              <a:t>un étudiant peut se désinscrire d'un</a:t>
            </a:r>
            <a:r>
              <a:rPr lang="fr-FR" sz="2000">
                <a:effectLst/>
                <a:latin typeface="Raleway"/>
                <a:ea typeface="Verdana"/>
              </a:rPr>
              <a:t> cours</a:t>
            </a:r>
            <a:r>
              <a:rPr lang="fr-FR" sz="2000">
                <a:latin typeface="Raleway"/>
                <a:ea typeface="Verdana"/>
              </a:rPr>
              <a:t> ?...</a:t>
            </a:r>
            <a:endParaRPr lang="fr-FR" sz="2000">
              <a:latin typeface="Raleway"/>
            </a:endParaRPr>
          </a:p>
          <a:p>
            <a:pPr marL="285750" indent="-285750">
              <a:buFont typeface="Calibri"/>
              <a:buChar char="-"/>
            </a:pPr>
            <a:endParaRPr lang="fr-FR" sz="2000">
              <a:latin typeface="Raleway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993451-0100-545F-3FA8-97E38FCDF0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73" y="1047428"/>
            <a:ext cx="10060669" cy="702995"/>
          </a:xfrm>
        </p:spPr>
        <p:txBody>
          <a:bodyPr/>
          <a:lstStyle/>
          <a:p>
            <a:r>
              <a:rPr lang="fr-FR"/>
              <a:t>Formation Moodle aux enseignants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B52C24-560C-B8A7-2437-69123010194C}"/>
              </a:ext>
            </a:extLst>
          </p:cNvPr>
          <p:cNvSpPr txBox="1"/>
          <p:nvPr/>
        </p:nvSpPr>
        <p:spPr>
          <a:xfrm>
            <a:off x="5954901" y="5892099"/>
            <a:ext cx="566180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>
                <a:latin typeface="Raleway"/>
              </a:rPr>
              <a:t>&gt; Digital Clean Up Day</a:t>
            </a:r>
            <a:endParaRPr lang="fr-FR" sz="2400" b="1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496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4"/>
</p:tagLst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18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Conception personnalisée</vt:lpstr>
      <vt:lpstr>Organiser son Moodle ! Avec l'OM, c'est droit au TUT(oriels) </vt:lpstr>
      <vt:lpstr>Les COMOODLE ULTRA'200802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Mercato estival</vt:lpstr>
      <vt:lpstr>Les COMOODLE ULTRA'200802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CAPANO Manuela;amelie.guardiola@univ-amu.fr</dc:creator>
  <cp:revision>1</cp:revision>
  <dcterms:created xsi:type="dcterms:W3CDTF">2024-03-21T14:58:03Z</dcterms:created>
  <dcterms:modified xsi:type="dcterms:W3CDTF">2024-07-03T13:18:29Z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AA7F3ED2-C5A4-4F1C-92AC-2CD2C76E2B58</vt:lpwstr>
  </property>
  <property fmtid="{D5CDD505-2E9C-101B-9397-08002B2CF9AE}" pid="3" name="ArticulatePath">
    <vt:lpwstr>Présentation1</vt:lpwstr>
  </property>
</Properties>
</file>