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1" r:id="rId6"/>
    <p:sldId id="262" r:id="rId7"/>
    <p:sldId id="263" r:id="rId8"/>
    <p:sldId id="264" r:id="rId9"/>
    <p:sldId id="265" r:id="rId10"/>
    <p:sldId id="266" r:id="rId11"/>
    <p:sldId id="267" r:id="rId12"/>
    <p:sldId id="291"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89" r:id="rId33"/>
    <p:sldId id="293" r:id="rId34"/>
    <p:sldId id="292" r:id="rId35"/>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1F9"/>
    <a:srgbClr val="EDF3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2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19155860" name="Slide Image Placeholder 1"/>
          <p:cNvSpPr>
            <a:spLocks noGrp="1" noRot="1" noChangeAspect="1"/>
          </p:cNvSpPr>
          <p:nvPr>
            <p:ph type="sldImg"/>
          </p:nvPr>
        </p:nvSpPr>
        <p:spPr bwMode="auto"/>
      </p:sp>
      <p:sp>
        <p:nvSpPr>
          <p:cNvPr id="7706943"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981608221"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77512908" name="Slide Image Placeholder 1"/>
          <p:cNvSpPr>
            <a:spLocks noGrp="1" noRot="1" noChangeAspect="1"/>
          </p:cNvSpPr>
          <p:nvPr>
            <p:ph type="sldImg"/>
          </p:nvPr>
        </p:nvSpPr>
        <p:spPr bwMode="auto"/>
      </p:sp>
      <p:sp>
        <p:nvSpPr>
          <p:cNvPr id="1639064327"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94339711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92618960" name="Slide Image Placeholder 1"/>
          <p:cNvSpPr>
            <a:spLocks noGrp="1" noRot="1" noChangeAspect="1"/>
          </p:cNvSpPr>
          <p:nvPr>
            <p:ph type="sldImg"/>
          </p:nvPr>
        </p:nvSpPr>
        <p:spPr bwMode="auto"/>
      </p:sp>
      <p:sp>
        <p:nvSpPr>
          <p:cNvPr id="1604568878"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912024913"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46830247" name="Slide Image Placeholder 1"/>
          <p:cNvSpPr>
            <a:spLocks noGrp="1" noRot="1" noChangeAspect="1"/>
          </p:cNvSpPr>
          <p:nvPr>
            <p:ph type="sldImg"/>
          </p:nvPr>
        </p:nvSpPr>
        <p:spPr bwMode="auto"/>
      </p:sp>
      <p:sp>
        <p:nvSpPr>
          <p:cNvPr id="259318248"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410490829"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13822312" name="Slide Image Placeholder 1"/>
          <p:cNvSpPr>
            <a:spLocks noGrp="1" noRot="1" noChangeAspect="1"/>
          </p:cNvSpPr>
          <p:nvPr>
            <p:ph type="sldImg"/>
          </p:nvPr>
        </p:nvSpPr>
        <p:spPr bwMode="auto"/>
      </p:sp>
      <p:sp>
        <p:nvSpPr>
          <p:cNvPr id="661432632"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2134142892"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62107954" name="Slide Image Placeholder 1"/>
          <p:cNvSpPr>
            <a:spLocks noGrp="1" noRot="1" noChangeAspect="1"/>
          </p:cNvSpPr>
          <p:nvPr>
            <p:ph type="sldImg"/>
          </p:nvPr>
        </p:nvSpPr>
        <p:spPr bwMode="auto"/>
      </p:sp>
      <p:sp>
        <p:nvSpPr>
          <p:cNvPr id="827596591"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243971311"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88444864" name="Slide Image Placeholder 1"/>
          <p:cNvSpPr>
            <a:spLocks noGrp="1" noRot="1" noChangeAspect="1"/>
          </p:cNvSpPr>
          <p:nvPr>
            <p:ph type="sldImg"/>
          </p:nvPr>
        </p:nvSpPr>
        <p:spPr bwMode="auto"/>
      </p:sp>
      <p:sp>
        <p:nvSpPr>
          <p:cNvPr id="1886225025"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140204133"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88444864" name="Slide Image Placeholder 1"/>
          <p:cNvSpPr>
            <a:spLocks noGrp="1" noRot="1" noChangeAspect="1"/>
          </p:cNvSpPr>
          <p:nvPr>
            <p:ph type="sldImg"/>
          </p:nvPr>
        </p:nvSpPr>
        <p:spPr bwMode="auto"/>
      </p:sp>
      <p:sp>
        <p:nvSpPr>
          <p:cNvPr id="1886225025"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140204133"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88444864" name="Slide Image Placeholder 1"/>
          <p:cNvSpPr>
            <a:spLocks noGrp="1" noRot="1" noChangeAspect="1"/>
          </p:cNvSpPr>
          <p:nvPr>
            <p:ph type="sldImg"/>
          </p:nvPr>
        </p:nvSpPr>
        <p:spPr bwMode="auto"/>
      </p:sp>
      <p:sp>
        <p:nvSpPr>
          <p:cNvPr id="1886225025"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140204133"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88444864" name="Slide Image Placeholder 1"/>
          <p:cNvSpPr>
            <a:spLocks noGrp="1" noRot="1" noChangeAspect="1"/>
          </p:cNvSpPr>
          <p:nvPr>
            <p:ph type="sldImg"/>
          </p:nvPr>
        </p:nvSpPr>
        <p:spPr bwMode="auto"/>
      </p:sp>
      <p:sp>
        <p:nvSpPr>
          <p:cNvPr id="1886225025"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140204133"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76474698" name="Slide Image Placeholder 1"/>
          <p:cNvSpPr>
            <a:spLocks noGrp="1" noRot="1" noChangeAspect="1"/>
          </p:cNvSpPr>
          <p:nvPr>
            <p:ph type="sldImg"/>
          </p:nvPr>
        </p:nvSpPr>
        <p:spPr bwMode="auto"/>
      </p:sp>
      <p:sp>
        <p:nvSpPr>
          <p:cNvPr id="89892353"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1184996060"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88444864" name="Slide Image Placeholder 1"/>
          <p:cNvSpPr>
            <a:spLocks noGrp="1" noRot="1" noChangeAspect="1"/>
          </p:cNvSpPr>
          <p:nvPr>
            <p:ph type="sldImg"/>
          </p:nvPr>
        </p:nvSpPr>
        <p:spPr bwMode="auto"/>
      </p:sp>
      <p:sp>
        <p:nvSpPr>
          <p:cNvPr id="1886225025"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140204133"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88444864" name="Slide Image Placeholder 1"/>
          <p:cNvSpPr>
            <a:spLocks noGrp="1" noRot="1" noChangeAspect="1"/>
          </p:cNvSpPr>
          <p:nvPr>
            <p:ph type="sldImg"/>
          </p:nvPr>
        </p:nvSpPr>
        <p:spPr bwMode="auto"/>
      </p:sp>
      <p:sp>
        <p:nvSpPr>
          <p:cNvPr id="1886225025"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140204133"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88444864" name="Slide Image Placeholder 1"/>
          <p:cNvSpPr>
            <a:spLocks noGrp="1" noRot="1" noChangeAspect="1"/>
          </p:cNvSpPr>
          <p:nvPr>
            <p:ph type="sldImg"/>
          </p:nvPr>
        </p:nvSpPr>
        <p:spPr bwMode="auto"/>
      </p:sp>
      <p:sp>
        <p:nvSpPr>
          <p:cNvPr id="1886225025"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140204133"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88444864" name="Slide Image Placeholder 1"/>
          <p:cNvSpPr>
            <a:spLocks noGrp="1" noRot="1" noChangeAspect="1"/>
          </p:cNvSpPr>
          <p:nvPr>
            <p:ph type="sldImg"/>
          </p:nvPr>
        </p:nvSpPr>
        <p:spPr bwMode="auto"/>
      </p:sp>
      <p:sp>
        <p:nvSpPr>
          <p:cNvPr id="1886225025"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140204133"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88444864" name="Slide Image Placeholder 1"/>
          <p:cNvSpPr>
            <a:spLocks noGrp="1" noRot="1" noChangeAspect="1"/>
          </p:cNvSpPr>
          <p:nvPr>
            <p:ph type="sldImg"/>
          </p:nvPr>
        </p:nvSpPr>
        <p:spPr bwMode="auto"/>
      </p:sp>
      <p:sp>
        <p:nvSpPr>
          <p:cNvPr id="1886225025"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140204133"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318440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79462556" name="Slide Image Placeholder 1"/>
          <p:cNvSpPr>
            <a:spLocks noGrp="1" noRot="1" noChangeAspect="1"/>
          </p:cNvSpPr>
          <p:nvPr>
            <p:ph type="sldImg"/>
          </p:nvPr>
        </p:nvSpPr>
        <p:spPr bwMode="auto"/>
      </p:sp>
      <p:sp>
        <p:nvSpPr>
          <p:cNvPr id="1332008529"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906055699"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37476750" name="Slide Image Placeholder 1"/>
          <p:cNvSpPr>
            <a:spLocks noGrp="1" noRot="1" noChangeAspect="1"/>
          </p:cNvSpPr>
          <p:nvPr>
            <p:ph type="sldImg"/>
          </p:nvPr>
        </p:nvSpPr>
        <p:spPr bwMode="auto"/>
      </p:sp>
      <p:sp>
        <p:nvSpPr>
          <p:cNvPr id="382355050"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143344457"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92136731" name="Slide Image Placeholder 1"/>
          <p:cNvSpPr>
            <a:spLocks noGrp="1" noRot="1" noChangeAspect="1"/>
          </p:cNvSpPr>
          <p:nvPr>
            <p:ph type="sldImg"/>
          </p:nvPr>
        </p:nvSpPr>
        <p:spPr bwMode="auto"/>
      </p:sp>
      <p:sp>
        <p:nvSpPr>
          <p:cNvPr id="623737817"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1861030140"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9619048" name="Slide Image Placeholder 1"/>
          <p:cNvSpPr>
            <a:spLocks noGrp="1" noRot="1" noChangeAspect="1"/>
          </p:cNvSpPr>
          <p:nvPr>
            <p:ph type="sldImg"/>
          </p:nvPr>
        </p:nvSpPr>
        <p:spPr bwMode="auto"/>
      </p:sp>
      <p:sp>
        <p:nvSpPr>
          <p:cNvPr id="1134000488"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168267624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15552594" name="Slide Image Placeholder 1"/>
          <p:cNvSpPr>
            <a:spLocks noGrp="1" noRot="1" noChangeAspect="1"/>
          </p:cNvSpPr>
          <p:nvPr>
            <p:ph type="sldImg"/>
          </p:nvPr>
        </p:nvSpPr>
        <p:spPr bwMode="auto"/>
      </p:sp>
      <p:sp>
        <p:nvSpPr>
          <p:cNvPr id="743670326"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18980720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27636469" name="Slide Image Placeholder 1"/>
          <p:cNvSpPr>
            <a:spLocks noGrp="1" noRot="1" noChangeAspect="1"/>
          </p:cNvSpPr>
          <p:nvPr>
            <p:ph type="sldImg"/>
          </p:nvPr>
        </p:nvSpPr>
        <p:spPr bwMode="auto"/>
      </p:sp>
      <p:sp>
        <p:nvSpPr>
          <p:cNvPr id="100820714"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1726007241"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2694579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27636469" name="Slide Image Placeholder 1"/>
          <p:cNvSpPr>
            <a:spLocks noGrp="1" noRot="1" noChangeAspect="1"/>
          </p:cNvSpPr>
          <p:nvPr>
            <p:ph type="sldImg"/>
          </p:nvPr>
        </p:nvSpPr>
        <p:spPr bwMode="auto"/>
      </p:sp>
      <p:sp>
        <p:nvSpPr>
          <p:cNvPr id="100820714" name="Notes Placeholder 2"/>
          <p:cNvSpPr>
            <a:spLocks noGrp="1"/>
          </p:cNvSpPr>
          <p:nvPr>
            <p:ph type="body" idx="1"/>
          </p:nvPr>
        </p:nvSpPr>
        <p:spPr bwMode="auto"/>
        <p:txBody>
          <a:bodyPr/>
          <a:lstStyle/>
          <a:p>
            <a:pPr>
              <a:defRPr/>
            </a:pPr>
            <a:r>
              <a:t>V0 : module 2012 - V1 : 2017 : repository Webservice ws django + php spore - V2 : 2021 webservice internes spores + publication moodle.org </a:t>
            </a:r>
          </a:p>
          <a:p>
            <a:pPr>
              <a:defRPr/>
            </a:pPr>
            <a:endParaRPr/>
          </a:p>
        </p:txBody>
      </p:sp>
      <p:sp>
        <p:nvSpPr>
          <p:cNvPr id="1726007241"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p:spTree>
      <p:nvGrpSpPr>
        <p:cNvPr id="1" name=""/>
        <p:cNvGrpSpPr/>
        <p:nvPr/>
      </p:nvGrpSpPr>
      <p:grpSpPr bwMode="auto">
        <a:xfrm>
          <a:off x="0" y="0"/>
          <a:ext cx="0" cy="0"/>
          <a:chOff x="0" y="0"/>
          <a:chExt cx="0" cy="0"/>
        </a:xfrm>
      </p:grpSpPr>
      <p:pic>
        <p:nvPicPr>
          <p:cNvPr id="15" name="Image 14"/>
          <p:cNvPicPr>
            <a:picLocks noChangeAspect="1"/>
          </p:cNvPicPr>
          <p:nvPr userDrawn="1"/>
        </p:nvPicPr>
        <p:blipFill>
          <a:blip r:embed="rId2"/>
          <a:stretch/>
        </p:blipFill>
        <p:spPr bwMode="auto">
          <a:xfrm>
            <a:off x="0" y="0"/>
            <a:ext cx="12192000" cy="6858000"/>
          </a:xfrm>
          <a:prstGeom prst="rect">
            <a:avLst/>
          </a:prstGeom>
        </p:spPr>
      </p:pic>
      <p:sp>
        <p:nvSpPr>
          <p:cNvPr id="10" name="Espace réservé du titre 1"/>
          <p:cNvSpPr>
            <a:spLocks noGrp="1"/>
          </p:cNvSpPr>
          <p:nvPr>
            <p:ph type="title"/>
          </p:nvPr>
        </p:nvSpPr>
        <p:spPr bwMode="auto">
          <a:xfrm>
            <a:off x="1900549" y="2186707"/>
            <a:ext cx="8390901" cy="1325563"/>
          </a:xfrm>
          <a:prstGeom prst="rect">
            <a:avLst/>
          </a:prstGeom>
        </p:spPr>
        <p:txBody>
          <a:bodyPr vert="horz" lIns="91440" tIns="45720" rIns="91440" bIns="45720" rtlCol="0" anchor="ctr">
            <a:normAutofit/>
          </a:bodyPr>
          <a:lstStyle>
            <a:lvl1pPr algn="ctr">
              <a:defRPr>
                <a:solidFill>
                  <a:schemeClr val="bg1"/>
                </a:solidFill>
                <a:latin typeface="Raleway"/>
                <a:cs typeface="Arial"/>
              </a:defRPr>
            </a:lvl1pPr>
          </a:lstStyle>
          <a:p>
            <a:pPr>
              <a:defRPr/>
            </a:pPr>
            <a:r>
              <a:rPr lang="fr-FR"/>
              <a:t>Titre de la contribution</a:t>
            </a:r>
            <a:endParaRPr/>
          </a:p>
        </p:txBody>
      </p:sp>
      <p:sp>
        <p:nvSpPr>
          <p:cNvPr id="11" name="Espace réservé du texte 2"/>
          <p:cNvSpPr>
            <a:spLocks noGrp="1"/>
          </p:cNvSpPr>
          <p:nvPr>
            <p:ph type="body" idx="1"/>
          </p:nvPr>
        </p:nvSpPr>
        <p:spPr bwMode="auto">
          <a:xfrm>
            <a:off x="1900549" y="3659737"/>
            <a:ext cx="8390901" cy="1325563"/>
          </a:xfrm>
          <a:prstGeom prst="rect">
            <a:avLst/>
          </a:prstGeom>
        </p:spPr>
        <p:txBody>
          <a:bodyPr vert="horz" lIns="91440" tIns="45720" rIns="91440" bIns="45720" rtlCol="0" anchor="ctr">
            <a:normAutofit/>
          </a:bodyPr>
          <a:lstStyle>
            <a:lvl1pPr marL="0" indent="0" algn="ctr">
              <a:buNone/>
              <a:defRPr>
                <a:solidFill>
                  <a:schemeClr val="bg1"/>
                </a:solidFill>
                <a:latin typeface="Raleway"/>
                <a:cs typeface="Arial"/>
              </a:defRPr>
            </a:lvl1pPr>
          </a:lstStyle>
          <a:p>
            <a:pPr lvl="0">
              <a:defRPr/>
            </a:pPr>
            <a:r>
              <a:rPr lang="fr-FR"/>
              <a:t>Auteurs</a:t>
            </a:r>
            <a:endParaRPr/>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a:ext>
            </a:extLst>
          </a:blip>
          <a:stretch/>
        </p:blipFill>
        <p:spPr bwMode="auto">
          <a:xfrm>
            <a:off x="188008" y="172380"/>
            <a:ext cx="1828798" cy="1825380"/>
          </a:xfrm>
          <a:prstGeom prst="rect">
            <a:avLst/>
          </a:prstGeom>
        </p:spPr>
      </p:pic>
      <p:pic>
        <p:nvPicPr>
          <p:cNvPr id="13" name="Image 12"/>
          <p:cNvPicPr>
            <a:picLocks noChangeAspect="1"/>
          </p:cNvPicPr>
          <p:nvPr userDrawn="1"/>
        </p:nvPicPr>
        <p:blipFill>
          <a:blip r:embed="rId4"/>
          <a:stretch/>
        </p:blipFill>
        <p:spPr bwMode="auto">
          <a:xfrm>
            <a:off x="9466516" y="-42306"/>
            <a:ext cx="2537476" cy="1829343"/>
          </a:xfrm>
          <a:prstGeom prst="rect">
            <a:avLst/>
          </a:prstGeom>
        </p:spPr>
      </p:pic>
      <p:sp>
        <p:nvSpPr>
          <p:cNvPr id="7" name="Espace réservé du texte 10"/>
          <p:cNvSpPr>
            <a:spLocks noGrp="1"/>
          </p:cNvSpPr>
          <p:nvPr>
            <p:ph type="body" sz="quarter" idx="10" hasCustomPrompt="1"/>
          </p:nvPr>
        </p:nvSpPr>
        <p:spPr bwMode="auto">
          <a:xfrm>
            <a:off x="1900548" y="5652569"/>
            <a:ext cx="8390901" cy="498850"/>
          </a:xfrm>
        </p:spPr>
        <p:txBody>
          <a:bodyPr/>
          <a:lstStyle>
            <a:lvl1pPr marL="0" indent="0">
              <a:buNone/>
              <a:defRPr lang="fr-FR" sz="2800">
                <a:solidFill>
                  <a:schemeClr val="bg1"/>
                </a:solidFill>
                <a:latin typeface="Raleway"/>
                <a:cs typeface="Arial"/>
              </a:defRPr>
            </a:lvl1pPr>
          </a:lstStyle>
          <a:p>
            <a:pPr algn="ctr">
              <a:defRPr/>
            </a:pPr>
            <a:r>
              <a:rPr lang="fr-FR" sz="2800">
                <a:solidFill>
                  <a:schemeClr val="bg1"/>
                </a:solidFill>
                <a:latin typeface="Raleway"/>
                <a:ea typeface="+mj-ea"/>
                <a:cs typeface="Arial"/>
              </a:rPr>
              <a:t>Établissement : </a:t>
            </a:r>
            <a:r>
              <a:rPr lang="fr-FR" sz="2800">
                <a:solidFill>
                  <a:schemeClr val="bg1"/>
                </a:solidFill>
                <a:latin typeface="Raleway"/>
              </a:rPr>
              <a:t>Université Luminares</a:t>
            </a:r>
            <a:endParaRPr lang="fr-FR" sz="2800">
              <a:solidFill>
                <a:schemeClr val="bg1"/>
              </a:solidFill>
              <a:latin typeface="Raleway"/>
              <a:ea typeface="+mj-ea"/>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Vierge fond bleu">
    <p:spTree>
      <p:nvGrpSpPr>
        <p:cNvPr id="1" name=""/>
        <p:cNvGrpSpPr/>
        <p:nvPr/>
      </p:nvGrpSpPr>
      <p:grpSpPr bwMode="auto">
        <a:xfrm>
          <a:off x="0" y="0"/>
          <a:ext cx="0" cy="0"/>
          <a:chOff x="0" y="0"/>
          <a:chExt cx="0" cy="0"/>
        </a:xfrm>
      </p:grpSpPr>
      <p:pic>
        <p:nvPicPr>
          <p:cNvPr id="3" name="Image 2"/>
          <p:cNvPicPr>
            <a:picLocks noChangeAspect="1"/>
          </p:cNvPicPr>
          <p:nvPr userDrawn="1"/>
        </p:nvPicPr>
        <p:blipFill>
          <a:blip r:embed="rId2"/>
          <a:stretch/>
        </p:blipFill>
        <p:spPr bwMode="auto">
          <a:xfrm>
            <a:off x="0" y="0"/>
            <a:ext cx="12192000" cy="6858000"/>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a:ext>
            </a:extLst>
          </a:blip>
          <a:stretch/>
        </p:blipFill>
        <p:spPr bwMode="auto">
          <a:xfrm>
            <a:off x="188008" y="172380"/>
            <a:ext cx="1266323" cy="1263956"/>
          </a:xfrm>
          <a:prstGeom prst="rect">
            <a:avLst/>
          </a:prstGeom>
        </p:spPr>
      </p:pic>
      <p:pic>
        <p:nvPicPr>
          <p:cNvPr id="2" name="Image 1"/>
          <p:cNvPicPr>
            <a:picLocks noChangeAspect="1"/>
          </p:cNvPicPr>
          <p:nvPr userDrawn="1"/>
        </p:nvPicPr>
        <p:blipFill>
          <a:blip r:embed="rId4"/>
          <a:stretch/>
        </p:blipFill>
        <p:spPr bwMode="auto">
          <a:xfrm>
            <a:off x="9466516" y="-42306"/>
            <a:ext cx="2537476" cy="182934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blank" preserve="1" userDrawn="1">
  <p:cSld name="Vierge fond blanc">
    <p:spTree>
      <p:nvGrpSpPr>
        <p:cNvPr id="1" name=""/>
        <p:cNvGrpSpPr/>
        <p:nvPr/>
      </p:nvGrpSpPr>
      <p:grpSpPr bwMode="auto">
        <a:xfrm>
          <a:off x="0" y="0"/>
          <a:ext cx="0" cy="0"/>
          <a:chOff x="0" y="0"/>
          <a:chExt cx="0" cy="0"/>
        </a:xfrm>
      </p:grpSpPr>
      <p:sp>
        <p:nvSpPr>
          <p:cNvPr id="2" name="Rectangle 1"/>
          <p:cNvSpPr/>
          <p:nvPr userDrawn="1"/>
        </p:nvSpPr>
        <p:spPr bwMode="auto">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auto">
          <a:xfrm>
            <a:off x="11094720" y="-59541"/>
            <a:ext cx="1097278" cy="791061"/>
          </a:xfrm>
          <a:prstGeom prst="rect">
            <a:avLst/>
          </a:prstGeom>
        </p:spPr>
      </p:pic>
      <p:pic>
        <p:nvPicPr>
          <p:cNvPr id="3" name="Image 2"/>
          <p:cNvPicPr>
            <a:picLocks noChangeAspect="1"/>
          </p:cNvPicPr>
          <p:nvPr userDrawn="1"/>
        </p:nvPicPr>
        <p:blipFill>
          <a:blip r:embed="rId3"/>
          <a:stretch/>
        </p:blipFill>
        <p:spPr bwMode="auto">
          <a:xfrm>
            <a:off x="0" y="5943600"/>
            <a:ext cx="12192000" cy="9144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ntroduction">
    <p:spTree>
      <p:nvGrpSpPr>
        <p:cNvPr id="1" name=""/>
        <p:cNvGrpSpPr/>
        <p:nvPr/>
      </p:nvGrpSpPr>
      <p:grpSpPr bwMode="auto">
        <a:xfrm>
          <a:off x="0" y="0"/>
          <a:ext cx="0" cy="0"/>
          <a:chOff x="0" y="0"/>
          <a:chExt cx="0" cy="0"/>
        </a:xfrm>
      </p:grpSpPr>
      <p:sp>
        <p:nvSpPr>
          <p:cNvPr id="6" name="Rectangle 5"/>
          <p:cNvSpPr/>
          <p:nvPr userDrawn="1"/>
        </p:nvSpPr>
        <p:spPr bwMode="auto">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auto">
          <a:xfrm>
            <a:off x="11094720" y="-59541"/>
            <a:ext cx="1097278" cy="791061"/>
          </a:xfrm>
          <a:prstGeom prst="rect">
            <a:avLst/>
          </a:prstGeom>
        </p:spPr>
      </p:pic>
      <p:pic>
        <p:nvPicPr>
          <p:cNvPr id="8" name="Image 7"/>
          <p:cNvPicPr>
            <a:picLocks noChangeAspect="1"/>
          </p:cNvPicPr>
          <p:nvPr userDrawn="1"/>
        </p:nvPicPr>
        <p:blipFill>
          <a:blip r:embed="rId3"/>
          <a:stretch/>
        </p:blipFill>
        <p:spPr bwMode="auto">
          <a:xfrm>
            <a:off x="0" y="5943600"/>
            <a:ext cx="12192000" cy="914400"/>
          </a:xfrm>
          <a:prstGeom prst="rect">
            <a:avLst/>
          </a:prstGeom>
        </p:spPr>
      </p:pic>
      <p:sp>
        <p:nvSpPr>
          <p:cNvPr id="10" name="Espace réservé du texte 9"/>
          <p:cNvSpPr>
            <a:spLocks noGrp="1"/>
          </p:cNvSpPr>
          <p:nvPr>
            <p:ph type="body" sz="quarter" idx="10" hasCustomPrompt="1"/>
          </p:nvPr>
        </p:nvSpPr>
        <p:spPr bwMode="auto">
          <a:xfrm>
            <a:off x="1260000" y="1980000"/>
            <a:ext cx="9134157" cy="2357438"/>
          </a:xfrm>
        </p:spPr>
        <p:txBody>
          <a:bodyPr/>
          <a:lstStyle>
            <a:lvl1pPr marL="0" indent="0">
              <a:buNone/>
              <a:defRPr lang="fr-FR" sz="1800">
                <a:solidFill>
                  <a:schemeClr val="tx1">
                    <a:lumMod val="85000"/>
                    <a:lumOff val="15000"/>
                  </a:schemeClr>
                </a:solidFill>
                <a:latin typeface="Verdana"/>
                <a:ea typeface="Verdana"/>
                <a:cs typeface="+mn-cs"/>
              </a:defRPr>
            </a:lvl1pPr>
          </a:lstStyle>
          <a:p>
            <a:pPr>
              <a:defRPr/>
            </a:pPr>
            <a:r>
              <a:rPr lang="fr-FR">
                <a:solidFill>
                  <a:schemeClr val="tx1">
                    <a:lumMod val="85000"/>
                    <a:lumOff val="15000"/>
                  </a:schemeClr>
                </a:solidFill>
                <a:latin typeface="Inter"/>
              </a:rPr>
              <a:t>Lorem ipsum dolor sit amet, consectetur adipiscing elit, sed do eiusmod tempor incididunt ut labore et dolore magna aliqua. Tortor id aliquet lectus proin nibh nisl condimentum. Eget duis at tellus at urna condimentum mattis. Massa enim nec dui nunc mattis enim. Rutrum quisque non tellus orci. Tristique senectus et netus et malesuada fames ac turpis egestas. Ut etiam sit amet nisl. Quis hendrerit dolor magna eget est lorem ipsum. Nunc id cursus metus aliquam eleifend mi in. Porttitor massa id neque aliquam vestibulum morbi blandit. Ullamcorper dignissim cras tincidunt lobortis feugiat vivamus at. Phasellus egestas tellus rutrum tellus pellentesque eu tincidunt tortor aliquam. Diam quam nulla porttitor massa. Mattis pellentesque id nibh tortor.</a:t>
            </a:r>
            <a:endParaRPr/>
          </a:p>
        </p:txBody>
      </p:sp>
      <p:sp>
        <p:nvSpPr>
          <p:cNvPr id="11" name="Espace réservé du texte 3"/>
          <p:cNvSpPr>
            <a:spLocks noGrp="1"/>
          </p:cNvSpPr>
          <p:nvPr>
            <p:ph type="body" sz="quarter" idx="12" hasCustomPrompt="1"/>
          </p:nvPr>
        </p:nvSpPr>
        <p:spPr bwMode="auto">
          <a:xfrm>
            <a:off x="1260475" y="1047428"/>
            <a:ext cx="3754438" cy="759011"/>
          </a:xfrm>
        </p:spPr>
        <p:txBody>
          <a:bodyPr>
            <a:noAutofit/>
          </a:bodyPr>
          <a:lstStyle>
            <a:lvl1pPr marL="0" indent="0">
              <a:buNone/>
              <a:defRPr lang="fr-FR" sz="4400">
                <a:solidFill>
                  <a:srgbClr val="0D4050"/>
                </a:solidFill>
                <a:latin typeface="Raleway"/>
                <a:ea typeface="+mn-ea"/>
                <a:cs typeface="+mn-cs"/>
              </a:defRPr>
            </a:lvl1pPr>
          </a:lstStyle>
          <a:p>
            <a:pPr lvl="0">
              <a:defRPr/>
            </a:pPr>
            <a:r>
              <a:rPr lang="fr-FR"/>
              <a:t>Introduction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Contenu textuel">
    <p:spTree>
      <p:nvGrpSpPr>
        <p:cNvPr id="1" name=""/>
        <p:cNvGrpSpPr/>
        <p:nvPr/>
      </p:nvGrpSpPr>
      <p:grpSpPr bwMode="auto">
        <a:xfrm>
          <a:off x="0" y="0"/>
          <a:ext cx="0" cy="0"/>
          <a:chOff x="0" y="0"/>
          <a:chExt cx="0" cy="0"/>
        </a:xfrm>
      </p:grpSpPr>
      <p:sp>
        <p:nvSpPr>
          <p:cNvPr id="6" name="Rectangle 5"/>
          <p:cNvSpPr/>
          <p:nvPr userDrawn="1"/>
        </p:nvSpPr>
        <p:spPr bwMode="auto">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auto">
          <a:xfrm>
            <a:off x="11094720" y="-59541"/>
            <a:ext cx="1097278" cy="791061"/>
          </a:xfrm>
          <a:prstGeom prst="rect">
            <a:avLst/>
          </a:prstGeom>
        </p:spPr>
      </p:pic>
      <p:pic>
        <p:nvPicPr>
          <p:cNvPr id="8" name="Image 7"/>
          <p:cNvPicPr>
            <a:picLocks noChangeAspect="1"/>
          </p:cNvPicPr>
          <p:nvPr userDrawn="1"/>
        </p:nvPicPr>
        <p:blipFill>
          <a:blip r:embed="rId3"/>
          <a:stretch/>
        </p:blipFill>
        <p:spPr bwMode="auto">
          <a:xfrm>
            <a:off x="0" y="5943600"/>
            <a:ext cx="12192000" cy="914400"/>
          </a:xfrm>
          <a:prstGeom prst="rect">
            <a:avLst/>
          </a:prstGeom>
        </p:spPr>
      </p:pic>
      <p:sp>
        <p:nvSpPr>
          <p:cNvPr id="10" name="Espace réservé du texte 9"/>
          <p:cNvSpPr>
            <a:spLocks noGrp="1"/>
          </p:cNvSpPr>
          <p:nvPr>
            <p:ph type="body" sz="quarter" idx="10" hasCustomPrompt="1"/>
          </p:nvPr>
        </p:nvSpPr>
        <p:spPr bwMode="auto">
          <a:xfrm>
            <a:off x="1260000" y="2880000"/>
            <a:ext cx="9134157" cy="2357438"/>
          </a:xfrm>
        </p:spPr>
        <p:txBody>
          <a:bodyPr/>
          <a:lstStyle>
            <a:lvl1pPr marL="0" indent="0">
              <a:buNone/>
              <a:defRPr lang="fr-FR" sz="1800">
                <a:solidFill>
                  <a:schemeClr val="tx1">
                    <a:lumMod val="85000"/>
                    <a:lumOff val="15000"/>
                  </a:schemeClr>
                </a:solidFill>
                <a:latin typeface="Inter"/>
                <a:ea typeface="+mn-ea"/>
                <a:cs typeface="+mn-cs"/>
              </a:defRPr>
            </a:lvl1pPr>
          </a:lstStyle>
          <a:p>
            <a:pPr>
              <a:defRPr/>
            </a:pPr>
            <a:r>
              <a:rPr lang="fr-FR">
                <a:solidFill>
                  <a:schemeClr val="tx1">
                    <a:lumMod val="85000"/>
                    <a:lumOff val="15000"/>
                  </a:schemeClr>
                </a:solidFill>
                <a:latin typeface="Inter"/>
              </a:rPr>
              <a:t>Lorem ipsum dolor sit amet, consectetur adipiscing elit, sed do eiusmod tempor incididunt ut labore et dolore magna aliqua. Tortor id aliquet lectus proin nibh nisl condimentum. Eget duis at tellus at urna condimentum mattis. Massa enim nec dui nunc mattis enim. Rutrum quisque non tellus orci. Tristique senectus et netus et malesuada fames ac turpis egestas. Ut etiam sit amet nisl. Quis hendrerit dolor magna eget est lorem ipsum. Nunc id cursus metus aliquam eleifend mi in. Porttitor massa id neque aliquam vestibulum morbi blandit. Ullamcorper dignissim cras tincidunt lobortis feugiat vivamus at. Phasellus egestas tellus rutrum tellus pellentesque eu tincidunt tortor aliquam. Diam quam nulla porttitor massa. Mattis pellentesque id nibh tortor.</a:t>
            </a:r>
            <a:endParaRPr/>
          </a:p>
        </p:txBody>
      </p:sp>
      <p:sp>
        <p:nvSpPr>
          <p:cNvPr id="9" name="Titre 1"/>
          <p:cNvSpPr txBox="1"/>
          <p:nvPr userDrawn="1"/>
        </p:nvSpPr>
        <p:spPr bwMode="auto">
          <a:xfrm>
            <a:off x="1259998" y="1888840"/>
            <a:ext cx="4546911" cy="791062"/>
          </a:xfrm>
          <a:prstGeom prst="rect">
            <a:avLst/>
          </a:prstGeom>
        </p:spPr>
        <p:txBody>
          <a:bodyPr vert="horz" lIns="91440" tIns="45720" rIns="91440" bIns="45720" rtlCol="0" anchor="ctr">
            <a:normAutofit/>
          </a:bodyPr>
          <a:lstStyle>
            <a:lvl1pPr marL="0" marR="0" indent="0" algn="l" defTabSz="914400">
              <a:lnSpc>
                <a:spcPct val="90000"/>
              </a:lnSpc>
              <a:spcBef>
                <a:spcPts val="0"/>
              </a:spcBef>
              <a:spcAft>
                <a:spcPts val="0"/>
              </a:spcAft>
              <a:buClrTx/>
              <a:buSzTx/>
              <a:buFontTx/>
              <a:buNone/>
              <a:defRPr sz="4400">
                <a:solidFill>
                  <a:schemeClr val="tx1"/>
                </a:solidFill>
                <a:latin typeface="+mj-lt"/>
                <a:ea typeface="+mj-ea"/>
                <a:cs typeface="+mj-cs"/>
              </a:defRPr>
            </a:lvl1pPr>
          </a:lstStyle>
          <a:p>
            <a:pPr>
              <a:defRPr/>
            </a:pPr>
            <a:endParaRPr lang="fr-FR" sz="3200">
              <a:solidFill>
                <a:srgbClr val="0D4050"/>
              </a:solidFill>
              <a:latin typeface="Raleway"/>
              <a:cs typeface="Arial"/>
            </a:endParaRPr>
          </a:p>
        </p:txBody>
      </p:sp>
      <p:sp>
        <p:nvSpPr>
          <p:cNvPr id="11" name="Titre 1"/>
          <p:cNvSpPr txBox="1"/>
          <p:nvPr userDrawn="1"/>
        </p:nvSpPr>
        <p:spPr bwMode="auto">
          <a:xfrm>
            <a:off x="1259998" y="1806440"/>
            <a:ext cx="4546911" cy="79106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endParaRPr lang="fr-FR">
              <a:solidFill>
                <a:srgbClr val="0D4050"/>
              </a:solidFill>
              <a:latin typeface="Raleway"/>
              <a:cs typeface="Arial"/>
            </a:endParaRPr>
          </a:p>
        </p:txBody>
      </p:sp>
      <p:sp>
        <p:nvSpPr>
          <p:cNvPr id="4" name="Espace réservé du texte 3"/>
          <p:cNvSpPr>
            <a:spLocks noGrp="1"/>
          </p:cNvSpPr>
          <p:nvPr>
            <p:ph type="body" sz="quarter" idx="11" hasCustomPrompt="1"/>
          </p:nvPr>
        </p:nvSpPr>
        <p:spPr bwMode="auto">
          <a:xfrm>
            <a:off x="1260475" y="1889126"/>
            <a:ext cx="3754438" cy="542990"/>
          </a:xfrm>
        </p:spPr>
        <p:txBody>
          <a:bodyPr/>
          <a:lstStyle>
            <a:lvl1pPr marL="0" indent="0">
              <a:buNone/>
              <a:defRPr lang="fr-FR" sz="3200">
                <a:solidFill>
                  <a:srgbClr val="0D4050"/>
                </a:solidFill>
                <a:latin typeface="Raleway"/>
                <a:ea typeface="+mn-ea"/>
                <a:cs typeface="+mn-cs"/>
              </a:defRPr>
            </a:lvl1pPr>
          </a:lstStyle>
          <a:p>
            <a:pPr lvl="0">
              <a:defRPr/>
            </a:pPr>
            <a:r>
              <a:rPr lang="fr-FR"/>
              <a:t>Lorem ipsum</a:t>
            </a:r>
            <a:endParaRPr/>
          </a:p>
        </p:txBody>
      </p:sp>
      <p:sp>
        <p:nvSpPr>
          <p:cNvPr id="12" name="Espace réservé du texte 3"/>
          <p:cNvSpPr>
            <a:spLocks noGrp="1"/>
          </p:cNvSpPr>
          <p:nvPr>
            <p:ph type="body" sz="quarter" idx="12" hasCustomPrompt="1"/>
          </p:nvPr>
        </p:nvSpPr>
        <p:spPr bwMode="auto">
          <a:xfrm>
            <a:off x="1260475" y="1047428"/>
            <a:ext cx="3754438" cy="759011"/>
          </a:xfrm>
        </p:spPr>
        <p:txBody>
          <a:bodyPr>
            <a:noAutofit/>
          </a:bodyPr>
          <a:lstStyle>
            <a:lvl1pPr marL="0" indent="0">
              <a:buNone/>
              <a:defRPr lang="fr-FR" sz="4400">
                <a:solidFill>
                  <a:srgbClr val="0D4050"/>
                </a:solidFill>
                <a:latin typeface="Raleway"/>
                <a:ea typeface="+mn-ea"/>
                <a:cs typeface="+mn-cs"/>
              </a:defRPr>
            </a:lvl1pPr>
          </a:lstStyle>
          <a:p>
            <a:pPr lvl="0">
              <a:defRPr/>
            </a:pPr>
            <a:r>
              <a:rPr lang="fr-FR"/>
              <a:t>Lorem ipsum</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centrée">
    <p:spTree>
      <p:nvGrpSpPr>
        <p:cNvPr id="1" name=""/>
        <p:cNvGrpSpPr/>
        <p:nvPr/>
      </p:nvGrpSpPr>
      <p:grpSpPr bwMode="auto">
        <a:xfrm>
          <a:off x="0" y="0"/>
          <a:ext cx="0" cy="0"/>
          <a:chOff x="0" y="0"/>
          <a:chExt cx="0" cy="0"/>
        </a:xfrm>
      </p:grpSpPr>
      <p:sp>
        <p:nvSpPr>
          <p:cNvPr id="2" name="Rectangle 1"/>
          <p:cNvSpPr/>
          <p:nvPr userDrawn="1"/>
        </p:nvSpPr>
        <p:spPr bwMode="auto">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auto">
          <a:xfrm>
            <a:off x="11094720" y="-59541"/>
            <a:ext cx="1097278" cy="791061"/>
          </a:xfrm>
          <a:prstGeom prst="rect">
            <a:avLst/>
          </a:prstGeom>
        </p:spPr>
      </p:pic>
      <p:pic>
        <p:nvPicPr>
          <p:cNvPr id="3" name="Image 2"/>
          <p:cNvPicPr>
            <a:picLocks noChangeAspect="1"/>
          </p:cNvPicPr>
          <p:nvPr userDrawn="1"/>
        </p:nvPicPr>
        <p:blipFill>
          <a:blip r:embed="rId3"/>
          <a:stretch/>
        </p:blipFill>
        <p:spPr bwMode="auto">
          <a:xfrm>
            <a:off x="0" y="5943600"/>
            <a:ext cx="12192000" cy="914400"/>
          </a:xfrm>
          <a:prstGeom prst="rect">
            <a:avLst/>
          </a:prstGeom>
        </p:spPr>
      </p:pic>
      <p:sp>
        <p:nvSpPr>
          <p:cNvPr id="5" name="Espace réservé du texte 3"/>
          <p:cNvSpPr>
            <a:spLocks noGrp="1"/>
          </p:cNvSpPr>
          <p:nvPr>
            <p:ph type="body" sz="quarter" idx="11" hasCustomPrompt="1"/>
          </p:nvPr>
        </p:nvSpPr>
        <p:spPr bwMode="auto">
          <a:xfrm>
            <a:off x="3041532" y="1766577"/>
            <a:ext cx="6108929" cy="542990"/>
          </a:xfrm>
        </p:spPr>
        <p:txBody>
          <a:bodyPr/>
          <a:lstStyle>
            <a:lvl1pPr marL="0" indent="0" algn="ctr">
              <a:buNone/>
              <a:defRPr lang="fr-FR" sz="3200">
                <a:solidFill>
                  <a:srgbClr val="0D4050"/>
                </a:solidFill>
                <a:latin typeface="Raleway"/>
                <a:ea typeface="+mn-ea"/>
                <a:cs typeface="+mn-cs"/>
              </a:defRPr>
            </a:lvl1pPr>
          </a:lstStyle>
          <a:p>
            <a:pPr lvl="0">
              <a:defRPr/>
            </a:pPr>
            <a:r>
              <a:rPr lang="fr-FR"/>
              <a:t>Lorem ipsum</a:t>
            </a:r>
            <a:endParaRPr/>
          </a:p>
        </p:txBody>
      </p:sp>
      <p:sp>
        <p:nvSpPr>
          <p:cNvPr id="6" name="Espace réservé du texte 3"/>
          <p:cNvSpPr>
            <a:spLocks noGrp="1"/>
          </p:cNvSpPr>
          <p:nvPr>
            <p:ph type="body" sz="quarter" idx="12" hasCustomPrompt="1"/>
          </p:nvPr>
        </p:nvSpPr>
        <p:spPr bwMode="auto">
          <a:xfrm>
            <a:off x="3041532" y="869543"/>
            <a:ext cx="6108930" cy="759011"/>
          </a:xfrm>
        </p:spPr>
        <p:txBody>
          <a:bodyPr>
            <a:noAutofit/>
          </a:bodyPr>
          <a:lstStyle>
            <a:lvl1pPr marL="0" indent="0" algn="ctr">
              <a:buNone/>
              <a:defRPr lang="fr-FR" sz="4400">
                <a:solidFill>
                  <a:srgbClr val="0D4050"/>
                </a:solidFill>
                <a:latin typeface="Raleway"/>
                <a:ea typeface="+mn-ea"/>
                <a:cs typeface="+mn-cs"/>
              </a:defRPr>
            </a:lvl1pPr>
          </a:lstStyle>
          <a:p>
            <a:pPr lvl="0">
              <a:defRPr/>
            </a:pPr>
            <a:r>
              <a:rPr lang="fr-FR"/>
              <a:t>Lorem ipsum</a:t>
            </a:r>
            <a:endParaRPr/>
          </a:p>
        </p:txBody>
      </p:sp>
      <p:sp>
        <p:nvSpPr>
          <p:cNvPr id="8" name="Espace réservé pour une image  7"/>
          <p:cNvSpPr>
            <a:spLocks noGrp="1"/>
          </p:cNvSpPr>
          <p:nvPr>
            <p:ph type="pic" sz="quarter" idx="13"/>
          </p:nvPr>
        </p:nvSpPr>
        <p:spPr bwMode="auto">
          <a:xfrm>
            <a:off x="3041534" y="2347571"/>
            <a:ext cx="6108929" cy="3558025"/>
          </a:xfrm>
          <a:prstGeom prst="rect">
            <a:avLst/>
          </a:prstGeom>
          <a:blipFill>
            <a:blip r:embed="rId4"/>
            <a:stretch/>
          </a:blipFill>
        </p:spPr>
        <p:txBody>
          <a:bodyPr/>
          <a:lstStyle>
            <a:lvl1pPr marL="0" indent="0">
              <a:buNone/>
              <a:defRPr/>
            </a:lvl1pPr>
          </a:lstStyle>
          <a:p>
            <a:pPr>
              <a:defRPr/>
            </a:pPr>
            <a:endParaRPr lang="fr-FR"/>
          </a:p>
        </p:txBody>
      </p:sp>
      <p:sp>
        <p:nvSpPr>
          <p:cNvPr id="10" name="Espace réservé du texte 3"/>
          <p:cNvSpPr>
            <a:spLocks noGrp="1"/>
          </p:cNvSpPr>
          <p:nvPr>
            <p:ph type="body" sz="quarter" idx="14" hasCustomPrompt="1"/>
          </p:nvPr>
        </p:nvSpPr>
        <p:spPr bwMode="auto">
          <a:xfrm>
            <a:off x="3041532" y="5988457"/>
            <a:ext cx="6108929" cy="542990"/>
          </a:xfrm>
        </p:spPr>
        <p:txBody>
          <a:bodyPr>
            <a:noAutofit/>
          </a:bodyPr>
          <a:lstStyle>
            <a:lvl1pPr marL="0" indent="0" algn="ctr">
              <a:buNone/>
              <a:defRPr lang="fr-FR" sz="1200" i="1">
                <a:solidFill>
                  <a:schemeClr val="bg2">
                    <a:lumMod val="25000"/>
                  </a:schemeClr>
                </a:solidFill>
                <a:latin typeface="Inter"/>
                <a:ea typeface="+mn-ea"/>
                <a:cs typeface="+mn-cs"/>
              </a:defRPr>
            </a:lvl1pPr>
          </a:lstStyle>
          <a:p>
            <a:pPr lvl="0">
              <a:defRPr/>
            </a:pPr>
            <a:r>
              <a:rPr lang="fr-FR"/>
              <a:t>Lorem ipsum Le parc pharo, Sculptures bernard venet, image libérée de droits d’auteur (Creative Commons CC0)</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à gauche">
    <p:spTree>
      <p:nvGrpSpPr>
        <p:cNvPr id="1" name=""/>
        <p:cNvGrpSpPr/>
        <p:nvPr/>
      </p:nvGrpSpPr>
      <p:grpSpPr bwMode="auto">
        <a:xfrm>
          <a:off x="0" y="0"/>
          <a:ext cx="0" cy="0"/>
          <a:chOff x="0" y="0"/>
          <a:chExt cx="0" cy="0"/>
        </a:xfrm>
      </p:grpSpPr>
      <p:sp>
        <p:nvSpPr>
          <p:cNvPr id="2" name="Rectangle 1"/>
          <p:cNvSpPr/>
          <p:nvPr userDrawn="1"/>
        </p:nvSpPr>
        <p:spPr bwMode="auto">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auto">
          <a:xfrm>
            <a:off x="11094720" y="-59541"/>
            <a:ext cx="1097278" cy="791061"/>
          </a:xfrm>
          <a:prstGeom prst="rect">
            <a:avLst/>
          </a:prstGeom>
        </p:spPr>
      </p:pic>
      <p:pic>
        <p:nvPicPr>
          <p:cNvPr id="3" name="Image 2"/>
          <p:cNvPicPr>
            <a:picLocks noChangeAspect="1"/>
          </p:cNvPicPr>
          <p:nvPr userDrawn="1"/>
        </p:nvPicPr>
        <p:blipFill>
          <a:blip r:embed="rId3"/>
          <a:stretch/>
        </p:blipFill>
        <p:spPr bwMode="auto">
          <a:xfrm>
            <a:off x="0" y="5943600"/>
            <a:ext cx="12192000" cy="914400"/>
          </a:xfrm>
          <a:prstGeom prst="rect">
            <a:avLst/>
          </a:prstGeom>
        </p:spPr>
      </p:pic>
      <p:sp>
        <p:nvSpPr>
          <p:cNvPr id="5" name="Espace réservé du texte 3"/>
          <p:cNvSpPr>
            <a:spLocks noGrp="1"/>
          </p:cNvSpPr>
          <p:nvPr>
            <p:ph type="body" sz="quarter" idx="11" hasCustomPrompt="1"/>
          </p:nvPr>
        </p:nvSpPr>
        <p:spPr bwMode="auto">
          <a:xfrm>
            <a:off x="6938127" y="2285051"/>
            <a:ext cx="4920791" cy="542990"/>
          </a:xfrm>
        </p:spPr>
        <p:txBody>
          <a:bodyPr/>
          <a:lstStyle>
            <a:lvl1pPr marL="0" indent="0" algn="ctr">
              <a:buNone/>
              <a:defRPr lang="fr-FR" sz="3200">
                <a:solidFill>
                  <a:srgbClr val="0D4050"/>
                </a:solidFill>
                <a:latin typeface="Raleway"/>
                <a:ea typeface="+mn-ea"/>
                <a:cs typeface="+mn-cs"/>
              </a:defRPr>
            </a:lvl1pPr>
          </a:lstStyle>
          <a:p>
            <a:pPr lvl="0">
              <a:defRPr/>
            </a:pPr>
            <a:r>
              <a:rPr lang="fr-FR"/>
              <a:t>Lorem ipsum</a:t>
            </a:r>
            <a:endParaRPr/>
          </a:p>
        </p:txBody>
      </p:sp>
      <p:sp>
        <p:nvSpPr>
          <p:cNvPr id="6" name="Espace réservé du texte 3"/>
          <p:cNvSpPr>
            <a:spLocks noGrp="1"/>
          </p:cNvSpPr>
          <p:nvPr>
            <p:ph type="body" sz="quarter" idx="12" hasCustomPrompt="1"/>
          </p:nvPr>
        </p:nvSpPr>
        <p:spPr bwMode="auto">
          <a:xfrm>
            <a:off x="4218778" y="1160326"/>
            <a:ext cx="3754438" cy="759011"/>
          </a:xfrm>
        </p:spPr>
        <p:txBody>
          <a:bodyPr>
            <a:noAutofit/>
          </a:bodyPr>
          <a:lstStyle>
            <a:lvl1pPr marL="0" indent="0" algn="ctr">
              <a:buNone/>
              <a:defRPr lang="fr-FR" sz="4400">
                <a:solidFill>
                  <a:srgbClr val="0D4050"/>
                </a:solidFill>
                <a:latin typeface="Raleway"/>
                <a:ea typeface="+mn-ea"/>
                <a:cs typeface="+mn-cs"/>
              </a:defRPr>
            </a:lvl1pPr>
          </a:lstStyle>
          <a:p>
            <a:pPr lvl="0">
              <a:defRPr/>
            </a:pPr>
            <a:r>
              <a:rPr lang="fr-FR"/>
              <a:t>Lorem ipsum</a:t>
            </a:r>
            <a:endParaRPr/>
          </a:p>
        </p:txBody>
      </p:sp>
      <p:sp>
        <p:nvSpPr>
          <p:cNvPr id="8" name="Espace réservé pour une image  7"/>
          <p:cNvSpPr>
            <a:spLocks noGrp="1"/>
          </p:cNvSpPr>
          <p:nvPr>
            <p:ph type="pic" sz="quarter" idx="13"/>
          </p:nvPr>
        </p:nvSpPr>
        <p:spPr bwMode="auto">
          <a:xfrm>
            <a:off x="543431" y="2309567"/>
            <a:ext cx="6108929" cy="3558025"/>
          </a:xfrm>
          <a:prstGeom prst="rect">
            <a:avLst/>
          </a:prstGeom>
          <a:blipFill>
            <a:blip r:embed="rId4"/>
            <a:stretch/>
          </a:blipFill>
        </p:spPr>
        <p:txBody>
          <a:bodyPr/>
          <a:lstStyle>
            <a:lvl1pPr marL="0" indent="0">
              <a:buNone/>
              <a:defRPr/>
            </a:lvl1pPr>
          </a:lstStyle>
          <a:p>
            <a:pPr>
              <a:defRPr/>
            </a:pPr>
            <a:endParaRPr lang="fr-FR"/>
          </a:p>
        </p:txBody>
      </p:sp>
      <p:sp>
        <p:nvSpPr>
          <p:cNvPr id="10" name="Espace réservé du texte 3"/>
          <p:cNvSpPr>
            <a:spLocks noGrp="1"/>
          </p:cNvSpPr>
          <p:nvPr>
            <p:ph type="body" sz="quarter" idx="14" hasCustomPrompt="1"/>
          </p:nvPr>
        </p:nvSpPr>
        <p:spPr bwMode="auto">
          <a:xfrm>
            <a:off x="543431" y="5867592"/>
            <a:ext cx="6108929" cy="542990"/>
          </a:xfrm>
        </p:spPr>
        <p:txBody>
          <a:bodyPr>
            <a:noAutofit/>
          </a:bodyPr>
          <a:lstStyle>
            <a:lvl1pPr marL="0" indent="0" algn="ctr">
              <a:buNone/>
              <a:defRPr lang="fr-FR" sz="1200" i="1">
                <a:solidFill>
                  <a:schemeClr val="bg2">
                    <a:lumMod val="25000"/>
                  </a:schemeClr>
                </a:solidFill>
                <a:latin typeface="Inter"/>
                <a:ea typeface="+mn-ea"/>
                <a:cs typeface="+mn-cs"/>
              </a:defRPr>
            </a:lvl1pPr>
          </a:lstStyle>
          <a:p>
            <a:pPr lvl="0">
              <a:defRPr/>
            </a:pPr>
            <a:r>
              <a:rPr lang="fr-FR"/>
              <a:t>Lorem ipsum Le parc pharo, Sculptures bernard venet, image libérée de droits d’auteur (Creative Commons CC0)</a:t>
            </a:r>
            <a:endParaRPr/>
          </a:p>
        </p:txBody>
      </p:sp>
      <p:sp>
        <p:nvSpPr>
          <p:cNvPr id="9" name="Espace réservé du texte 9"/>
          <p:cNvSpPr>
            <a:spLocks noGrp="1"/>
          </p:cNvSpPr>
          <p:nvPr>
            <p:ph type="body" sz="quarter" idx="10" hasCustomPrompt="1"/>
          </p:nvPr>
        </p:nvSpPr>
        <p:spPr bwMode="auto">
          <a:xfrm>
            <a:off x="6938128" y="2879999"/>
            <a:ext cx="4920792" cy="2737047"/>
          </a:xfrm>
        </p:spPr>
        <p:txBody>
          <a:bodyPr/>
          <a:lstStyle>
            <a:lvl1pPr marL="0" indent="0">
              <a:buNone/>
              <a:defRPr lang="fr-FR" sz="1800">
                <a:solidFill>
                  <a:schemeClr val="tx1">
                    <a:lumMod val="85000"/>
                    <a:lumOff val="15000"/>
                  </a:schemeClr>
                </a:solidFill>
                <a:latin typeface="Inter"/>
                <a:ea typeface="+mn-ea"/>
                <a:cs typeface="+mn-cs"/>
              </a:defRPr>
            </a:lvl1pPr>
          </a:lstStyle>
          <a:p>
            <a:pPr>
              <a:defRPr/>
            </a:pPr>
            <a:r>
              <a:rPr lang="fr-FR">
                <a:solidFill>
                  <a:schemeClr val="tx1">
                    <a:lumMod val="85000"/>
                    <a:lumOff val="15000"/>
                  </a:schemeClr>
                </a:solidFill>
                <a:latin typeface="Inter"/>
              </a:rPr>
              <a:t>Lorem ipsum dolor sit amet, consectetur adipiscing elit, sed do eiusmod tempor incididunt ut labore et dolore magna aliqua. Tortor id aliquet lectus proin nibh nisl condimentum. Eget duis at tellus at urna condimentum mattis. Massa enim nec dui nunc mattis enim. Rutrum quisque non tellus orci. Tristique senectus et netus et malesuada fames ac turpis egestas. Ut etiam sit amet nisl. Quis hendrerit dolor magna eget est lorem ipsum. Nunc id cursus metus aliquam eleifend mi in.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Image à droite">
    <p:spTree>
      <p:nvGrpSpPr>
        <p:cNvPr id="1" name=""/>
        <p:cNvGrpSpPr/>
        <p:nvPr/>
      </p:nvGrpSpPr>
      <p:grpSpPr bwMode="auto">
        <a:xfrm>
          <a:off x="0" y="0"/>
          <a:ext cx="0" cy="0"/>
          <a:chOff x="0" y="0"/>
          <a:chExt cx="0" cy="0"/>
        </a:xfrm>
      </p:grpSpPr>
      <p:sp>
        <p:nvSpPr>
          <p:cNvPr id="8" name="Espace réservé pour une image  7"/>
          <p:cNvSpPr>
            <a:spLocks noGrp="1"/>
          </p:cNvSpPr>
          <p:nvPr>
            <p:ph type="pic" sz="quarter" idx="13"/>
          </p:nvPr>
        </p:nvSpPr>
        <p:spPr bwMode="auto">
          <a:xfrm>
            <a:off x="5768844" y="1776004"/>
            <a:ext cx="6108929" cy="3558025"/>
          </a:xfrm>
          <a:prstGeom prst="rect">
            <a:avLst/>
          </a:prstGeom>
          <a:blipFill>
            <a:blip r:embed="rId2"/>
            <a:stretch/>
          </a:blipFill>
        </p:spPr>
        <p:txBody>
          <a:bodyPr/>
          <a:lstStyle>
            <a:lvl1pPr marL="0" indent="0">
              <a:buNone/>
              <a:defRPr/>
            </a:lvl1pPr>
          </a:lstStyle>
          <a:p>
            <a:pPr>
              <a:defRPr/>
            </a:pPr>
            <a:endParaRPr lang="fr-FR"/>
          </a:p>
        </p:txBody>
      </p:sp>
      <p:sp>
        <p:nvSpPr>
          <p:cNvPr id="2" name="Rectangle 1"/>
          <p:cNvSpPr/>
          <p:nvPr userDrawn="1"/>
        </p:nvSpPr>
        <p:spPr bwMode="auto">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a:ext>
            </a:extLst>
          </a:blip>
          <a:stretch/>
        </p:blipFill>
        <p:spPr bwMode="auto">
          <a:xfrm>
            <a:off x="11094720" y="-59541"/>
            <a:ext cx="1097278" cy="791061"/>
          </a:xfrm>
          <a:prstGeom prst="rect">
            <a:avLst/>
          </a:prstGeom>
        </p:spPr>
      </p:pic>
      <p:pic>
        <p:nvPicPr>
          <p:cNvPr id="3" name="Image 2"/>
          <p:cNvPicPr>
            <a:picLocks noChangeAspect="1"/>
          </p:cNvPicPr>
          <p:nvPr userDrawn="1"/>
        </p:nvPicPr>
        <p:blipFill>
          <a:blip r:embed="rId4"/>
          <a:stretch/>
        </p:blipFill>
        <p:spPr bwMode="auto">
          <a:xfrm>
            <a:off x="0" y="5943600"/>
            <a:ext cx="12192000" cy="914400"/>
          </a:xfrm>
          <a:prstGeom prst="rect">
            <a:avLst/>
          </a:prstGeom>
        </p:spPr>
      </p:pic>
      <p:sp>
        <p:nvSpPr>
          <p:cNvPr id="5" name="Espace réservé du texte 3"/>
          <p:cNvSpPr>
            <a:spLocks noGrp="1"/>
          </p:cNvSpPr>
          <p:nvPr>
            <p:ph type="body" sz="quarter" idx="11" hasCustomPrompt="1"/>
          </p:nvPr>
        </p:nvSpPr>
        <p:spPr bwMode="auto">
          <a:xfrm>
            <a:off x="559141" y="2109128"/>
            <a:ext cx="3754438" cy="542990"/>
          </a:xfrm>
        </p:spPr>
        <p:txBody>
          <a:bodyPr/>
          <a:lstStyle>
            <a:lvl1pPr marL="0" indent="0" algn="l">
              <a:buNone/>
              <a:defRPr lang="fr-FR" sz="3200">
                <a:solidFill>
                  <a:srgbClr val="0D4050"/>
                </a:solidFill>
                <a:latin typeface="Raleway"/>
                <a:ea typeface="+mn-ea"/>
                <a:cs typeface="+mn-cs"/>
              </a:defRPr>
            </a:lvl1pPr>
          </a:lstStyle>
          <a:p>
            <a:pPr lvl="0">
              <a:defRPr/>
            </a:pPr>
            <a:r>
              <a:rPr lang="fr-FR"/>
              <a:t>Lorem ipsum</a:t>
            </a:r>
            <a:endParaRPr/>
          </a:p>
        </p:txBody>
      </p:sp>
      <p:sp>
        <p:nvSpPr>
          <p:cNvPr id="6" name="Espace réservé du texte 3"/>
          <p:cNvSpPr>
            <a:spLocks noGrp="1"/>
          </p:cNvSpPr>
          <p:nvPr>
            <p:ph type="body" sz="quarter" idx="12" hasCustomPrompt="1"/>
          </p:nvPr>
        </p:nvSpPr>
        <p:spPr bwMode="auto">
          <a:xfrm>
            <a:off x="543431" y="1141038"/>
            <a:ext cx="3754438" cy="759011"/>
          </a:xfrm>
        </p:spPr>
        <p:txBody>
          <a:bodyPr>
            <a:noAutofit/>
          </a:bodyPr>
          <a:lstStyle>
            <a:lvl1pPr marL="0" indent="0" algn="ctr">
              <a:buNone/>
              <a:defRPr lang="fr-FR" sz="4400">
                <a:solidFill>
                  <a:srgbClr val="0D4050"/>
                </a:solidFill>
                <a:latin typeface="Raleway"/>
                <a:ea typeface="+mn-ea"/>
                <a:cs typeface="+mn-cs"/>
              </a:defRPr>
            </a:lvl1pPr>
          </a:lstStyle>
          <a:p>
            <a:pPr lvl="0">
              <a:defRPr/>
            </a:pPr>
            <a:r>
              <a:rPr lang="fr-FR"/>
              <a:t>Lorem ipsum</a:t>
            </a:r>
            <a:endParaRPr/>
          </a:p>
        </p:txBody>
      </p:sp>
      <p:sp>
        <p:nvSpPr>
          <p:cNvPr id="10" name="Espace réservé du texte 3"/>
          <p:cNvSpPr>
            <a:spLocks noGrp="1"/>
          </p:cNvSpPr>
          <p:nvPr>
            <p:ph type="body" sz="quarter" idx="14" hasCustomPrompt="1"/>
          </p:nvPr>
        </p:nvSpPr>
        <p:spPr bwMode="auto">
          <a:xfrm>
            <a:off x="5768844" y="5487562"/>
            <a:ext cx="6108929" cy="542990"/>
          </a:xfrm>
        </p:spPr>
        <p:txBody>
          <a:bodyPr>
            <a:noAutofit/>
          </a:bodyPr>
          <a:lstStyle>
            <a:lvl1pPr marL="0" indent="0" algn="ctr">
              <a:buNone/>
              <a:defRPr lang="fr-FR" sz="1200" i="1">
                <a:solidFill>
                  <a:schemeClr val="bg2">
                    <a:lumMod val="25000"/>
                  </a:schemeClr>
                </a:solidFill>
                <a:latin typeface="Inter"/>
                <a:ea typeface="+mn-ea"/>
                <a:cs typeface="+mn-cs"/>
              </a:defRPr>
            </a:lvl1pPr>
          </a:lstStyle>
          <a:p>
            <a:pPr lvl="0">
              <a:defRPr/>
            </a:pPr>
            <a:r>
              <a:rPr lang="fr-FR"/>
              <a:t>Lorem ipsum Le parc pharo, Sculptures bernard venet, image libérée de droits d’auteur (Creative Commons CC0)</a:t>
            </a:r>
            <a:endParaRPr/>
          </a:p>
        </p:txBody>
      </p:sp>
      <p:sp>
        <p:nvSpPr>
          <p:cNvPr id="9" name="Espace réservé du texte 9"/>
          <p:cNvSpPr>
            <a:spLocks noGrp="1"/>
          </p:cNvSpPr>
          <p:nvPr>
            <p:ph type="body" sz="quarter" idx="10" hasCustomPrompt="1"/>
          </p:nvPr>
        </p:nvSpPr>
        <p:spPr bwMode="auto">
          <a:xfrm>
            <a:off x="559141" y="2828041"/>
            <a:ext cx="4920792" cy="2737047"/>
          </a:xfrm>
        </p:spPr>
        <p:txBody>
          <a:bodyPr/>
          <a:lstStyle>
            <a:lvl1pPr marL="0" indent="0">
              <a:buNone/>
              <a:defRPr lang="fr-FR" sz="1800">
                <a:solidFill>
                  <a:schemeClr val="tx1">
                    <a:lumMod val="85000"/>
                    <a:lumOff val="15000"/>
                  </a:schemeClr>
                </a:solidFill>
                <a:latin typeface="Inter"/>
                <a:ea typeface="+mn-ea"/>
                <a:cs typeface="+mn-cs"/>
              </a:defRPr>
            </a:lvl1pPr>
          </a:lstStyle>
          <a:p>
            <a:pPr>
              <a:defRPr/>
            </a:pPr>
            <a:r>
              <a:rPr lang="fr-FR">
                <a:solidFill>
                  <a:schemeClr val="tx1">
                    <a:lumMod val="85000"/>
                    <a:lumOff val="15000"/>
                  </a:schemeClr>
                </a:solidFill>
                <a:latin typeface="Inter"/>
              </a:rPr>
              <a:t>Lorem ipsum dolor sit amet, consectetur adipiscing elit, sed do eiusmod tempor incididunt ut labore et dolore magna aliqua. Tortor id aliquet lectus proin nibh nisl condimentum. Eget duis at tellus at urna condimentum mattis. Massa enim nec dui nunc mattis enim. Rutrum quisque non tellus orci. Tristique senectus et netus et malesuada fames ac turpis egestas. Ut etiam sit amet nisl. Quis hendrerit dolor magna eget est lorem ipsum. Nunc id cursus metus aliquam eleifend mi in.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Conclusion">
    <p:spTree>
      <p:nvGrpSpPr>
        <p:cNvPr id="1" name=""/>
        <p:cNvGrpSpPr/>
        <p:nvPr/>
      </p:nvGrpSpPr>
      <p:grpSpPr bwMode="auto">
        <a:xfrm>
          <a:off x="0" y="0"/>
          <a:ext cx="0" cy="0"/>
          <a:chOff x="0" y="0"/>
          <a:chExt cx="0" cy="0"/>
        </a:xfrm>
      </p:grpSpPr>
      <p:sp>
        <p:nvSpPr>
          <p:cNvPr id="6" name="Rectangle 5"/>
          <p:cNvSpPr/>
          <p:nvPr userDrawn="1"/>
        </p:nvSpPr>
        <p:spPr bwMode="auto">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auto">
          <a:xfrm>
            <a:off x="11094720" y="-59541"/>
            <a:ext cx="1097278" cy="791061"/>
          </a:xfrm>
          <a:prstGeom prst="rect">
            <a:avLst/>
          </a:prstGeom>
        </p:spPr>
      </p:pic>
      <p:pic>
        <p:nvPicPr>
          <p:cNvPr id="8" name="Image 7"/>
          <p:cNvPicPr>
            <a:picLocks noChangeAspect="1"/>
          </p:cNvPicPr>
          <p:nvPr userDrawn="1"/>
        </p:nvPicPr>
        <p:blipFill>
          <a:blip r:embed="rId3"/>
          <a:stretch/>
        </p:blipFill>
        <p:spPr bwMode="auto">
          <a:xfrm>
            <a:off x="0" y="5943600"/>
            <a:ext cx="12192000" cy="914400"/>
          </a:xfrm>
          <a:prstGeom prst="rect">
            <a:avLst/>
          </a:prstGeom>
        </p:spPr>
      </p:pic>
      <p:sp>
        <p:nvSpPr>
          <p:cNvPr id="10" name="Espace réservé du texte 9"/>
          <p:cNvSpPr>
            <a:spLocks noGrp="1"/>
          </p:cNvSpPr>
          <p:nvPr>
            <p:ph type="body" sz="quarter" idx="10" hasCustomPrompt="1"/>
          </p:nvPr>
        </p:nvSpPr>
        <p:spPr bwMode="auto">
          <a:xfrm>
            <a:off x="1260000" y="1980000"/>
            <a:ext cx="9134157" cy="2357438"/>
          </a:xfrm>
        </p:spPr>
        <p:txBody>
          <a:bodyPr/>
          <a:lstStyle>
            <a:lvl1pPr marL="0" indent="0">
              <a:buNone/>
              <a:defRPr lang="fr-FR" sz="1800">
                <a:solidFill>
                  <a:schemeClr val="tx1">
                    <a:lumMod val="85000"/>
                    <a:lumOff val="15000"/>
                  </a:schemeClr>
                </a:solidFill>
                <a:latin typeface="Inter"/>
                <a:ea typeface="+mn-ea"/>
                <a:cs typeface="+mn-cs"/>
              </a:defRPr>
            </a:lvl1pPr>
          </a:lstStyle>
          <a:p>
            <a:pPr>
              <a:defRPr/>
            </a:pPr>
            <a:r>
              <a:rPr lang="fr-FR">
                <a:solidFill>
                  <a:schemeClr val="tx1">
                    <a:lumMod val="85000"/>
                    <a:lumOff val="15000"/>
                  </a:schemeClr>
                </a:solidFill>
                <a:latin typeface="Inter"/>
              </a:rPr>
              <a:t>Lorem ipsum dolor sit amet, consectetur adipiscing elit, sed do eiusmod tempor incididunt ut labore et dolore magna aliqua. Tortor id aliquet lectus proin nibh nisl condimentum. Eget duis at tellus at urna condimentum mattis. Massa enim nec dui nunc mattis enim. Rutrum quisque non tellus orci. Tristique senectus et netus et malesuada fames ac turpis egestas. Ut etiam sit amet nisl. Quis hendrerit dolor magna eget est lorem ipsum. Nunc id cursus metus aliquam eleifend mi in. Porttitor massa id neque aliquam vestibulum morbi blandit. Ullamcorper dignissim cras tincidunt lobortis feugiat vivamus at. Phasellus egestas tellus rutrum tellus pellentesque eu tincidunt tortor aliquam. Diam quam nulla porttitor massa. Mattis pellentesque id nibh tortor.</a:t>
            </a:r>
            <a:endParaRPr/>
          </a:p>
        </p:txBody>
      </p:sp>
      <p:sp>
        <p:nvSpPr>
          <p:cNvPr id="11" name="Espace réservé du texte 3"/>
          <p:cNvSpPr>
            <a:spLocks noGrp="1"/>
          </p:cNvSpPr>
          <p:nvPr>
            <p:ph type="body" sz="quarter" idx="12" hasCustomPrompt="1"/>
          </p:nvPr>
        </p:nvSpPr>
        <p:spPr bwMode="auto">
          <a:xfrm>
            <a:off x="1260475" y="1047428"/>
            <a:ext cx="3754438" cy="759011"/>
          </a:xfrm>
        </p:spPr>
        <p:txBody>
          <a:bodyPr>
            <a:noAutofit/>
          </a:bodyPr>
          <a:lstStyle>
            <a:lvl1pPr marL="0" indent="0">
              <a:buNone/>
              <a:defRPr lang="fr-FR" sz="4400">
                <a:solidFill>
                  <a:srgbClr val="0D4050"/>
                </a:solidFill>
                <a:latin typeface="Raleway"/>
                <a:ea typeface="+mn-ea"/>
                <a:cs typeface="+mn-cs"/>
              </a:defRPr>
            </a:lvl1pPr>
          </a:lstStyle>
          <a:p>
            <a:pPr lvl="0">
              <a:defRPr/>
            </a:pPr>
            <a:r>
              <a:rPr lang="fr-FR"/>
              <a:t>Conclusion</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Bibliographie fond blanc">
    <p:spTree>
      <p:nvGrpSpPr>
        <p:cNvPr id="1" name=""/>
        <p:cNvGrpSpPr/>
        <p:nvPr/>
      </p:nvGrpSpPr>
      <p:grpSpPr bwMode="auto">
        <a:xfrm>
          <a:off x="0" y="0"/>
          <a:ext cx="0" cy="0"/>
          <a:chOff x="0" y="0"/>
          <a:chExt cx="0" cy="0"/>
        </a:xfrm>
      </p:grpSpPr>
      <p:sp>
        <p:nvSpPr>
          <p:cNvPr id="6" name="Rectangle 5"/>
          <p:cNvSpPr/>
          <p:nvPr userDrawn="1"/>
        </p:nvSpPr>
        <p:spPr bwMode="auto">
          <a:xfrm>
            <a:off x="0" y="0"/>
            <a:ext cx="12191998" cy="731520"/>
          </a:xfrm>
          <a:prstGeom prst="rect">
            <a:avLst/>
          </a:prstGeom>
          <a:solidFill>
            <a:srgbClr val="0D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auto">
          <a:xfrm>
            <a:off x="11094720" y="-59541"/>
            <a:ext cx="1097278" cy="791061"/>
          </a:xfrm>
          <a:prstGeom prst="rect">
            <a:avLst/>
          </a:prstGeom>
        </p:spPr>
      </p:pic>
      <p:pic>
        <p:nvPicPr>
          <p:cNvPr id="8" name="Image 7"/>
          <p:cNvPicPr>
            <a:picLocks noChangeAspect="1"/>
          </p:cNvPicPr>
          <p:nvPr userDrawn="1"/>
        </p:nvPicPr>
        <p:blipFill>
          <a:blip r:embed="rId3"/>
          <a:stretch/>
        </p:blipFill>
        <p:spPr bwMode="auto">
          <a:xfrm>
            <a:off x="0" y="5943600"/>
            <a:ext cx="12192000" cy="914400"/>
          </a:xfrm>
          <a:prstGeom prst="rect">
            <a:avLst/>
          </a:prstGeom>
        </p:spPr>
      </p:pic>
      <p:sp>
        <p:nvSpPr>
          <p:cNvPr id="11" name="Espace réservé du texte 3"/>
          <p:cNvSpPr>
            <a:spLocks noGrp="1"/>
          </p:cNvSpPr>
          <p:nvPr>
            <p:ph type="body" sz="quarter" idx="12" hasCustomPrompt="1"/>
          </p:nvPr>
        </p:nvSpPr>
        <p:spPr bwMode="auto">
          <a:xfrm>
            <a:off x="1260475" y="1047428"/>
            <a:ext cx="3754438" cy="759011"/>
          </a:xfrm>
        </p:spPr>
        <p:txBody>
          <a:bodyPr>
            <a:noAutofit/>
          </a:bodyPr>
          <a:lstStyle>
            <a:lvl1pPr marL="0" indent="0">
              <a:buNone/>
              <a:defRPr lang="fr-FR" sz="4400">
                <a:solidFill>
                  <a:srgbClr val="0D4050"/>
                </a:solidFill>
                <a:latin typeface="Raleway"/>
                <a:ea typeface="+mn-ea"/>
                <a:cs typeface="+mn-cs"/>
              </a:defRPr>
            </a:lvl1pPr>
          </a:lstStyle>
          <a:p>
            <a:pPr lvl="0">
              <a:defRPr/>
            </a:pPr>
            <a:r>
              <a:rPr lang="fr-FR"/>
              <a:t>Bibliographie</a:t>
            </a:r>
            <a:endParaRPr/>
          </a:p>
        </p:txBody>
      </p:sp>
      <p:sp>
        <p:nvSpPr>
          <p:cNvPr id="20" name="Espace réservé du texte 9"/>
          <p:cNvSpPr>
            <a:spLocks noGrp="1"/>
          </p:cNvSpPr>
          <p:nvPr>
            <p:ph type="body" sz="quarter" idx="10" hasCustomPrompt="1"/>
          </p:nvPr>
        </p:nvSpPr>
        <p:spPr bwMode="auto">
          <a:xfrm>
            <a:off x="1260000" y="1980000"/>
            <a:ext cx="9134157" cy="2357438"/>
          </a:xfrm>
        </p:spPr>
        <p:txBody>
          <a:bodyPr/>
          <a:lstStyle>
            <a:lvl1pPr marL="0" indent="0">
              <a:lnSpc>
                <a:spcPct val="100000"/>
              </a:lnSpc>
              <a:spcBef>
                <a:spcPts val="0"/>
              </a:spcBef>
              <a:buNone/>
              <a:defRPr lang="fr-FR" sz="1800">
                <a:solidFill>
                  <a:schemeClr val="tx1">
                    <a:lumMod val="85000"/>
                    <a:lumOff val="15000"/>
                  </a:schemeClr>
                </a:solidFill>
                <a:latin typeface="Inter"/>
                <a:ea typeface="+mn-ea"/>
                <a:cs typeface="+mn-cs"/>
              </a:defRPr>
            </a:lvl1pPr>
          </a:lstStyle>
          <a:p>
            <a:pPr>
              <a:defRPr/>
            </a:pPr>
            <a:r>
              <a:rPr lang="fr-FR">
                <a:solidFill>
                  <a:schemeClr val="tx1">
                    <a:lumMod val="85000"/>
                    <a:lumOff val="15000"/>
                  </a:schemeClr>
                </a:solidFill>
                <a:latin typeface="Inter"/>
              </a:rPr>
              <a:t>Smith, J. K. (2020). Le Guide du Voyageur dans les Dimensions Parallèles. Éditions Imaginaires.</a:t>
            </a:r>
            <a:endParaRPr/>
          </a:p>
          <a:p>
            <a:pPr>
              <a:defRPr/>
            </a:pPr>
            <a:r>
              <a:rPr lang="fr-FR">
                <a:solidFill>
                  <a:schemeClr val="tx1">
                    <a:lumMod val="85000"/>
                    <a:lumOff val="15000"/>
                  </a:schemeClr>
                </a:solidFill>
                <a:latin typeface="Inter"/>
              </a:rPr>
              <a:t>Brown, A. (2019). Les Secrets de l'Alchimie Moderne. Presses Mystiques.</a:t>
            </a:r>
            <a:endParaRPr/>
          </a:p>
          <a:p>
            <a:pPr>
              <a:defRPr/>
            </a:pPr>
            <a:r>
              <a:rPr lang="fr-FR">
                <a:solidFill>
                  <a:schemeClr val="tx1">
                    <a:lumMod val="85000"/>
                    <a:lumOff val="15000"/>
                  </a:schemeClr>
                </a:solidFill>
                <a:latin typeface="Inter"/>
              </a:rPr>
              <a:t>Garcia, L. (2022). Exploration des Mondes Inconnus. Éditions Aventure.</a:t>
            </a:r>
            <a:endParaRPr/>
          </a:p>
          <a:p>
            <a:pPr>
              <a:defRPr/>
            </a:pPr>
            <a:r>
              <a:rPr lang="fr-FR">
                <a:solidFill>
                  <a:schemeClr val="tx1">
                    <a:lumMod val="85000"/>
                    <a:lumOff val="15000"/>
                  </a:schemeClr>
                </a:solidFill>
                <a:latin typeface="Inter"/>
              </a:rPr>
              <a:t>White, S. (2023). L'Aube des Nouveaux Horizons : Une Histoire de la Science-Fiction. Presses de l'Université Imaginaire.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Bibliographie fond bleu">
    <p:spTree>
      <p:nvGrpSpPr>
        <p:cNvPr id="1" name=""/>
        <p:cNvGrpSpPr/>
        <p:nvPr/>
      </p:nvGrpSpPr>
      <p:grpSpPr bwMode="auto">
        <a:xfrm>
          <a:off x="0" y="0"/>
          <a:ext cx="0" cy="0"/>
          <a:chOff x="0" y="0"/>
          <a:chExt cx="0" cy="0"/>
        </a:xfrm>
      </p:grpSpPr>
      <p:pic>
        <p:nvPicPr>
          <p:cNvPr id="15" name="Image 14"/>
          <p:cNvPicPr>
            <a:picLocks noChangeAspect="1"/>
          </p:cNvPicPr>
          <p:nvPr userDrawn="1"/>
        </p:nvPicPr>
        <p:blipFill>
          <a:blip r:embed="rId2"/>
          <a:stretch/>
        </p:blipFill>
        <p:spPr bwMode="auto">
          <a:xfrm>
            <a:off x="0" y="0"/>
            <a:ext cx="12192000" cy="6858000"/>
          </a:xfrm>
          <a:prstGeom prst="rect">
            <a:avLst/>
          </a:prstGeom>
        </p:spPr>
      </p:pic>
      <p:sp>
        <p:nvSpPr>
          <p:cNvPr id="10" name="Espace réservé du titre 1"/>
          <p:cNvSpPr>
            <a:spLocks noGrp="1"/>
          </p:cNvSpPr>
          <p:nvPr>
            <p:ph type="title" hasCustomPrompt="1"/>
          </p:nvPr>
        </p:nvSpPr>
        <p:spPr bwMode="auto">
          <a:xfrm>
            <a:off x="1900549" y="362706"/>
            <a:ext cx="8390901" cy="1325563"/>
          </a:xfrm>
          <a:prstGeom prst="rect">
            <a:avLst/>
          </a:prstGeom>
        </p:spPr>
        <p:txBody>
          <a:bodyPr vert="horz" lIns="91440" tIns="45720" rIns="91440" bIns="45720" rtlCol="0" anchor="ctr">
            <a:normAutofit/>
          </a:bodyPr>
          <a:lstStyle>
            <a:lvl1pPr algn="ctr">
              <a:defRPr>
                <a:solidFill>
                  <a:schemeClr val="bg1"/>
                </a:solidFill>
                <a:latin typeface="Raleway"/>
                <a:cs typeface="Arial"/>
              </a:defRPr>
            </a:lvl1pPr>
          </a:lstStyle>
          <a:p>
            <a:pPr>
              <a:defRPr/>
            </a:pPr>
            <a:r>
              <a:rPr lang="fr-FR"/>
              <a:t>Bibliographie</a:t>
            </a:r>
            <a:endParaRPr/>
          </a:p>
        </p:txBody>
      </p:sp>
      <p:pic>
        <p:nvPicPr>
          <p:cNvPr id="13" name="Image 12"/>
          <p:cNvPicPr>
            <a:picLocks noChangeAspect="1"/>
          </p:cNvPicPr>
          <p:nvPr userDrawn="1"/>
        </p:nvPicPr>
        <p:blipFill>
          <a:blip r:embed="rId3"/>
          <a:stretch/>
        </p:blipFill>
        <p:spPr bwMode="auto">
          <a:xfrm>
            <a:off x="9466516" y="-42306"/>
            <a:ext cx="2537476" cy="1829343"/>
          </a:xfrm>
          <a:prstGeom prst="rect">
            <a:avLst/>
          </a:prstGeom>
        </p:spPr>
      </p:pic>
      <p:sp>
        <p:nvSpPr>
          <p:cNvPr id="8" name="Espace réservé du texte 6"/>
          <p:cNvSpPr>
            <a:spLocks noGrp="1"/>
          </p:cNvSpPr>
          <p:nvPr>
            <p:ph type="body" sz="quarter" idx="13" hasCustomPrompt="1"/>
          </p:nvPr>
        </p:nvSpPr>
        <p:spPr bwMode="auto">
          <a:xfrm>
            <a:off x="2462211" y="2185365"/>
            <a:ext cx="7267575" cy="3148013"/>
          </a:xfrm>
        </p:spPr>
        <p:txBody>
          <a:bodyPr>
            <a:normAutofit/>
          </a:bodyPr>
          <a:lstStyle>
            <a:lvl1pPr marL="0" indent="0">
              <a:buFontTx/>
              <a:buNone/>
              <a:defRPr sz="1800">
                <a:solidFill>
                  <a:schemeClr val="bg2"/>
                </a:solidFill>
                <a:latin typeface="Inter"/>
              </a:defRPr>
            </a:lvl1pPr>
          </a:lstStyle>
          <a:p>
            <a:pPr lvl="0">
              <a:defRPr/>
            </a:pPr>
            <a:r>
              <a:rPr lang="fr-FR"/>
              <a:t>Smith, J. K. (2020). Le Guide du Voyageur dans les Dimensions Parallèles. Éditions Imaginaires.</a:t>
            </a:r>
            <a:endParaRPr/>
          </a:p>
          <a:p>
            <a:pPr lvl="0">
              <a:defRPr/>
            </a:pPr>
            <a:r>
              <a:rPr lang="fr-FR"/>
              <a:t>Brown, A. (2019). Les Secrets de l'Alchimie Moderne. Presses Mystiques.</a:t>
            </a:r>
            <a:endParaRPr/>
          </a:p>
          <a:p>
            <a:pPr lvl="0">
              <a:defRPr/>
            </a:pPr>
            <a:r>
              <a:rPr lang="fr-FR"/>
              <a:t>Garcia, L. (2022). Exploration des Mondes Inconnus. Éditions Aventure.</a:t>
            </a:r>
            <a:endParaRPr/>
          </a:p>
          <a:p>
            <a:pPr lvl="0">
              <a:defRPr/>
            </a:pPr>
            <a:r>
              <a:rPr lang="fr-FR"/>
              <a:t>White, S. (2023). L'Aube des Nouveaux Horizons : Une Histoire de la Science-Fiction. Presses de l'Université Imaginaire.</a:t>
            </a:r>
            <a:endParaRPr/>
          </a:p>
        </p:txBody>
      </p:sp>
      <p:pic>
        <p:nvPicPr>
          <p:cNvPr id="9" name="Image 8"/>
          <p:cNvPicPr>
            <a:picLocks noChangeAspect="1"/>
          </p:cNvPicPr>
          <p:nvPr userDrawn="1"/>
        </p:nvPicPr>
        <p:blipFill>
          <a:blip r:embed="rId4" cstate="print">
            <a:extLst>
              <a:ext uri="{28A0092B-C50C-407E-A947-70E740481C1C}">
                <a14:useLocalDpi xmlns:a14="http://schemas.microsoft.com/office/drawing/2010/main"/>
              </a:ext>
            </a:extLst>
          </a:blip>
          <a:stretch/>
        </p:blipFill>
        <p:spPr bwMode="auto">
          <a:xfrm>
            <a:off x="188008" y="172380"/>
            <a:ext cx="1266323" cy="126395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atelier">
    <p:spTree>
      <p:nvGrpSpPr>
        <p:cNvPr id="1" name=""/>
        <p:cNvGrpSpPr/>
        <p:nvPr/>
      </p:nvGrpSpPr>
      <p:grpSpPr bwMode="auto">
        <a:xfrm>
          <a:off x="0" y="0"/>
          <a:ext cx="0" cy="0"/>
          <a:chOff x="0" y="0"/>
          <a:chExt cx="0" cy="0"/>
        </a:xfrm>
      </p:grpSpPr>
      <p:pic>
        <p:nvPicPr>
          <p:cNvPr id="15" name="Image 14"/>
          <p:cNvPicPr>
            <a:picLocks noChangeAspect="1"/>
          </p:cNvPicPr>
          <p:nvPr userDrawn="1"/>
        </p:nvPicPr>
        <p:blipFill>
          <a:blip r:embed="rId2"/>
          <a:stretch/>
        </p:blipFill>
        <p:spPr bwMode="auto">
          <a:xfrm>
            <a:off x="0" y="0"/>
            <a:ext cx="12192000" cy="6858000"/>
          </a:xfrm>
          <a:prstGeom prst="rect">
            <a:avLst/>
          </a:prstGeom>
        </p:spPr>
      </p:pic>
      <p:sp>
        <p:nvSpPr>
          <p:cNvPr id="10" name="Espace réservé du titre 1"/>
          <p:cNvSpPr>
            <a:spLocks noGrp="1"/>
          </p:cNvSpPr>
          <p:nvPr>
            <p:ph type="title" hasCustomPrompt="1"/>
          </p:nvPr>
        </p:nvSpPr>
        <p:spPr bwMode="auto">
          <a:xfrm>
            <a:off x="1900549" y="2186707"/>
            <a:ext cx="8390901" cy="1325563"/>
          </a:xfrm>
          <a:prstGeom prst="rect">
            <a:avLst/>
          </a:prstGeom>
        </p:spPr>
        <p:txBody>
          <a:bodyPr vert="horz" lIns="91440" tIns="45720" rIns="91440" bIns="45720" rtlCol="0" anchor="ctr">
            <a:normAutofit/>
          </a:bodyPr>
          <a:lstStyle>
            <a:lvl1pPr algn="ctr">
              <a:defRPr>
                <a:solidFill>
                  <a:schemeClr val="bg1"/>
                </a:solidFill>
                <a:latin typeface="Raleway"/>
                <a:cs typeface="Arial"/>
              </a:defRPr>
            </a:lvl1pPr>
          </a:lstStyle>
          <a:p>
            <a:pPr>
              <a:defRPr/>
            </a:pPr>
            <a:r>
              <a:rPr lang="fr-FR"/>
              <a:t>Titre de l’atelier</a:t>
            </a:r>
            <a:endParaRPr/>
          </a:p>
        </p:txBody>
      </p:sp>
      <p:sp>
        <p:nvSpPr>
          <p:cNvPr id="11" name="Espace réservé du texte 2"/>
          <p:cNvSpPr>
            <a:spLocks noGrp="1"/>
          </p:cNvSpPr>
          <p:nvPr>
            <p:ph type="body" idx="1"/>
          </p:nvPr>
        </p:nvSpPr>
        <p:spPr bwMode="auto">
          <a:xfrm>
            <a:off x="1900549" y="3659737"/>
            <a:ext cx="8390901" cy="1325563"/>
          </a:xfrm>
          <a:prstGeom prst="rect">
            <a:avLst/>
          </a:prstGeom>
        </p:spPr>
        <p:txBody>
          <a:bodyPr vert="horz" lIns="91440" tIns="45720" rIns="91440" bIns="45720" rtlCol="0" anchor="ctr">
            <a:normAutofit/>
          </a:bodyPr>
          <a:lstStyle>
            <a:lvl1pPr marL="0" indent="0" algn="ctr">
              <a:buNone/>
              <a:defRPr>
                <a:solidFill>
                  <a:schemeClr val="bg1"/>
                </a:solidFill>
                <a:latin typeface="Raleway"/>
                <a:cs typeface="Arial"/>
              </a:defRPr>
            </a:lvl1pPr>
          </a:lstStyle>
          <a:p>
            <a:pPr lvl="0">
              <a:defRPr/>
            </a:pPr>
            <a:r>
              <a:rPr lang="fr-FR"/>
              <a:t>Auteurs</a:t>
            </a:r>
            <a:endParaRPr/>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a:ext>
            </a:extLst>
          </a:blip>
          <a:stretch/>
        </p:blipFill>
        <p:spPr bwMode="auto">
          <a:xfrm>
            <a:off x="188008" y="172380"/>
            <a:ext cx="1828798" cy="182538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a:ext>
            </a:extLst>
          </a:blip>
          <a:stretch/>
        </p:blipFill>
        <p:spPr bwMode="auto">
          <a:xfrm>
            <a:off x="9466516" y="15634"/>
            <a:ext cx="2537476" cy="1713462"/>
          </a:xfrm>
          <a:prstGeom prst="rect">
            <a:avLst/>
          </a:prstGeom>
        </p:spPr>
      </p:pic>
      <p:sp>
        <p:nvSpPr>
          <p:cNvPr id="7" name="Espace réservé du texte 10"/>
          <p:cNvSpPr>
            <a:spLocks noGrp="1"/>
          </p:cNvSpPr>
          <p:nvPr>
            <p:ph type="body" sz="quarter" idx="10" hasCustomPrompt="1"/>
          </p:nvPr>
        </p:nvSpPr>
        <p:spPr bwMode="auto">
          <a:xfrm>
            <a:off x="1900548" y="5671038"/>
            <a:ext cx="8390901" cy="498850"/>
          </a:xfrm>
        </p:spPr>
        <p:txBody>
          <a:bodyPr/>
          <a:lstStyle>
            <a:lvl1pPr marL="0" indent="0">
              <a:buNone/>
              <a:defRPr lang="fr-FR" sz="2800">
                <a:solidFill>
                  <a:schemeClr val="bg1"/>
                </a:solidFill>
                <a:latin typeface="Raleway"/>
                <a:cs typeface="Arial"/>
              </a:defRPr>
            </a:lvl1pPr>
          </a:lstStyle>
          <a:p>
            <a:pPr algn="ctr">
              <a:defRPr/>
            </a:pPr>
            <a:r>
              <a:rPr lang="fr-FR" sz="2800">
                <a:solidFill>
                  <a:schemeClr val="bg1"/>
                </a:solidFill>
                <a:latin typeface="Raleway"/>
                <a:ea typeface="+mj-ea"/>
                <a:cs typeface="Arial"/>
              </a:rPr>
              <a:t>Établissement : </a:t>
            </a:r>
            <a:r>
              <a:rPr lang="fr-FR" sz="2800">
                <a:solidFill>
                  <a:schemeClr val="bg1"/>
                </a:solidFill>
                <a:latin typeface="Raleway"/>
              </a:rPr>
              <a:t>Université Luminares</a:t>
            </a:r>
            <a:endParaRPr lang="fr-FR" sz="2800">
              <a:solidFill>
                <a:schemeClr val="bg1"/>
              </a:solidFill>
              <a:latin typeface="Raleway"/>
              <a:ea typeface="+mj-ea"/>
              <a:cs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1_Vierge fond bleu">
    <p:spTree>
      <p:nvGrpSpPr>
        <p:cNvPr id="1" name=""/>
        <p:cNvGrpSpPr/>
        <p:nvPr/>
      </p:nvGrpSpPr>
      <p:grpSpPr bwMode="auto">
        <a:xfrm>
          <a:off x="0" y="0"/>
          <a:ext cx="0" cy="0"/>
          <a:chOff x="0" y="0"/>
          <a:chExt cx="0" cy="0"/>
        </a:xfrm>
      </p:grpSpPr>
      <p:pic>
        <p:nvPicPr>
          <p:cNvPr id="3" name="Image 2"/>
          <p:cNvPicPr>
            <a:picLocks noChangeAspect="1"/>
          </p:cNvPicPr>
          <p:nvPr userDrawn="1"/>
        </p:nvPicPr>
        <p:blipFill>
          <a:blip r:embed="rId2"/>
          <a:stretch/>
        </p:blipFill>
        <p:spPr bwMode="auto">
          <a:xfrm>
            <a:off x="0" y="0"/>
            <a:ext cx="12192000" cy="6858000"/>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a:ext>
            </a:extLst>
          </a:blip>
          <a:stretch/>
        </p:blipFill>
        <p:spPr bwMode="auto">
          <a:xfrm>
            <a:off x="188008" y="172380"/>
            <a:ext cx="1266323" cy="1263956"/>
          </a:xfrm>
          <a:prstGeom prst="rect">
            <a:avLst/>
          </a:prstGeom>
        </p:spPr>
      </p:pic>
      <p:pic>
        <p:nvPicPr>
          <p:cNvPr id="2" name="Image 1"/>
          <p:cNvPicPr>
            <a:picLocks noChangeAspect="1"/>
          </p:cNvPicPr>
          <p:nvPr userDrawn="1"/>
        </p:nvPicPr>
        <p:blipFill>
          <a:blip r:embed="rId4"/>
          <a:stretch/>
        </p:blipFill>
        <p:spPr bwMode="auto">
          <a:xfrm>
            <a:off x="9466516" y="-42306"/>
            <a:ext cx="2537476" cy="1829343"/>
          </a:xfrm>
          <a:prstGeom prst="rect">
            <a:avLst/>
          </a:prstGeom>
        </p:spPr>
      </p:pic>
      <p:sp>
        <p:nvSpPr>
          <p:cNvPr id="5" name="Espace réservé du texte 15"/>
          <p:cNvSpPr>
            <a:spLocks noGrp="1"/>
          </p:cNvSpPr>
          <p:nvPr>
            <p:ph type="body" sz="quarter" idx="12" hasCustomPrompt="1"/>
          </p:nvPr>
        </p:nvSpPr>
        <p:spPr bwMode="auto">
          <a:xfrm>
            <a:off x="2047189" y="566383"/>
            <a:ext cx="8097623" cy="775685"/>
          </a:xfrm>
        </p:spPr>
        <p:txBody>
          <a:bodyPr>
            <a:noAutofit/>
          </a:bodyPr>
          <a:lstStyle>
            <a:lvl1pPr marL="0" indent="0" algn="ctr">
              <a:buNone/>
              <a:defRPr lang="fr-FR" sz="4400">
                <a:solidFill>
                  <a:schemeClr val="bg1"/>
                </a:solidFill>
                <a:latin typeface="Raleway"/>
                <a:ea typeface="+mj-ea"/>
                <a:cs typeface="Arial"/>
              </a:defRPr>
            </a:lvl1pPr>
          </a:lstStyle>
          <a:p>
            <a:pPr lvl="0">
              <a:defRPr/>
            </a:pPr>
            <a:r>
              <a:rPr lang="fr-FR"/>
              <a:t>Des questions ?</a:t>
            </a:r>
            <a:endParaRPr/>
          </a:p>
        </p:txBody>
      </p:sp>
      <p:sp>
        <p:nvSpPr>
          <p:cNvPr id="6" name="Espace réservé du texte 15"/>
          <p:cNvSpPr>
            <a:spLocks noGrp="1"/>
          </p:cNvSpPr>
          <p:nvPr>
            <p:ph type="body" sz="quarter" idx="13" hasCustomPrompt="1"/>
          </p:nvPr>
        </p:nvSpPr>
        <p:spPr bwMode="auto">
          <a:xfrm>
            <a:off x="2047187" y="1760508"/>
            <a:ext cx="8097624" cy="592912"/>
          </a:xfrm>
        </p:spPr>
        <p:txBody>
          <a:bodyPr>
            <a:noAutofit/>
          </a:bodyPr>
          <a:lstStyle>
            <a:lvl1pPr marL="0" indent="0" algn="ctr">
              <a:buNone/>
              <a:defRPr lang="fr-FR" sz="3200">
                <a:solidFill>
                  <a:schemeClr val="bg1"/>
                </a:solidFill>
                <a:latin typeface="Raleway"/>
                <a:ea typeface="+mj-ea"/>
                <a:cs typeface="Arial"/>
              </a:defRPr>
            </a:lvl1pPr>
          </a:lstStyle>
          <a:p>
            <a:pPr lvl="0">
              <a:defRPr/>
            </a:pPr>
            <a:r>
              <a:rPr lang="fr-FR"/>
              <a:t>Retrouvez-nous sur le forum du cours !</a:t>
            </a:r>
            <a:endParaRPr/>
          </a:p>
        </p:txBody>
      </p:sp>
      <p:pic>
        <p:nvPicPr>
          <p:cNvPr id="11" name="Graphique 10" descr="Courrier"/>
          <p:cNvPicPr>
            <a:picLocks noChangeAspect="1"/>
          </p:cNvPicPr>
          <p:nvPr userDrawn="1"/>
        </p:nvPicPr>
        <p:blipFill>
          <a:blip r:embed="rId5" cstate="print">
            <a:extLst>
              <a:ext uri="{28A0092B-C50C-407E-A947-70E740481C1C}">
                <a14:useLocalDpi xmlns:a14="http://schemas.microsoft.com/office/drawing/2010/main"/>
              </a:ext>
            </a:extLst>
          </a:blip>
          <a:stretch/>
        </p:blipFill>
        <p:spPr bwMode="auto">
          <a:xfrm>
            <a:off x="5867399" y="2489032"/>
            <a:ext cx="457200" cy="457200"/>
          </a:xfrm>
          <a:prstGeom prst="rect">
            <a:avLst/>
          </a:prstGeom>
        </p:spPr>
      </p:pic>
      <p:pic>
        <p:nvPicPr>
          <p:cNvPr id="12" name="Graphique 11" descr="Lien"/>
          <p:cNvPicPr>
            <a:picLocks noChangeAspect="1"/>
          </p:cNvPicPr>
          <p:nvPr userDrawn="1"/>
        </p:nvPicPr>
        <p:blipFill>
          <a:blip r:embed="rId6" cstate="print">
            <a:extLst>
              <a:ext uri="{28A0092B-C50C-407E-A947-70E740481C1C}">
                <a14:useLocalDpi xmlns:a14="http://schemas.microsoft.com/office/drawing/2010/main"/>
              </a:ext>
            </a:extLst>
          </a:blip>
          <a:stretch/>
        </p:blipFill>
        <p:spPr bwMode="auto">
          <a:xfrm>
            <a:off x="5867399" y="4486086"/>
            <a:ext cx="457200" cy="457200"/>
          </a:xfrm>
          <a:prstGeom prst="rect">
            <a:avLst/>
          </a:prstGeom>
        </p:spPr>
      </p:pic>
      <p:sp>
        <p:nvSpPr>
          <p:cNvPr id="15" name="Espace réservé du texte 6"/>
          <p:cNvSpPr>
            <a:spLocks noGrp="1"/>
          </p:cNvSpPr>
          <p:nvPr>
            <p:ph type="body" sz="quarter" idx="15" hasCustomPrompt="1"/>
          </p:nvPr>
        </p:nvSpPr>
        <p:spPr bwMode="auto">
          <a:xfrm>
            <a:off x="2047189" y="4964780"/>
            <a:ext cx="8097623" cy="760612"/>
          </a:xfrm>
        </p:spPr>
        <p:txBody>
          <a:bodyPr>
            <a:normAutofit/>
          </a:bodyPr>
          <a:lstStyle>
            <a:lvl1pPr marL="0" indent="0">
              <a:buFontTx/>
              <a:buNone/>
              <a:defRPr sz="1800">
                <a:solidFill>
                  <a:schemeClr val="bg2"/>
                </a:solidFill>
                <a:latin typeface="Inter"/>
              </a:defRPr>
            </a:lvl1pPr>
          </a:lstStyle>
          <a:p>
            <a:pPr algn="ctr">
              <a:defRPr/>
            </a:pPr>
            <a:r>
              <a:rPr lang="fr-FR">
                <a:solidFill>
                  <a:schemeClr val="bg1"/>
                </a:solidFill>
                <a:latin typeface="Inter"/>
              </a:rPr>
              <a:t>Site web</a:t>
            </a:r>
            <a:endParaRPr/>
          </a:p>
          <a:p>
            <a:pPr algn="ctr">
              <a:defRPr/>
            </a:pPr>
            <a:r>
              <a:rPr lang="fr-FR">
                <a:solidFill>
                  <a:schemeClr val="bg1"/>
                </a:solidFill>
                <a:latin typeface="Inter"/>
              </a:rPr>
              <a:t>https://cipe.univ-amu.fr</a:t>
            </a:r>
            <a:endParaRPr/>
          </a:p>
        </p:txBody>
      </p:sp>
      <p:sp>
        <p:nvSpPr>
          <p:cNvPr id="16" name="Espace réservé du texte 15"/>
          <p:cNvSpPr>
            <a:spLocks noGrp="1"/>
          </p:cNvSpPr>
          <p:nvPr>
            <p:ph type="body" sz="quarter" idx="16" hasCustomPrompt="1"/>
          </p:nvPr>
        </p:nvSpPr>
        <p:spPr bwMode="auto">
          <a:xfrm>
            <a:off x="2047187" y="3004790"/>
            <a:ext cx="8097624" cy="1422737"/>
          </a:xfrm>
        </p:spPr>
        <p:txBody>
          <a:bodyPr>
            <a:noAutofit/>
          </a:bodyPr>
          <a:lstStyle>
            <a:lvl1pPr marL="0" indent="0" algn="ctr">
              <a:buNone/>
              <a:defRPr lang="fr-FR" sz="1800">
                <a:solidFill>
                  <a:schemeClr val="bg1"/>
                </a:solidFill>
                <a:latin typeface="Raleway"/>
                <a:ea typeface="+mj-ea"/>
                <a:cs typeface="Arial"/>
              </a:defRPr>
            </a:lvl1pPr>
          </a:lstStyle>
          <a:p>
            <a:pPr algn="ctr">
              <a:defRPr/>
            </a:pPr>
            <a:r>
              <a:rPr lang="fr-FR">
                <a:solidFill>
                  <a:schemeClr val="bg1"/>
                </a:solidFill>
                <a:latin typeface="Inter"/>
              </a:rPr>
              <a:t>Contacts</a:t>
            </a:r>
            <a:endParaRPr/>
          </a:p>
          <a:p>
            <a:pPr algn="ctr">
              <a:defRPr/>
            </a:pPr>
            <a:r>
              <a:rPr lang="fr-FR">
                <a:solidFill>
                  <a:schemeClr val="bg1"/>
                </a:solidFill>
                <a:latin typeface="Inter"/>
              </a:rPr>
              <a:t>john.doe@example.com</a:t>
            </a:r>
            <a:endParaRPr/>
          </a:p>
          <a:p>
            <a:pPr algn="ctr">
              <a:defRPr/>
            </a:pPr>
            <a:r>
              <a:rPr lang="fr-FR">
                <a:solidFill>
                  <a:schemeClr val="bg1"/>
                </a:solidFill>
                <a:latin typeface="Inter"/>
              </a:rPr>
              <a:t>emilie.dupont@fakemail.com</a:t>
            </a:r>
            <a:endParaRPr/>
          </a:p>
          <a:p>
            <a:pPr algn="ctr">
              <a:defRPr/>
            </a:pPr>
            <a:r>
              <a:rPr lang="fr-FR">
                <a:solidFill>
                  <a:schemeClr val="bg1"/>
                </a:solidFill>
                <a:latin typeface="Inter"/>
              </a:rPr>
              <a:t>contact@fantasyemail.net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re conférence">
    <p:spTree>
      <p:nvGrpSpPr>
        <p:cNvPr id="1" name=""/>
        <p:cNvGrpSpPr/>
        <p:nvPr/>
      </p:nvGrpSpPr>
      <p:grpSpPr bwMode="auto">
        <a:xfrm>
          <a:off x="0" y="0"/>
          <a:ext cx="0" cy="0"/>
          <a:chOff x="0" y="0"/>
          <a:chExt cx="0" cy="0"/>
        </a:xfrm>
      </p:grpSpPr>
      <p:pic>
        <p:nvPicPr>
          <p:cNvPr id="15" name="Image 14"/>
          <p:cNvPicPr>
            <a:picLocks noChangeAspect="1"/>
          </p:cNvPicPr>
          <p:nvPr userDrawn="1"/>
        </p:nvPicPr>
        <p:blipFill>
          <a:blip r:embed="rId2"/>
          <a:stretch/>
        </p:blipFill>
        <p:spPr bwMode="auto">
          <a:xfrm>
            <a:off x="0" y="0"/>
            <a:ext cx="12192000" cy="6858000"/>
          </a:xfrm>
          <a:prstGeom prst="rect">
            <a:avLst/>
          </a:prstGeom>
        </p:spPr>
      </p:pic>
      <p:sp>
        <p:nvSpPr>
          <p:cNvPr id="10" name="Espace réservé du titre 1"/>
          <p:cNvSpPr>
            <a:spLocks noGrp="1"/>
          </p:cNvSpPr>
          <p:nvPr>
            <p:ph type="title" hasCustomPrompt="1"/>
          </p:nvPr>
        </p:nvSpPr>
        <p:spPr bwMode="auto">
          <a:xfrm>
            <a:off x="1900549" y="2186707"/>
            <a:ext cx="8390901" cy="1325563"/>
          </a:xfrm>
          <a:prstGeom prst="rect">
            <a:avLst/>
          </a:prstGeom>
        </p:spPr>
        <p:txBody>
          <a:bodyPr vert="horz" lIns="91440" tIns="45720" rIns="91440" bIns="45720" rtlCol="0" anchor="ctr">
            <a:normAutofit/>
          </a:bodyPr>
          <a:lstStyle>
            <a:lvl1pPr algn="ctr">
              <a:defRPr>
                <a:solidFill>
                  <a:schemeClr val="bg1"/>
                </a:solidFill>
                <a:latin typeface="Raleway"/>
                <a:cs typeface="Arial"/>
              </a:defRPr>
            </a:lvl1pPr>
          </a:lstStyle>
          <a:p>
            <a:pPr>
              <a:defRPr/>
            </a:pPr>
            <a:r>
              <a:rPr lang="fr-FR"/>
              <a:t>Titre de la conférence</a:t>
            </a:r>
            <a:endParaRPr/>
          </a:p>
        </p:txBody>
      </p:sp>
      <p:sp>
        <p:nvSpPr>
          <p:cNvPr id="11" name="Espace réservé du texte 2"/>
          <p:cNvSpPr>
            <a:spLocks noGrp="1"/>
          </p:cNvSpPr>
          <p:nvPr>
            <p:ph type="body" idx="1"/>
          </p:nvPr>
        </p:nvSpPr>
        <p:spPr bwMode="auto">
          <a:xfrm>
            <a:off x="1900549" y="3659737"/>
            <a:ext cx="8390901" cy="1325563"/>
          </a:xfrm>
          <a:prstGeom prst="rect">
            <a:avLst/>
          </a:prstGeom>
        </p:spPr>
        <p:txBody>
          <a:bodyPr vert="horz" lIns="91440" tIns="45720" rIns="91440" bIns="45720" rtlCol="0" anchor="ctr">
            <a:normAutofit/>
          </a:bodyPr>
          <a:lstStyle>
            <a:lvl1pPr marL="0" indent="0" algn="ctr">
              <a:buNone/>
              <a:defRPr>
                <a:solidFill>
                  <a:schemeClr val="bg1"/>
                </a:solidFill>
                <a:latin typeface="Raleway"/>
                <a:cs typeface="Arial"/>
              </a:defRPr>
            </a:lvl1pPr>
          </a:lstStyle>
          <a:p>
            <a:pPr lvl="0">
              <a:defRPr/>
            </a:pPr>
            <a:r>
              <a:rPr lang="fr-FR"/>
              <a:t>Auteurs</a:t>
            </a:r>
            <a:endParaRPr/>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a:ext>
            </a:extLst>
          </a:blip>
          <a:stretch/>
        </p:blipFill>
        <p:spPr bwMode="auto">
          <a:xfrm>
            <a:off x="188008" y="172380"/>
            <a:ext cx="1828798" cy="182538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a:ext>
            </a:extLst>
          </a:blip>
          <a:stretch/>
        </p:blipFill>
        <p:spPr bwMode="auto">
          <a:xfrm>
            <a:off x="9588605" y="-156020"/>
            <a:ext cx="2523039" cy="1885116"/>
          </a:xfrm>
          <a:prstGeom prst="rect">
            <a:avLst/>
          </a:prstGeom>
        </p:spPr>
      </p:pic>
      <p:sp>
        <p:nvSpPr>
          <p:cNvPr id="7" name="Espace réservé du texte 10"/>
          <p:cNvSpPr>
            <a:spLocks noGrp="1"/>
          </p:cNvSpPr>
          <p:nvPr>
            <p:ph type="body" sz="quarter" idx="10" hasCustomPrompt="1"/>
          </p:nvPr>
        </p:nvSpPr>
        <p:spPr bwMode="auto">
          <a:xfrm>
            <a:off x="1900548" y="5652569"/>
            <a:ext cx="8390901" cy="498850"/>
          </a:xfrm>
        </p:spPr>
        <p:txBody>
          <a:bodyPr/>
          <a:lstStyle>
            <a:lvl1pPr marL="0" indent="0">
              <a:buNone/>
              <a:defRPr lang="fr-FR" sz="2800">
                <a:solidFill>
                  <a:schemeClr val="bg1"/>
                </a:solidFill>
                <a:latin typeface="Raleway"/>
                <a:cs typeface="Arial"/>
              </a:defRPr>
            </a:lvl1pPr>
          </a:lstStyle>
          <a:p>
            <a:pPr algn="ctr">
              <a:defRPr/>
            </a:pPr>
            <a:r>
              <a:rPr lang="fr-FR" sz="2800">
                <a:solidFill>
                  <a:schemeClr val="bg1"/>
                </a:solidFill>
                <a:latin typeface="Raleway"/>
                <a:ea typeface="+mj-ea"/>
                <a:cs typeface="Arial"/>
              </a:rPr>
              <a:t>Établissement : </a:t>
            </a:r>
            <a:r>
              <a:rPr lang="fr-FR" sz="2800">
                <a:solidFill>
                  <a:schemeClr val="bg1"/>
                </a:solidFill>
                <a:latin typeface="Raleway"/>
              </a:rPr>
              <a:t>Université Luminares</a:t>
            </a:r>
            <a:endParaRPr lang="fr-FR" sz="2800">
              <a:solidFill>
                <a:schemeClr val="bg1"/>
              </a:solidFill>
              <a:latin typeface="Raleway"/>
              <a:ea typeface="+mj-ea"/>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re démo">
    <p:spTree>
      <p:nvGrpSpPr>
        <p:cNvPr id="1" name=""/>
        <p:cNvGrpSpPr/>
        <p:nvPr/>
      </p:nvGrpSpPr>
      <p:grpSpPr bwMode="auto">
        <a:xfrm>
          <a:off x="0" y="0"/>
          <a:ext cx="0" cy="0"/>
          <a:chOff x="0" y="0"/>
          <a:chExt cx="0" cy="0"/>
        </a:xfrm>
      </p:grpSpPr>
      <p:pic>
        <p:nvPicPr>
          <p:cNvPr id="15" name="Image 14"/>
          <p:cNvPicPr>
            <a:picLocks noChangeAspect="1"/>
          </p:cNvPicPr>
          <p:nvPr userDrawn="1"/>
        </p:nvPicPr>
        <p:blipFill>
          <a:blip r:embed="rId2"/>
          <a:stretch/>
        </p:blipFill>
        <p:spPr bwMode="auto">
          <a:xfrm>
            <a:off x="0" y="0"/>
            <a:ext cx="12192000" cy="6858000"/>
          </a:xfrm>
          <a:prstGeom prst="rect">
            <a:avLst/>
          </a:prstGeom>
        </p:spPr>
      </p:pic>
      <p:sp>
        <p:nvSpPr>
          <p:cNvPr id="10" name="Espace réservé du titre 1"/>
          <p:cNvSpPr>
            <a:spLocks noGrp="1"/>
          </p:cNvSpPr>
          <p:nvPr>
            <p:ph type="title" hasCustomPrompt="1"/>
          </p:nvPr>
        </p:nvSpPr>
        <p:spPr bwMode="auto">
          <a:xfrm>
            <a:off x="1900549" y="2186707"/>
            <a:ext cx="8390901" cy="1325563"/>
          </a:xfrm>
          <a:prstGeom prst="rect">
            <a:avLst/>
          </a:prstGeom>
        </p:spPr>
        <p:txBody>
          <a:bodyPr vert="horz" lIns="91440" tIns="45720" rIns="91440" bIns="45720" rtlCol="0" anchor="ctr">
            <a:normAutofit/>
          </a:bodyPr>
          <a:lstStyle>
            <a:lvl1pPr algn="ctr">
              <a:defRPr>
                <a:solidFill>
                  <a:schemeClr val="bg1"/>
                </a:solidFill>
                <a:latin typeface="Raleway"/>
                <a:cs typeface="Arial"/>
              </a:defRPr>
            </a:lvl1pPr>
          </a:lstStyle>
          <a:p>
            <a:pPr>
              <a:defRPr/>
            </a:pPr>
            <a:r>
              <a:rPr lang="fr-FR"/>
              <a:t>Titre de la démo</a:t>
            </a:r>
            <a:endParaRPr/>
          </a:p>
        </p:txBody>
      </p:sp>
      <p:sp>
        <p:nvSpPr>
          <p:cNvPr id="11" name="Espace réservé du texte 2"/>
          <p:cNvSpPr>
            <a:spLocks noGrp="1"/>
          </p:cNvSpPr>
          <p:nvPr>
            <p:ph type="body" idx="1"/>
          </p:nvPr>
        </p:nvSpPr>
        <p:spPr bwMode="auto">
          <a:xfrm>
            <a:off x="1900549" y="3659737"/>
            <a:ext cx="8390901" cy="1325563"/>
          </a:xfrm>
          <a:prstGeom prst="rect">
            <a:avLst/>
          </a:prstGeom>
        </p:spPr>
        <p:txBody>
          <a:bodyPr vert="horz" lIns="91440" tIns="45720" rIns="91440" bIns="45720" rtlCol="0" anchor="ctr">
            <a:normAutofit/>
          </a:bodyPr>
          <a:lstStyle>
            <a:lvl1pPr marL="0" indent="0" algn="ctr">
              <a:buNone/>
              <a:defRPr>
                <a:solidFill>
                  <a:schemeClr val="bg1"/>
                </a:solidFill>
                <a:latin typeface="Raleway"/>
                <a:cs typeface="Arial"/>
              </a:defRPr>
            </a:lvl1pPr>
          </a:lstStyle>
          <a:p>
            <a:pPr lvl="0">
              <a:defRPr/>
            </a:pPr>
            <a:r>
              <a:rPr lang="fr-FR"/>
              <a:t>Auteurs</a:t>
            </a:r>
            <a:endParaRPr/>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a:ext>
            </a:extLst>
          </a:blip>
          <a:stretch/>
        </p:blipFill>
        <p:spPr bwMode="auto">
          <a:xfrm>
            <a:off x="188008" y="172380"/>
            <a:ext cx="1828798" cy="1825380"/>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a:ext>
            </a:extLst>
          </a:blip>
          <a:stretch/>
        </p:blipFill>
        <p:spPr bwMode="auto">
          <a:xfrm>
            <a:off x="10033453" y="-119490"/>
            <a:ext cx="2859791" cy="1906527"/>
          </a:xfrm>
          <a:prstGeom prst="rect">
            <a:avLst/>
          </a:prstGeom>
        </p:spPr>
      </p:pic>
      <p:sp>
        <p:nvSpPr>
          <p:cNvPr id="7" name="Espace réservé du texte 10"/>
          <p:cNvSpPr>
            <a:spLocks noGrp="1"/>
          </p:cNvSpPr>
          <p:nvPr>
            <p:ph type="body" sz="quarter" idx="10" hasCustomPrompt="1"/>
          </p:nvPr>
        </p:nvSpPr>
        <p:spPr bwMode="auto">
          <a:xfrm>
            <a:off x="1900549" y="5652569"/>
            <a:ext cx="8390900" cy="498850"/>
          </a:xfrm>
        </p:spPr>
        <p:txBody>
          <a:bodyPr/>
          <a:lstStyle>
            <a:lvl1pPr marL="0" indent="0">
              <a:buNone/>
              <a:defRPr lang="fr-FR" sz="2800">
                <a:solidFill>
                  <a:schemeClr val="bg1"/>
                </a:solidFill>
                <a:latin typeface="Raleway"/>
                <a:cs typeface="Arial"/>
              </a:defRPr>
            </a:lvl1pPr>
          </a:lstStyle>
          <a:p>
            <a:pPr algn="ctr">
              <a:defRPr/>
            </a:pPr>
            <a:r>
              <a:rPr lang="fr-FR" sz="2800">
                <a:solidFill>
                  <a:schemeClr val="bg1"/>
                </a:solidFill>
                <a:latin typeface="Raleway"/>
                <a:ea typeface="+mj-ea"/>
                <a:cs typeface="Arial"/>
              </a:rPr>
              <a:t>Établissement : </a:t>
            </a:r>
            <a:r>
              <a:rPr lang="fr-FR" sz="2800">
                <a:solidFill>
                  <a:schemeClr val="bg1"/>
                </a:solidFill>
                <a:latin typeface="Raleway"/>
              </a:rPr>
              <a:t>Université Luminares</a:t>
            </a:r>
            <a:endParaRPr lang="fr-FR" sz="2800">
              <a:solidFill>
                <a:schemeClr val="bg1"/>
              </a:solidFill>
              <a:latin typeface="Raleway"/>
              <a:ea typeface="+mj-ea"/>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3 Contributeurs">
    <p:spTree>
      <p:nvGrpSpPr>
        <p:cNvPr id="1" name=""/>
        <p:cNvGrpSpPr/>
        <p:nvPr/>
      </p:nvGrpSpPr>
      <p:grpSpPr bwMode="auto">
        <a:xfrm>
          <a:off x="0" y="0"/>
          <a:ext cx="0" cy="0"/>
          <a:chOff x="0" y="0"/>
          <a:chExt cx="0" cy="0"/>
        </a:xfrm>
      </p:grpSpPr>
      <p:pic>
        <p:nvPicPr>
          <p:cNvPr id="9" name="Image 8"/>
          <p:cNvPicPr>
            <a:picLocks noChangeAspect="1"/>
          </p:cNvPicPr>
          <p:nvPr userDrawn="1"/>
        </p:nvPicPr>
        <p:blipFill>
          <a:blip r:embed="rId2"/>
          <a:stretch/>
        </p:blipFill>
        <p:spPr bwMode="auto">
          <a:xfrm>
            <a:off x="0" y="0"/>
            <a:ext cx="12192000" cy="6858000"/>
          </a:xfrm>
          <a:prstGeom prst="rect">
            <a:avLst/>
          </a:prstGeom>
        </p:spPr>
      </p:pic>
      <p:sp>
        <p:nvSpPr>
          <p:cNvPr id="2" name="Titre 1"/>
          <p:cNvSpPr>
            <a:spLocks noGrp="1"/>
          </p:cNvSpPr>
          <p:nvPr>
            <p:ph type="title" hasCustomPrompt="1"/>
          </p:nvPr>
        </p:nvSpPr>
        <p:spPr bwMode="auto">
          <a:xfrm>
            <a:off x="2574867" y="340186"/>
            <a:ext cx="7042264" cy="1325563"/>
          </a:xfrm>
        </p:spPr>
        <p:txBody>
          <a:bodyPr/>
          <a:lstStyle>
            <a:lvl1pPr algn="ctr">
              <a:defRPr lang="fr-FR" sz="4400">
                <a:solidFill>
                  <a:schemeClr val="bg1"/>
                </a:solidFill>
                <a:latin typeface="Raleway"/>
                <a:ea typeface="+mj-ea"/>
                <a:cs typeface="Arial"/>
              </a:defRPr>
            </a:lvl1pPr>
          </a:lstStyle>
          <a:p>
            <a:pPr>
              <a:defRPr/>
            </a:pPr>
            <a:r>
              <a:rPr lang="fr-FR"/>
              <a:t>Contributeurs</a:t>
            </a:r>
            <a:endParaRPr/>
          </a:p>
        </p:txBody>
      </p:sp>
      <p:sp>
        <p:nvSpPr>
          <p:cNvPr id="11" name="Espace réservé du texte 10"/>
          <p:cNvSpPr>
            <a:spLocks noGrp="1"/>
          </p:cNvSpPr>
          <p:nvPr>
            <p:ph type="body" sz="quarter" idx="10" hasCustomPrompt="1"/>
          </p:nvPr>
        </p:nvSpPr>
        <p:spPr bwMode="auto">
          <a:xfrm>
            <a:off x="2574867" y="5652569"/>
            <a:ext cx="7042264" cy="498850"/>
          </a:xfrm>
        </p:spPr>
        <p:txBody>
          <a:bodyPr/>
          <a:lstStyle>
            <a:lvl1pPr marL="0" indent="0">
              <a:buNone/>
              <a:defRPr lang="fr-FR" sz="2800">
                <a:solidFill>
                  <a:schemeClr val="bg1"/>
                </a:solidFill>
                <a:latin typeface="Raleway"/>
                <a:cs typeface="Arial"/>
              </a:defRPr>
            </a:lvl1pPr>
          </a:lstStyle>
          <a:p>
            <a:pPr algn="ctr">
              <a:defRPr/>
            </a:pPr>
            <a:r>
              <a:rPr lang="fr-FR" sz="2800">
                <a:solidFill>
                  <a:schemeClr val="bg1"/>
                </a:solidFill>
                <a:latin typeface="Raleway"/>
                <a:ea typeface="+mj-ea"/>
                <a:cs typeface="Arial"/>
              </a:rPr>
              <a:t>Établissement : </a:t>
            </a:r>
            <a:r>
              <a:rPr lang="fr-FR" sz="2800">
                <a:solidFill>
                  <a:schemeClr val="bg1"/>
                </a:solidFill>
                <a:latin typeface="Raleway"/>
              </a:rPr>
              <a:t>Université Luminares</a:t>
            </a:r>
            <a:endParaRPr lang="fr-FR" sz="2800">
              <a:solidFill>
                <a:schemeClr val="bg1"/>
              </a:solidFill>
              <a:latin typeface="Raleway"/>
              <a:ea typeface="+mj-ea"/>
              <a:cs typeface="Arial"/>
            </a:endParaRPr>
          </a:p>
        </p:txBody>
      </p:sp>
      <p:sp>
        <p:nvSpPr>
          <p:cNvPr id="13" name="Espace réservé du texte 10"/>
          <p:cNvSpPr>
            <a:spLocks noGrp="1"/>
          </p:cNvSpPr>
          <p:nvPr>
            <p:ph type="body" sz="quarter" idx="12" hasCustomPrompt="1"/>
          </p:nvPr>
        </p:nvSpPr>
        <p:spPr bwMode="auto">
          <a:xfrm>
            <a:off x="5025042" y="4261875"/>
            <a:ext cx="2141913" cy="498850"/>
          </a:xfrm>
        </p:spPr>
        <p:txBody>
          <a:bodyPr/>
          <a:lstStyle>
            <a:lvl1pPr marL="0" marR="0" indent="0" algn="ctr" defTabSz="914400">
              <a:lnSpc>
                <a:spcPct val="90000"/>
              </a:lnSpc>
              <a:spcBef>
                <a:spcPts val="1000"/>
              </a:spcBef>
              <a:spcAft>
                <a:spcPts val="0"/>
              </a:spcAft>
              <a:buClrTx/>
              <a:buSzTx/>
              <a:buFont typeface="Arial"/>
              <a:buNone/>
              <a:defRPr lang="fr-FR" sz="2800">
                <a:solidFill>
                  <a:schemeClr val="bg1"/>
                </a:solidFill>
                <a:latin typeface="Raleway"/>
                <a:cs typeface="Arial"/>
              </a:defRPr>
            </a:lvl1pPr>
          </a:lstStyle>
          <a:p>
            <a:pPr marL="0" marR="0" lvl="0" indent="0" algn="ctr" defTabSz="914400">
              <a:lnSpc>
                <a:spcPct val="90000"/>
              </a:lnSpc>
              <a:spcBef>
                <a:spcPts val="1000"/>
              </a:spcBef>
              <a:spcAft>
                <a:spcPts val="0"/>
              </a:spcAft>
              <a:buClrTx/>
              <a:buSzTx/>
              <a:buFont typeface="Arial"/>
              <a:buNone/>
              <a:defRPr/>
            </a:pPr>
            <a:r>
              <a:rPr lang="fr-FR" sz="2800">
                <a:solidFill>
                  <a:schemeClr val="bg1"/>
                </a:solidFill>
                <a:latin typeface="Raleway"/>
              </a:rPr>
              <a:t>Jane Doe</a:t>
            </a:r>
            <a:endParaRPr/>
          </a:p>
        </p:txBody>
      </p:sp>
      <p:sp>
        <p:nvSpPr>
          <p:cNvPr id="16" name="Espace réservé du texte 10"/>
          <p:cNvSpPr>
            <a:spLocks noGrp="1"/>
          </p:cNvSpPr>
          <p:nvPr>
            <p:ph type="body" sz="quarter" idx="13" hasCustomPrompt="1"/>
          </p:nvPr>
        </p:nvSpPr>
        <p:spPr bwMode="auto">
          <a:xfrm>
            <a:off x="8906231" y="4261875"/>
            <a:ext cx="2141913" cy="498850"/>
          </a:xfrm>
        </p:spPr>
        <p:txBody>
          <a:bodyPr/>
          <a:lstStyle>
            <a:lvl1pPr marL="0" marR="0" indent="0" algn="ctr" defTabSz="914400">
              <a:lnSpc>
                <a:spcPct val="90000"/>
              </a:lnSpc>
              <a:spcBef>
                <a:spcPts val="1000"/>
              </a:spcBef>
              <a:spcAft>
                <a:spcPts val="0"/>
              </a:spcAft>
              <a:buClrTx/>
              <a:buSzTx/>
              <a:buFont typeface="Arial"/>
              <a:buNone/>
              <a:defRPr lang="fr-FR" sz="2800">
                <a:solidFill>
                  <a:schemeClr val="bg1"/>
                </a:solidFill>
                <a:latin typeface="Raleway"/>
                <a:cs typeface="Arial"/>
              </a:defRPr>
            </a:lvl1pPr>
          </a:lstStyle>
          <a:p>
            <a:pPr marL="0" marR="0" lvl="0" indent="0" algn="ctr" defTabSz="914400">
              <a:lnSpc>
                <a:spcPct val="90000"/>
              </a:lnSpc>
              <a:spcBef>
                <a:spcPts val="1000"/>
              </a:spcBef>
              <a:spcAft>
                <a:spcPts val="0"/>
              </a:spcAft>
              <a:buClrTx/>
              <a:buSzTx/>
              <a:buFont typeface="Arial"/>
              <a:buNone/>
              <a:defRPr/>
            </a:pPr>
            <a:r>
              <a:rPr lang="fr-FR" sz="2800">
                <a:solidFill>
                  <a:schemeClr val="bg1"/>
                </a:solidFill>
                <a:latin typeface="Raleway"/>
              </a:rPr>
              <a:t>Idéfix</a:t>
            </a:r>
            <a:endParaRPr/>
          </a:p>
        </p:txBody>
      </p:sp>
      <p:pic>
        <p:nvPicPr>
          <p:cNvPr id="17" name="Image 16"/>
          <p:cNvPicPr>
            <a:picLocks noChangeAspect="1"/>
          </p:cNvPicPr>
          <p:nvPr userDrawn="1"/>
        </p:nvPicPr>
        <p:blipFill>
          <a:blip r:embed="rId3" cstate="print">
            <a:extLst>
              <a:ext uri="{28A0092B-C50C-407E-A947-70E740481C1C}">
                <a14:useLocalDpi xmlns:a14="http://schemas.microsoft.com/office/drawing/2010/main"/>
              </a:ext>
            </a:extLst>
          </a:blip>
          <a:stretch/>
        </p:blipFill>
        <p:spPr bwMode="auto">
          <a:xfrm>
            <a:off x="188008" y="172380"/>
            <a:ext cx="1266323" cy="1263956"/>
          </a:xfrm>
          <a:prstGeom prst="rect">
            <a:avLst/>
          </a:prstGeom>
        </p:spPr>
      </p:pic>
      <p:pic>
        <p:nvPicPr>
          <p:cNvPr id="18" name="Image 17"/>
          <p:cNvPicPr>
            <a:picLocks noChangeAspect="1"/>
          </p:cNvPicPr>
          <p:nvPr userDrawn="1"/>
        </p:nvPicPr>
        <p:blipFill>
          <a:blip r:embed="rId4"/>
          <a:stretch/>
        </p:blipFill>
        <p:spPr bwMode="auto">
          <a:xfrm>
            <a:off x="9466516" y="-42306"/>
            <a:ext cx="2537476" cy="1829343"/>
          </a:xfrm>
          <a:prstGeom prst="rect">
            <a:avLst/>
          </a:prstGeom>
        </p:spPr>
      </p:pic>
      <p:sp>
        <p:nvSpPr>
          <p:cNvPr id="24" name="Ellipse 23"/>
          <p:cNvSpPr/>
          <p:nvPr userDrawn="1"/>
        </p:nvSpPr>
        <p:spPr bwMode="auto">
          <a:xfrm>
            <a:off x="1197204" y="2140742"/>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fr-FR"/>
          </a:p>
        </p:txBody>
      </p:sp>
      <p:sp>
        <p:nvSpPr>
          <p:cNvPr id="25" name="Ellipse 24"/>
          <p:cNvSpPr/>
          <p:nvPr userDrawn="1"/>
        </p:nvSpPr>
        <p:spPr bwMode="auto">
          <a:xfrm>
            <a:off x="5070537" y="2140742"/>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fr-FR"/>
          </a:p>
        </p:txBody>
      </p:sp>
      <p:sp>
        <p:nvSpPr>
          <p:cNvPr id="26" name="Ellipse 25"/>
          <p:cNvSpPr/>
          <p:nvPr userDrawn="1"/>
        </p:nvSpPr>
        <p:spPr bwMode="auto">
          <a:xfrm>
            <a:off x="8943870" y="2140742"/>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fr-FR"/>
          </a:p>
        </p:txBody>
      </p:sp>
      <p:sp>
        <p:nvSpPr>
          <p:cNvPr id="27" name="Espace réservé du texte 10"/>
          <p:cNvSpPr>
            <a:spLocks noGrp="1"/>
          </p:cNvSpPr>
          <p:nvPr>
            <p:ph type="body" sz="quarter" idx="14" hasCustomPrompt="1"/>
          </p:nvPr>
        </p:nvSpPr>
        <p:spPr bwMode="auto">
          <a:xfrm>
            <a:off x="1159565" y="4218566"/>
            <a:ext cx="2141913" cy="498850"/>
          </a:xfrm>
        </p:spPr>
        <p:txBody>
          <a:bodyPr/>
          <a:lstStyle>
            <a:lvl1pPr marL="0" marR="0" indent="0" algn="ctr" defTabSz="914400">
              <a:lnSpc>
                <a:spcPct val="90000"/>
              </a:lnSpc>
              <a:spcBef>
                <a:spcPts val="1000"/>
              </a:spcBef>
              <a:spcAft>
                <a:spcPts val="0"/>
              </a:spcAft>
              <a:buClrTx/>
              <a:buSzTx/>
              <a:buFont typeface="Arial"/>
              <a:buNone/>
              <a:defRPr lang="fr-FR" sz="2800">
                <a:solidFill>
                  <a:schemeClr val="bg1"/>
                </a:solidFill>
                <a:latin typeface="Raleway"/>
                <a:cs typeface="Arial"/>
              </a:defRPr>
            </a:lvl1pPr>
          </a:lstStyle>
          <a:p>
            <a:pPr marL="0" marR="0" lvl="0" indent="0" algn="ctr" defTabSz="914400">
              <a:lnSpc>
                <a:spcPct val="90000"/>
              </a:lnSpc>
              <a:spcBef>
                <a:spcPts val="1000"/>
              </a:spcBef>
              <a:spcAft>
                <a:spcPts val="0"/>
              </a:spcAft>
              <a:buClrTx/>
              <a:buSzTx/>
              <a:buFont typeface="Arial"/>
              <a:buNone/>
              <a:defRPr/>
            </a:pPr>
            <a:r>
              <a:rPr lang="fr-FR" sz="2800">
                <a:solidFill>
                  <a:schemeClr val="bg1"/>
                </a:solidFill>
                <a:latin typeface="Raleway"/>
              </a:rPr>
              <a:t>Tartempion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2 Contributeurs">
    <p:spTree>
      <p:nvGrpSpPr>
        <p:cNvPr id="1" name=""/>
        <p:cNvGrpSpPr/>
        <p:nvPr/>
      </p:nvGrpSpPr>
      <p:grpSpPr bwMode="auto">
        <a:xfrm>
          <a:off x="0" y="0"/>
          <a:ext cx="0" cy="0"/>
          <a:chOff x="0" y="0"/>
          <a:chExt cx="0" cy="0"/>
        </a:xfrm>
      </p:grpSpPr>
      <p:pic>
        <p:nvPicPr>
          <p:cNvPr id="9" name="Image 8"/>
          <p:cNvPicPr>
            <a:picLocks noChangeAspect="1"/>
          </p:cNvPicPr>
          <p:nvPr userDrawn="1"/>
        </p:nvPicPr>
        <p:blipFill>
          <a:blip r:embed="rId2"/>
          <a:stretch/>
        </p:blipFill>
        <p:spPr bwMode="auto">
          <a:xfrm>
            <a:off x="0" y="0"/>
            <a:ext cx="12192000" cy="6858000"/>
          </a:xfrm>
          <a:prstGeom prst="rect">
            <a:avLst/>
          </a:prstGeom>
        </p:spPr>
      </p:pic>
      <p:sp>
        <p:nvSpPr>
          <p:cNvPr id="2" name="Titre 1"/>
          <p:cNvSpPr>
            <a:spLocks noGrp="1"/>
          </p:cNvSpPr>
          <p:nvPr>
            <p:ph type="title" hasCustomPrompt="1"/>
          </p:nvPr>
        </p:nvSpPr>
        <p:spPr bwMode="auto">
          <a:xfrm>
            <a:off x="2574867" y="340186"/>
            <a:ext cx="7042264" cy="1325563"/>
          </a:xfrm>
        </p:spPr>
        <p:txBody>
          <a:bodyPr/>
          <a:lstStyle>
            <a:lvl1pPr algn="ctr">
              <a:defRPr lang="fr-FR" sz="4400">
                <a:solidFill>
                  <a:schemeClr val="bg1"/>
                </a:solidFill>
                <a:latin typeface="Raleway"/>
                <a:ea typeface="+mj-ea"/>
                <a:cs typeface="Arial"/>
              </a:defRPr>
            </a:lvl1pPr>
          </a:lstStyle>
          <a:p>
            <a:pPr>
              <a:defRPr/>
            </a:pPr>
            <a:r>
              <a:rPr lang="fr-FR"/>
              <a:t>Contributeurs</a:t>
            </a:r>
            <a:endParaRPr/>
          </a:p>
        </p:txBody>
      </p:sp>
      <p:sp>
        <p:nvSpPr>
          <p:cNvPr id="11" name="Espace réservé du texte 10"/>
          <p:cNvSpPr>
            <a:spLocks noGrp="1"/>
          </p:cNvSpPr>
          <p:nvPr>
            <p:ph type="body" sz="quarter" idx="10" hasCustomPrompt="1"/>
          </p:nvPr>
        </p:nvSpPr>
        <p:spPr bwMode="auto">
          <a:xfrm>
            <a:off x="2574867" y="5652569"/>
            <a:ext cx="6972730" cy="498850"/>
          </a:xfrm>
        </p:spPr>
        <p:txBody>
          <a:bodyPr/>
          <a:lstStyle>
            <a:lvl1pPr marL="0" indent="0">
              <a:buNone/>
              <a:defRPr lang="fr-FR" sz="2800">
                <a:solidFill>
                  <a:schemeClr val="bg1"/>
                </a:solidFill>
                <a:latin typeface="Raleway"/>
                <a:cs typeface="Arial"/>
              </a:defRPr>
            </a:lvl1pPr>
          </a:lstStyle>
          <a:p>
            <a:pPr algn="ctr">
              <a:defRPr/>
            </a:pPr>
            <a:r>
              <a:rPr lang="fr-FR" sz="2800">
                <a:solidFill>
                  <a:schemeClr val="bg1"/>
                </a:solidFill>
                <a:latin typeface="Raleway"/>
                <a:ea typeface="+mj-ea"/>
                <a:cs typeface="Arial"/>
              </a:rPr>
              <a:t>Établissement : </a:t>
            </a:r>
            <a:r>
              <a:rPr lang="fr-FR" sz="2800">
                <a:solidFill>
                  <a:schemeClr val="bg1"/>
                </a:solidFill>
                <a:latin typeface="Raleway"/>
              </a:rPr>
              <a:t>Université Luminares</a:t>
            </a:r>
            <a:endParaRPr lang="fr-FR" sz="2800">
              <a:solidFill>
                <a:schemeClr val="bg1"/>
              </a:solidFill>
              <a:latin typeface="Raleway"/>
              <a:ea typeface="+mj-ea"/>
              <a:cs typeface="Arial"/>
            </a:endParaRPr>
          </a:p>
        </p:txBody>
      </p:sp>
      <p:sp>
        <p:nvSpPr>
          <p:cNvPr id="13" name="Espace réservé du texte 10"/>
          <p:cNvSpPr>
            <a:spLocks noGrp="1"/>
          </p:cNvSpPr>
          <p:nvPr>
            <p:ph type="body" sz="quarter" idx="12" hasCustomPrompt="1"/>
          </p:nvPr>
        </p:nvSpPr>
        <p:spPr bwMode="auto">
          <a:xfrm>
            <a:off x="6985818" y="4224168"/>
            <a:ext cx="2141913" cy="498850"/>
          </a:xfrm>
        </p:spPr>
        <p:txBody>
          <a:bodyPr/>
          <a:lstStyle>
            <a:lvl1pPr marL="0" marR="0" indent="0" algn="ctr" defTabSz="914400">
              <a:lnSpc>
                <a:spcPct val="90000"/>
              </a:lnSpc>
              <a:spcBef>
                <a:spcPts val="1000"/>
              </a:spcBef>
              <a:spcAft>
                <a:spcPts val="0"/>
              </a:spcAft>
              <a:buClrTx/>
              <a:buSzTx/>
              <a:buFont typeface="Arial"/>
              <a:buNone/>
              <a:defRPr lang="fr-FR" sz="2800">
                <a:solidFill>
                  <a:schemeClr val="bg1"/>
                </a:solidFill>
                <a:latin typeface="Raleway"/>
                <a:cs typeface="Arial"/>
              </a:defRPr>
            </a:lvl1pPr>
          </a:lstStyle>
          <a:p>
            <a:pPr marL="0" marR="0" lvl="0" indent="0" algn="ctr" defTabSz="914400">
              <a:lnSpc>
                <a:spcPct val="90000"/>
              </a:lnSpc>
              <a:spcBef>
                <a:spcPts val="1000"/>
              </a:spcBef>
              <a:spcAft>
                <a:spcPts val="0"/>
              </a:spcAft>
              <a:buClrTx/>
              <a:buSzTx/>
              <a:buFont typeface="Arial"/>
              <a:buNone/>
              <a:defRPr/>
            </a:pPr>
            <a:r>
              <a:rPr lang="fr-FR" sz="2800">
                <a:solidFill>
                  <a:schemeClr val="bg1"/>
                </a:solidFill>
                <a:latin typeface="Raleway"/>
              </a:rPr>
              <a:t>Jane Doe</a:t>
            </a:r>
            <a:endParaRPr/>
          </a:p>
        </p:txBody>
      </p:sp>
      <p:pic>
        <p:nvPicPr>
          <p:cNvPr id="17" name="Image 16"/>
          <p:cNvPicPr>
            <a:picLocks noChangeAspect="1"/>
          </p:cNvPicPr>
          <p:nvPr userDrawn="1"/>
        </p:nvPicPr>
        <p:blipFill>
          <a:blip r:embed="rId3" cstate="print">
            <a:extLst>
              <a:ext uri="{28A0092B-C50C-407E-A947-70E740481C1C}">
                <a14:useLocalDpi xmlns:a14="http://schemas.microsoft.com/office/drawing/2010/main"/>
              </a:ext>
            </a:extLst>
          </a:blip>
          <a:stretch/>
        </p:blipFill>
        <p:spPr bwMode="auto">
          <a:xfrm>
            <a:off x="188008" y="172380"/>
            <a:ext cx="1266323" cy="1263956"/>
          </a:xfrm>
          <a:prstGeom prst="rect">
            <a:avLst/>
          </a:prstGeom>
        </p:spPr>
      </p:pic>
      <p:pic>
        <p:nvPicPr>
          <p:cNvPr id="18" name="Image 17"/>
          <p:cNvPicPr>
            <a:picLocks noChangeAspect="1"/>
          </p:cNvPicPr>
          <p:nvPr userDrawn="1"/>
        </p:nvPicPr>
        <p:blipFill>
          <a:blip r:embed="rId4"/>
          <a:stretch/>
        </p:blipFill>
        <p:spPr bwMode="auto">
          <a:xfrm>
            <a:off x="9466516" y="-42306"/>
            <a:ext cx="2537476" cy="1829343"/>
          </a:xfrm>
          <a:prstGeom prst="rect">
            <a:avLst/>
          </a:prstGeom>
        </p:spPr>
      </p:pic>
      <p:sp>
        <p:nvSpPr>
          <p:cNvPr id="24" name="Ellipse 23"/>
          <p:cNvSpPr/>
          <p:nvPr userDrawn="1"/>
        </p:nvSpPr>
        <p:spPr bwMode="auto">
          <a:xfrm>
            <a:off x="3157980" y="2103035"/>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fr-FR"/>
          </a:p>
        </p:txBody>
      </p:sp>
      <p:sp>
        <p:nvSpPr>
          <p:cNvPr id="25" name="Ellipse 24"/>
          <p:cNvSpPr/>
          <p:nvPr userDrawn="1"/>
        </p:nvSpPr>
        <p:spPr bwMode="auto">
          <a:xfrm>
            <a:off x="7031312" y="2103035"/>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fr-FR"/>
          </a:p>
        </p:txBody>
      </p:sp>
      <p:sp>
        <p:nvSpPr>
          <p:cNvPr id="27" name="Espace réservé du texte 10"/>
          <p:cNvSpPr>
            <a:spLocks noGrp="1"/>
          </p:cNvSpPr>
          <p:nvPr>
            <p:ph type="body" sz="quarter" idx="14" hasCustomPrompt="1"/>
          </p:nvPr>
        </p:nvSpPr>
        <p:spPr bwMode="auto">
          <a:xfrm>
            <a:off x="3120341" y="4180859"/>
            <a:ext cx="2141913" cy="498850"/>
          </a:xfrm>
        </p:spPr>
        <p:txBody>
          <a:bodyPr/>
          <a:lstStyle>
            <a:lvl1pPr marL="0" marR="0" indent="0" algn="ctr" defTabSz="914400">
              <a:lnSpc>
                <a:spcPct val="90000"/>
              </a:lnSpc>
              <a:spcBef>
                <a:spcPts val="1000"/>
              </a:spcBef>
              <a:spcAft>
                <a:spcPts val="0"/>
              </a:spcAft>
              <a:buClrTx/>
              <a:buSzTx/>
              <a:buFont typeface="Arial"/>
              <a:buNone/>
              <a:defRPr lang="fr-FR" sz="2800">
                <a:solidFill>
                  <a:schemeClr val="bg1"/>
                </a:solidFill>
                <a:latin typeface="Raleway"/>
                <a:cs typeface="Arial"/>
              </a:defRPr>
            </a:lvl1pPr>
          </a:lstStyle>
          <a:p>
            <a:pPr marL="0" marR="0" lvl="0" indent="0" algn="ctr" defTabSz="914400">
              <a:lnSpc>
                <a:spcPct val="90000"/>
              </a:lnSpc>
              <a:spcBef>
                <a:spcPts val="1000"/>
              </a:spcBef>
              <a:spcAft>
                <a:spcPts val="0"/>
              </a:spcAft>
              <a:buClrTx/>
              <a:buSzTx/>
              <a:buFont typeface="Arial"/>
              <a:buNone/>
              <a:defRPr/>
            </a:pPr>
            <a:r>
              <a:rPr lang="fr-FR" sz="2800">
                <a:solidFill>
                  <a:schemeClr val="bg1"/>
                </a:solidFill>
                <a:latin typeface="Raleway"/>
              </a:rPr>
              <a:t>John Doe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 Contributeur">
    <p:spTree>
      <p:nvGrpSpPr>
        <p:cNvPr id="1" name=""/>
        <p:cNvGrpSpPr/>
        <p:nvPr/>
      </p:nvGrpSpPr>
      <p:grpSpPr bwMode="auto">
        <a:xfrm>
          <a:off x="0" y="0"/>
          <a:ext cx="0" cy="0"/>
          <a:chOff x="0" y="0"/>
          <a:chExt cx="0" cy="0"/>
        </a:xfrm>
      </p:grpSpPr>
      <p:pic>
        <p:nvPicPr>
          <p:cNvPr id="9" name="Image 8"/>
          <p:cNvPicPr>
            <a:picLocks noChangeAspect="1"/>
          </p:cNvPicPr>
          <p:nvPr userDrawn="1"/>
        </p:nvPicPr>
        <p:blipFill>
          <a:blip r:embed="rId2"/>
          <a:stretch/>
        </p:blipFill>
        <p:spPr bwMode="auto">
          <a:xfrm>
            <a:off x="0" y="0"/>
            <a:ext cx="12192000" cy="6858000"/>
          </a:xfrm>
          <a:prstGeom prst="rect">
            <a:avLst/>
          </a:prstGeom>
        </p:spPr>
      </p:pic>
      <p:sp>
        <p:nvSpPr>
          <p:cNvPr id="2" name="Titre 1"/>
          <p:cNvSpPr>
            <a:spLocks noGrp="1"/>
          </p:cNvSpPr>
          <p:nvPr>
            <p:ph type="title" hasCustomPrompt="1"/>
          </p:nvPr>
        </p:nvSpPr>
        <p:spPr bwMode="auto">
          <a:xfrm>
            <a:off x="2574867" y="340186"/>
            <a:ext cx="7042264" cy="1325563"/>
          </a:xfrm>
        </p:spPr>
        <p:txBody>
          <a:bodyPr/>
          <a:lstStyle>
            <a:lvl1pPr algn="ctr">
              <a:defRPr lang="fr-FR" sz="4400">
                <a:solidFill>
                  <a:schemeClr val="bg1"/>
                </a:solidFill>
                <a:latin typeface="Raleway"/>
                <a:ea typeface="+mj-ea"/>
                <a:cs typeface="Arial"/>
              </a:defRPr>
            </a:lvl1pPr>
          </a:lstStyle>
          <a:p>
            <a:pPr>
              <a:defRPr/>
            </a:pPr>
            <a:r>
              <a:rPr lang="fr-FR"/>
              <a:t>Contributeurs</a:t>
            </a:r>
            <a:endParaRPr/>
          </a:p>
        </p:txBody>
      </p:sp>
      <p:sp>
        <p:nvSpPr>
          <p:cNvPr id="11" name="Espace réservé du texte 10"/>
          <p:cNvSpPr>
            <a:spLocks noGrp="1"/>
          </p:cNvSpPr>
          <p:nvPr>
            <p:ph type="body" sz="quarter" idx="10" hasCustomPrompt="1"/>
          </p:nvPr>
        </p:nvSpPr>
        <p:spPr bwMode="auto">
          <a:xfrm>
            <a:off x="2648606" y="5652569"/>
            <a:ext cx="7042264" cy="498850"/>
          </a:xfrm>
        </p:spPr>
        <p:txBody>
          <a:bodyPr/>
          <a:lstStyle>
            <a:lvl1pPr marL="0" indent="0">
              <a:buNone/>
              <a:defRPr lang="fr-FR" sz="2800">
                <a:solidFill>
                  <a:schemeClr val="bg1"/>
                </a:solidFill>
                <a:latin typeface="Raleway"/>
                <a:cs typeface="Arial"/>
              </a:defRPr>
            </a:lvl1pPr>
          </a:lstStyle>
          <a:p>
            <a:pPr algn="ctr">
              <a:defRPr/>
            </a:pPr>
            <a:r>
              <a:rPr lang="fr-FR" sz="2800">
                <a:solidFill>
                  <a:schemeClr val="bg1"/>
                </a:solidFill>
                <a:latin typeface="Raleway"/>
                <a:ea typeface="+mj-ea"/>
                <a:cs typeface="Arial"/>
              </a:rPr>
              <a:t>Établissement : </a:t>
            </a:r>
            <a:r>
              <a:rPr lang="fr-FR" sz="2800">
                <a:solidFill>
                  <a:schemeClr val="bg1"/>
                </a:solidFill>
                <a:latin typeface="Raleway"/>
              </a:rPr>
              <a:t>Université Luminares</a:t>
            </a:r>
            <a:endParaRPr lang="fr-FR" sz="2800">
              <a:solidFill>
                <a:schemeClr val="bg1"/>
              </a:solidFill>
              <a:latin typeface="Raleway"/>
              <a:ea typeface="+mj-ea"/>
              <a:cs typeface="Arial"/>
            </a:endParaRPr>
          </a:p>
        </p:txBody>
      </p:sp>
      <p:sp>
        <p:nvSpPr>
          <p:cNvPr id="13" name="Espace réservé du texte 10"/>
          <p:cNvSpPr>
            <a:spLocks noGrp="1"/>
          </p:cNvSpPr>
          <p:nvPr>
            <p:ph type="body" sz="quarter" idx="12" hasCustomPrompt="1"/>
          </p:nvPr>
        </p:nvSpPr>
        <p:spPr bwMode="auto">
          <a:xfrm>
            <a:off x="5025042" y="4261875"/>
            <a:ext cx="2141913" cy="498850"/>
          </a:xfrm>
        </p:spPr>
        <p:txBody>
          <a:bodyPr/>
          <a:lstStyle>
            <a:lvl1pPr marL="0" marR="0" indent="0" algn="ctr" defTabSz="914400">
              <a:lnSpc>
                <a:spcPct val="90000"/>
              </a:lnSpc>
              <a:spcBef>
                <a:spcPts val="1000"/>
              </a:spcBef>
              <a:spcAft>
                <a:spcPts val="0"/>
              </a:spcAft>
              <a:buClrTx/>
              <a:buSzTx/>
              <a:buFont typeface="Arial"/>
              <a:buNone/>
              <a:defRPr lang="fr-FR" sz="2800">
                <a:solidFill>
                  <a:schemeClr val="bg1"/>
                </a:solidFill>
                <a:latin typeface="Raleway"/>
                <a:cs typeface="Arial"/>
              </a:defRPr>
            </a:lvl1pPr>
          </a:lstStyle>
          <a:p>
            <a:pPr marL="0" marR="0" lvl="0" indent="0" algn="ctr" defTabSz="914400">
              <a:lnSpc>
                <a:spcPct val="90000"/>
              </a:lnSpc>
              <a:spcBef>
                <a:spcPts val="1000"/>
              </a:spcBef>
              <a:spcAft>
                <a:spcPts val="0"/>
              </a:spcAft>
              <a:buClrTx/>
              <a:buSzTx/>
              <a:buFont typeface="Arial"/>
              <a:buNone/>
              <a:defRPr/>
            </a:pPr>
            <a:r>
              <a:rPr lang="fr-FR" sz="2800">
                <a:solidFill>
                  <a:schemeClr val="bg1"/>
                </a:solidFill>
                <a:latin typeface="Raleway"/>
              </a:rPr>
              <a:t>Jane Doe</a:t>
            </a:r>
            <a:endParaRPr/>
          </a:p>
        </p:txBody>
      </p:sp>
      <p:pic>
        <p:nvPicPr>
          <p:cNvPr id="17" name="Image 16"/>
          <p:cNvPicPr>
            <a:picLocks noChangeAspect="1"/>
          </p:cNvPicPr>
          <p:nvPr userDrawn="1"/>
        </p:nvPicPr>
        <p:blipFill>
          <a:blip r:embed="rId3" cstate="print">
            <a:extLst>
              <a:ext uri="{28A0092B-C50C-407E-A947-70E740481C1C}">
                <a14:useLocalDpi xmlns:a14="http://schemas.microsoft.com/office/drawing/2010/main"/>
              </a:ext>
            </a:extLst>
          </a:blip>
          <a:stretch/>
        </p:blipFill>
        <p:spPr bwMode="auto">
          <a:xfrm>
            <a:off x="188008" y="172380"/>
            <a:ext cx="1266323" cy="1263956"/>
          </a:xfrm>
          <a:prstGeom prst="rect">
            <a:avLst/>
          </a:prstGeom>
        </p:spPr>
      </p:pic>
      <p:pic>
        <p:nvPicPr>
          <p:cNvPr id="18" name="Image 17"/>
          <p:cNvPicPr>
            <a:picLocks noChangeAspect="1"/>
          </p:cNvPicPr>
          <p:nvPr userDrawn="1"/>
        </p:nvPicPr>
        <p:blipFill>
          <a:blip r:embed="rId4"/>
          <a:stretch/>
        </p:blipFill>
        <p:spPr bwMode="auto">
          <a:xfrm>
            <a:off x="9466516" y="-42306"/>
            <a:ext cx="2537476" cy="1829343"/>
          </a:xfrm>
          <a:prstGeom prst="rect">
            <a:avLst/>
          </a:prstGeom>
        </p:spPr>
      </p:pic>
      <p:sp>
        <p:nvSpPr>
          <p:cNvPr id="25" name="Ellipse 24"/>
          <p:cNvSpPr/>
          <p:nvPr userDrawn="1"/>
        </p:nvSpPr>
        <p:spPr bwMode="auto">
          <a:xfrm>
            <a:off x="5070537" y="2140742"/>
            <a:ext cx="2066637" cy="2066637"/>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Titre de partie">
    <p:spTree>
      <p:nvGrpSpPr>
        <p:cNvPr id="1" name=""/>
        <p:cNvGrpSpPr/>
        <p:nvPr/>
      </p:nvGrpSpPr>
      <p:grpSpPr bwMode="auto">
        <a:xfrm>
          <a:off x="0" y="0"/>
          <a:ext cx="0" cy="0"/>
          <a:chOff x="0" y="0"/>
          <a:chExt cx="0" cy="0"/>
        </a:xfrm>
      </p:grpSpPr>
      <p:pic>
        <p:nvPicPr>
          <p:cNvPr id="3" name="Image 2"/>
          <p:cNvPicPr>
            <a:picLocks noChangeAspect="1"/>
          </p:cNvPicPr>
          <p:nvPr userDrawn="1"/>
        </p:nvPicPr>
        <p:blipFill>
          <a:blip r:embed="rId2"/>
          <a:stretch/>
        </p:blipFill>
        <p:spPr bwMode="auto">
          <a:xfrm>
            <a:off x="0" y="0"/>
            <a:ext cx="12192000" cy="6858000"/>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a:ext>
            </a:extLst>
          </a:blip>
          <a:stretch/>
        </p:blipFill>
        <p:spPr bwMode="auto">
          <a:xfrm>
            <a:off x="188008" y="172380"/>
            <a:ext cx="1266323" cy="1263956"/>
          </a:xfrm>
          <a:prstGeom prst="rect">
            <a:avLst/>
          </a:prstGeom>
        </p:spPr>
      </p:pic>
      <p:pic>
        <p:nvPicPr>
          <p:cNvPr id="2" name="Image 1"/>
          <p:cNvPicPr>
            <a:picLocks noChangeAspect="1"/>
          </p:cNvPicPr>
          <p:nvPr userDrawn="1"/>
        </p:nvPicPr>
        <p:blipFill>
          <a:blip r:embed="rId4"/>
          <a:stretch/>
        </p:blipFill>
        <p:spPr bwMode="auto">
          <a:xfrm>
            <a:off x="9466516" y="-42306"/>
            <a:ext cx="2537476" cy="1829343"/>
          </a:xfrm>
          <a:prstGeom prst="rect">
            <a:avLst/>
          </a:prstGeom>
        </p:spPr>
      </p:pic>
      <p:sp>
        <p:nvSpPr>
          <p:cNvPr id="6" name="Espace réservé du titre 1"/>
          <p:cNvSpPr>
            <a:spLocks noGrp="1"/>
          </p:cNvSpPr>
          <p:nvPr>
            <p:ph type="title" hasCustomPrompt="1"/>
          </p:nvPr>
        </p:nvSpPr>
        <p:spPr bwMode="auto">
          <a:xfrm>
            <a:off x="1900549" y="2186707"/>
            <a:ext cx="8390901" cy="1325563"/>
          </a:xfrm>
          <a:prstGeom prst="rect">
            <a:avLst/>
          </a:prstGeom>
        </p:spPr>
        <p:txBody>
          <a:bodyPr vert="horz" lIns="91440" tIns="45720" rIns="91440" bIns="45720" rtlCol="0" anchor="ctr">
            <a:normAutofit/>
          </a:bodyPr>
          <a:lstStyle>
            <a:lvl1pPr algn="ctr">
              <a:defRPr sz="6000">
                <a:solidFill>
                  <a:schemeClr val="bg1"/>
                </a:solidFill>
                <a:latin typeface="Raleway"/>
                <a:cs typeface="Arial"/>
              </a:defRPr>
            </a:lvl1pPr>
          </a:lstStyle>
          <a:p>
            <a:pPr>
              <a:defRPr/>
            </a:pPr>
            <a:r>
              <a:rPr lang="fr-FR"/>
              <a:t>Titre de partie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Titre sous-partie">
    <p:spTree>
      <p:nvGrpSpPr>
        <p:cNvPr id="1" name=""/>
        <p:cNvGrpSpPr/>
        <p:nvPr/>
      </p:nvGrpSpPr>
      <p:grpSpPr bwMode="auto">
        <a:xfrm>
          <a:off x="0" y="0"/>
          <a:ext cx="0" cy="0"/>
          <a:chOff x="0" y="0"/>
          <a:chExt cx="0" cy="0"/>
        </a:xfrm>
      </p:grpSpPr>
      <p:pic>
        <p:nvPicPr>
          <p:cNvPr id="3" name="Image 2"/>
          <p:cNvPicPr>
            <a:picLocks noChangeAspect="1"/>
          </p:cNvPicPr>
          <p:nvPr userDrawn="1"/>
        </p:nvPicPr>
        <p:blipFill>
          <a:blip r:embed="rId2"/>
          <a:stretch/>
        </p:blipFill>
        <p:spPr bwMode="auto">
          <a:xfrm>
            <a:off x="0" y="0"/>
            <a:ext cx="12192000" cy="6858000"/>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a:ext>
            </a:extLst>
          </a:blip>
          <a:stretch/>
        </p:blipFill>
        <p:spPr bwMode="auto">
          <a:xfrm>
            <a:off x="188008" y="172380"/>
            <a:ext cx="1266323" cy="1263956"/>
          </a:xfrm>
          <a:prstGeom prst="rect">
            <a:avLst/>
          </a:prstGeom>
        </p:spPr>
      </p:pic>
      <p:pic>
        <p:nvPicPr>
          <p:cNvPr id="2" name="Image 1"/>
          <p:cNvPicPr>
            <a:picLocks noChangeAspect="1"/>
          </p:cNvPicPr>
          <p:nvPr userDrawn="1"/>
        </p:nvPicPr>
        <p:blipFill>
          <a:blip r:embed="rId4"/>
          <a:stretch/>
        </p:blipFill>
        <p:spPr bwMode="auto">
          <a:xfrm>
            <a:off x="9466516" y="-42306"/>
            <a:ext cx="2537476" cy="1829343"/>
          </a:xfrm>
          <a:prstGeom prst="rect">
            <a:avLst/>
          </a:prstGeom>
        </p:spPr>
      </p:pic>
      <p:sp>
        <p:nvSpPr>
          <p:cNvPr id="6" name="Espace réservé du titre 1"/>
          <p:cNvSpPr txBox="1"/>
          <p:nvPr userDrawn="1"/>
        </p:nvSpPr>
        <p:spPr bwMode="auto">
          <a:xfrm>
            <a:off x="3154481" y="496901"/>
            <a:ext cx="5883036" cy="845337"/>
          </a:xfrm>
          <a:prstGeom prst="rect">
            <a:avLst/>
          </a:prstGeom>
        </p:spPr>
        <p:txBody>
          <a:bodyPr anchor="ctr"/>
          <a:lstStyle>
            <a:lvl1pPr algn="l" defTabSz="914400">
              <a:lnSpc>
                <a:spcPct val="90000"/>
              </a:lnSpc>
              <a:spcBef>
                <a:spcPts val="0"/>
              </a:spcBef>
              <a:buNone/>
              <a:defRPr sz="4400">
                <a:solidFill>
                  <a:schemeClr val="tx1"/>
                </a:solidFill>
                <a:latin typeface="+mj-lt"/>
                <a:ea typeface="+mj-ea"/>
                <a:cs typeface="+mj-cs"/>
              </a:defRPr>
            </a:lvl1pPr>
          </a:lstStyle>
          <a:p>
            <a:pPr algn="ctr">
              <a:defRPr/>
            </a:pPr>
            <a:endParaRPr lang="fr-FR">
              <a:solidFill>
                <a:schemeClr val="bg1"/>
              </a:solidFill>
              <a:latin typeface="Raleway"/>
            </a:endParaRPr>
          </a:p>
        </p:txBody>
      </p:sp>
      <p:sp>
        <p:nvSpPr>
          <p:cNvPr id="7" name="Espace réservé du titre 1"/>
          <p:cNvSpPr>
            <a:spLocks noGrp="1"/>
          </p:cNvSpPr>
          <p:nvPr>
            <p:ph type="title" hasCustomPrompt="1"/>
          </p:nvPr>
        </p:nvSpPr>
        <p:spPr bwMode="auto">
          <a:xfrm>
            <a:off x="1900549" y="2186707"/>
            <a:ext cx="8390901" cy="1325563"/>
          </a:xfrm>
          <a:prstGeom prst="rect">
            <a:avLst/>
          </a:prstGeom>
        </p:spPr>
        <p:txBody>
          <a:bodyPr vert="horz" lIns="91440" tIns="45720" rIns="91440" bIns="45720" rtlCol="0" anchor="ctr">
            <a:normAutofit/>
          </a:bodyPr>
          <a:lstStyle>
            <a:lvl1pPr algn="ctr">
              <a:defRPr sz="6000">
                <a:solidFill>
                  <a:schemeClr val="bg1"/>
                </a:solidFill>
                <a:latin typeface="Raleway"/>
                <a:cs typeface="Arial"/>
              </a:defRPr>
            </a:lvl1pPr>
          </a:lstStyle>
          <a:p>
            <a:pPr>
              <a:defRPr/>
            </a:pPr>
            <a:r>
              <a:rPr lang="fr-FR"/>
              <a:t>Titre de sous-partie</a:t>
            </a:r>
            <a:endParaRPr/>
          </a:p>
        </p:txBody>
      </p:sp>
      <p:sp>
        <p:nvSpPr>
          <p:cNvPr id="16" name="Espace réservé du texte 15"/>
          <p:cNvSpPr>
            <a:spLocks noGrp="1"/>
          </p:cNvSpPr>
          <p:nvPr>
            <p:ph type="body" sz="quarter" idx="12" hasCustomPrompt="1"/>
          </p:nvPr>
        </p:nvSpPr>
        <p:spPr bwMode="auto">
          <a:xfrm>
            <a:off x="2713830" y="660651"/>
            <a:ext cx="6764337" cy="517835"/>
          </a:xfrm>
        </p:spPr>
        <p:txBody>
          <a:bodyPr>
            <a:normAutofit/>
          </a:bodyPr>
          <a:lstStyle>
            <a:lvl1pPr marL="0" indent="0" algn="ctr">
              <a:buNone/>
              <a:defRPr lang="fr-FR" sz="2800">
                <a:solidFill>
                  <a:schemeClr val="bg1"/>
                </a:solidFill>
                <a:latin typeface="Raleway"/>
                <a:ea typeface="+mj-ea"/>
                <a:cs typeface="Arial"/>
              </a:defRPr>
            </a:lvl1pPr>
          </a:lstStyle>
          <a:p>
            <a:pPr lvl="0">
              <a:defRPr/>
            </a:pPr>
            <a:r>
              <a:rPr lang="fr-FR"/>
              <a:t>Titre de partie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157DB55-0756-4E3F-8F05-D6F42A4C5471}" type="datetimeFigureOut">
              <a:rPr lang="fr-FR"/>
              <a:t>27/06/2024</a:t>
            </a:fld>
            <a:endParaRPr lang="fr-FR"/>
          </a:p>
        </p:txBody>
      </p:sp>
      <p:sp>
        <p:nvSpPr>
          <p:cNvPr id="5"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805BDCE-05CB-4AD7-86C7-14141AE4E605}"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podv2.unistra.fr/video/55735-moodle-pod-player-interne/?is_iframe=true"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podv2.unistra.fr/video/55736-moodle-pod-vue-enrichie/?is_iframe=true"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podv2.unistra.fr/video/55737-moodle-pod-vue-integree-via-zone-media-player/?is_iframe=true"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rocket.esup-portail.org/channel/esup_-_plugin-moodle-pod"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github.com/EsupPortail/moodle-repository_pod/issu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hyperlink" Target="https://adage.esr-grandest.fr/"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hyperlink" Target="https://www.esup-portail.org/destination-le-cloud#offre-saas-pod"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pod.esup-portail.or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EsupPortail/Esup-Pod" TargetMode="External"/><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hyperlink" Target="https://moodle.esup-portail.org" TargetMode="External"/><Relationship Id="rId4" Type="http://schemas.openxmlformats.org/officeDocument/2006/relationships/hyperlink" Target="https://www.esup-portail.org/wiki/display/ES/Esup-Po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od.esup-portail.org/perimetre-fonctionnel"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sz="4400" b="0" i="0" u="none" strike="noStrike" cap="none" spc="0">
                <a:solidFill>
                  <a:schemeClr val="bg1"/>
                </a:solidFill>
                <a:latin typeface="Raleway"/>
                <a:ea typeface="Raleway"/>
                <a:cs typeface="Raleway"/>
              </a:rPr>
              <a:t>ESUP-Pod en lien avec Moodle et le BBB ESR, SaaS tente ?</a:t>
            </a:r>
            <a:endParaRPr lang="fr-FR"/>
          </a:p>
        </p:txBody>
      </p:sp>
      <p:sp>
        <p:nvSpPr>
          <p:cNvPr id="4" name="Espace réservé du texte 3"/>
          <p:cNvSpPr>
            <a:spLocks noGrp="1"/>
          </p:cNvSpPr>
          <p:nvPr>
            <p:ph type="body" sz="quarter" idx="10"/>
          </p:nvPr>
        </p:nvSpPr>
        <p:spPr bwMode="auto">
          <a:xfrm>
            <a:off x="0" y="3725919"/>
            <a:ext cx="12192000" cy="1547417"/>
          </a:xfrm>
          <a:solidFill>
            <a:schemeClr val="bg1"/>
          </a:solidFill>
        </p:spPr>
        <p:txBody>
          <a:bodyPr vertOverflow="overflow" horzOverflow="overflow" vert="horz" wrap="square" lIns="91440" tIns="45720" rIns="91440" bIns="45720" numCol="1" spcCol="0" rtlCol="0" fromWordArt="0" anchor="t" anchorCtr="0" forceAA="0" compatLnSpc="0">
            <a:normAutofit fontScale="97500"/>
          </a:bodyPr>
          <a:lstStyle/>
          <a:p>
            <a:pPr algn="ctr">
              <a:defRPr/>
            </a:pPr>
            <a:r>
              <a:rPr lang="fr-FR" dirty="0">
                <a:solidFill>
                  <a:schemeClr val="tx1"/>
                </a:solidFill>
              </a:rPr>
              <a:t>Université de Strasbourg</a:t>
            </a:r>
            <a:endParaRPr dirty="0">
              <a:solidFill>
                <a:schemeClr val="tx1"/>
              </a:solidFill>
            </a:endParaRPr>
          </a:p>
          <a:p>
            <a:pPr algn="ctr">
              <a:defRPr/>
            </a:pPr>
            <a:r>
              <a:rPr lang="fr-FR" dirty="0">
                <a:solidFill>
                  <a:schemeClr val="tx1"/>
                </a:solidFill>
              </a:rPr>
              <a:t>Université de Lille</a:t>
            </a:r>
            <a:endParaRPr dirty="0">
              <a:solidFill>
                <a:schemeClr val="tx1"/>
              </a:solidFill>
            </a:endParaRPr>
          </a:p>
          <a:p>
            <a:pPr algn="ctr">
              <a:defRPr/>
            </a:pPr>
            <a:r>
              <a:rPr lang="fr-FR" dirty="0">
                <a:solidFill>
                  <a:schemeClr val="tx1"/>
                </a:solidFill>
              </a:rPr>
              <a:t>Université de Lorraine</a:t>
            </a:r>
            <a:endParaRPr dirty="0">
              <a:solidFill>
                <a:schemeClr val="tx1"/>
              </a:solidFill>
            </a:endParaRPr>
          </a:p>
        </p:txBody>
      </p:sp>
      <p:pic>
        <p:nvPicPr>
          <p:cNvPr id="1238145460" name="Image 1238145459"/>
          <p:cNvPicPr>
            <a:picLocks noChangeAspect="1"/>
          </p:cNvPicPr>
          <p:nvPr/>
        </p:nvPicPr>
        <p:blipFill>
          <a:blip r:embed="rId2"/>
          <a:stretch/>
        </p:blipFill>
        <p:spPr bwMode="auto">
          <a:xfrm>
            <a:off x="9744084" y="3932742"/>
            <a:ext cx="2365058" cy="1016560"/>
          </a:xfrm>
          <a:prstGeom prst="rect">
            <a:avLst/>
          </a:prstGeom>
        </p:spPr>
      </p:pic>
      <p:pic>
        <p:nvPicPr>
          <p:cNvPr id="5" name="Graphique 4">
            <a:extLst>
              <a:ext uri="{FF2B5EF4-FFF2-40B4-BE49-F238E27FC236}">
                <a16:creationId xmlns:a16="http://schemas.microsoft.com/office/drawing/2014/main" id="{AF0C9B08-B5C7-4CC6-9E4E-1947A4B489B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2190" y="3802590"/>
            <a:ext cx="2159989" cy="14707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14830159" name="Image 1714830158"/>
          <p:cNvPicPr>
            <a:picLocks noChangeAspect="1"/>
          </p:cNvPicPr>
          <p:nvPr/>
        </p:nvPicPr>
        <p:blipFill>
          <a:blip r:embed="rId3"/>
          <a:stretch/>
        </p:blipFill>
        <p:spPr bwMode="auto">
          <a:xfrm>
            <a:off x="7414723" y="2287626"/>
            <a:ext cx="4534233" cy="3361469"/>
          </a:xfrm>
          <a:prstGeom prst="rect">
            <a:avLst/>
          </a:prstGeom>
        </p:spPr>
      </p:pic>
      <p:sp>
        <p:nvSpPr>
          <p:cNvPr id="1976643781" name="Espace réservé du texte 9"/>
          <p:cNvSpPr>
            <a:spLocks noGrp="1"/>
          </p:cNvSpPr>
          <p:nvPr>
            <p:ph type="body" sz="quarter" idx="10" hasCustomPrompt="1"/>
          </p:nvPr>
        </p:nvSpPr>
        <p:spPr bwMode="auto">
          <a:xfrm>
            <a:off x="1412400" y="2346263"/>
            <a:ext cx="5217974" cy="911835"/>
          </a:xfrm>
        </p:spPr>
        <p:txBody>
          <a:bodyPr vertOverflow="overflow" horzOverflow="overflow" vert="horz" wrap="square" lIns="91440" tIns="45720" rIns="91440" bIns="45720" numCol="1" spcCol="0" rtlCol="0" fromWordArt="0" anchor="t" anchorCtr="0" forceAA="0" compatLnSpc="0">
            <a:noAutofit/>
          </a:bodyPr>
          <a:lstStyle>
            <a:lvl1pPr marL="0" indent="0">
              <a:buNone/>
              <a:defRPr lang="fr-FR" sz="1800">
                <a:solidFill>
                  <a:schemeClr val="tx1">
                    <a:lumMod val="85000"/>
                    <a:lumOff val="15000"/>
                  </a:schemeClr>
                </a:solidFill>
                <a:latin typeface="Verdana"/>
                <a:ea typeface="Verdana"/>
                <a:cs typeface="+mn-cs"/>
              </a:defRPr>
            </a:lvl1pPr>
          </a:lstStyle>
          <a:p>
            <a:pPr marL="683929" lvl="1" indent="-283879">
              <a:buFont typeface="Arial"/>
              <a:buChar char="•"/>
              <a:defRPr/>
            </a:pPr>
            <a:r>
              <a:rPr lang="fr-FR" b="0" i="0" u="none" strike="noStrike" cap="none" spc="0" dirty="0">
                <a:solidFill>
                  <a:schemeClr val="tx1"/>
                </a:solidFill>
                <a:latin typeface="Calibri"/>
                <a:ea typeface="Calibri"/>
                <a:cs typeface="Calibri"/>
              </a:rPr>
              <a:t>BBB : outil de Webconférence, Classe virtuelle, réunion virtuelle, webinaire</a:t>
            </a:r>
          </a:p>
        </p:txBody>
      </p:sp>
      <p:sp>
        <p:nvSpPr>
          <p:cNvPr id="998294473" name="Espace réservé du texte 3"/>
          <p:cNvSpPr>
            <a:spLocks noGrp="1"/>
          </p:cNvSpPr>
          <p:nvPr>
            <p:ph type="body" sz="quarter" idx="12" hasCustomPrompt="1"/>
          </p:nvPr>
        </p:nvSpPr>
        <p:spPr bwMode="auto">
          <a:xfrm>
            <a:off x="328105" y="1047426"/>
            <a:ext cx="11526211" cy="759009"/>
          </a:xfrm>
        </p:spPr>
        <p:txBody>
          <a:bodyPr>
            <a:noAutofit/>
          </a:bodyPr>
          <a:lstStyle>
            <a:lvl1pPr marL="0" indent="0">
              <a:buNone/>
              <a:defRPr lang="fr-FR" sz="4400">
                <a:solidFill>
                  <a:srgbClr val="0D4050"/>
                </a:solidFill>
                <a:latin typeface="Raleway"/>
                <a:ea typeface="+mn-ea"/>
                <a:cs typeface="+mn-cs"/>
              </a:defRPr>
            </a:lvl1pPr>
          </a:lstStyle>
          <a:p>
            <a:pPr algn="ctr">
              <a:defRPr/>
            </a:pPr>
            <a:r>
              <a:rPr dirty="0" err="1"/>
              <a:t>Esup-Pod</a:t>
            </a:r>
            <a:r>
              <a:rPr dirty="0"/>
              <a:t> – Focus fonctionnel</a:t>
            </a:r>
          </a:p>
        </p:txBody>
      </p:sp>
      <p:sp>
        <p:nvSpPr>
          <p:cNvPr id="5" name="Espace réservé du texte 9">
            <a:extLst>
              <a:ext uri="{FF2B5EF4-FFF2-40B4-BE49-F238E27FC236}">
                <a16:creationId xmlns:a16="http://schemas.microsoft.com/office/drawing/2014/main" id="{25F72372-B7CB-4A75-BEF8-26BEB0FAEA65}"/>
              </a:ext>
            </a:extLst>
          </p:cNvPr>
          <p:cNvSpPr txBox="1">
            <a:spLocks/>
          </p:cNvSpPr>
          <p:nvPr/>
        </p:nvSpPr>
        <p:spPr bwMode="auto">
          <a:xfrm>
            <a:off x="1364313" y="1773864"/>
            <a:ext cx="9134156" cy="406946"/>
          </a:xfrm>
          <a:prstGeom prst="rect">
            <a:avLst/>
          </a:prstGeom>
        </p:spPr>
        <p:txBody>
          <a:bodyPr vertOverflow="overflow" horzOverflow="overflow" vert="horz" wrap="square" lIns="91440" tIns="45720" rIns="91440" bIns="45720" numCol="1" spcCol="0" rtlCol="0" fromWordArt="0" anchor="t" anchorCtr="0" forceAA="0" compatLnSpc="0">
            <a:normAutofit fontScale="92500" lnSpcReduction="10000"/>
          </a:bodyPr>
          <a:lstStyle>
            <a:lvl1pPr marL="0" indent="0" algn="l" defTabSz="914400">
              <a:lnSpc>
                <a:spcPct val="90000"/>
              </a:lnSpc>
              <a:spcBef>
                <a:spcPts val="1000"/>
              </a:spcBef>
              <a:buFont typeface="Arial"/>
              <a:buNone/>
              <a:defRPr lang="fr-FR" sz="1800">
                <a:solidFill>
                  <a:schemeClr val="tx1">
                    <a:lumMod val="85000"/>
                    <a:lumOff val="15000"/>
                  </a:schemeClr>
                </a:solidFill>
                <a:latin typeface="Verdana"/>
                <a:ea typeface="Verdan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283879" indent="-283879">
              <a:buFont typeface="Arial"/>
              <a:buChar char="•"/>
              <a:defRPr/>
            </a:pPr>
            <a:r>
              <a:rPr lang="fr-FR" sz="2600" dirty="0">
                <a:solidFill>
                  <a:schemeClr val="tx1"/>
                </a:solidFill>
                <a:cs typeface="Verdana"/>
              </a:rPr>
              <a:t>Interopérabilité avec </a:t>
            </a:r>
            <a:r>
              <a:rPr lang="fr-FR" sz="2600" dirty="0" err="1">
                <a:solidFill>
                  <a:schemeClr val="tx1"/>
                </a:solidFill>
                <a:cs typeface="Verdana"/>
              </a:rPr>
              <a:t>BigBlueButton</a:t>
            </a:r>
            <a:r>
              <a:rPr lang="fr-FR" sz="2600" dirty="0">
                <a:solidFill>
                  <a:schemeClr val="tx1"/>
                </a:solidFill>
                <a:cs typeface="Verdana"/>
              </a:rPr>
              <a:t> :</a:t>
            </a:r>
          </a:p>
          <a:p>
            <a:pPr>
              <a:defRPr/>
            </a:pPr>
            <a:endParaRPr lang="fr-FR" dirty="0">
              <a:solidFill>
                <a:schemeClr val="tx1"/>
              </a:solidFill>
              <a:cs typeface="Verdana"/>
            </a:endParaRPr>
          </a:p>
          <a:p>
            <a:pPr marL="400050" lvl="1" indent="0">
              <a:buFont typeface="Arial"/>
              <a:buNone/>
              <a:defRPr/>
            </a:pPr>
            <a:endParaRPr lang="fr-FR" sz="1800" dirty="0">
              <a:latin typeface="Verdana"/>
              <a:cs typeface="Verdana"/>
            </a:endParaRPr>
          </a:p>
        </p:txBody>
      </p:sp>
      <p:sp>
        <p:nvSpPr>
          <p:cNvPr id="6" name="Espace réservé du texte 9">
            <a:extLst>
              <a:ext uri="{FF2B5EF4-FFF2-40B4-BE49-F238E27FC236}">
                <a16:creationId xmlns:a16="http://schemas.microsoft.com/office/drawing/2014/main" id="{9D421139-EACA-4529-AE8B-456D6BB6381B}"/>
              </a:ext>
            </a:extLst>
          </p:cNvPr>
          <p:cNvSpPr txBox="1">
            <a:spLocks/>
          </p:cNvSpPr>
          <p:nvPr/>
        </p:nvSpPr>
        <p:spPr bwMode="auto">
          <a:xfrm>
            <a:off x="1412400" y="3695335"/>
            <a:ext cx="6151375" cy="1542495"/>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1pPr marL="0" indent="0" algn="l" defTabSz="914400">
              <a:lnSpc>
                <a:spcPct val="90000"/>
              </a:lnSpc>
              <a:spcBef>
                <a:spcPts val="1000"/>
              </a:spcBef>
              <a:buFont typeface="Arial"/>
              <a:buNone/>
              <a:defRPr lang="fr-FR" sz="1800">
                <a:solidFill>
                  <a:schemeClr val="tx1">
                    <a:lumMod val="85000"/>
                    <a:lumOff val="15000"/>
                  </a:schemeClr>
                </a:solidFill>
                <a:latin typeface="Verdana"/>
                <a:ea typeface="Verdan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683929" lvl="1" indent="-283879">
              <a:defRPr/>
            </a:pPr>
            <a:r>
              <a:rPr lang="fr-FR" dirty="0"/>
              <a:t>POD : Gestion de vos réunions (session personnelle) invitation et import des enregistrements</a:t>
            </a:r>
          </a:p>
          <a:p>
            <a:pPr marL="283879" indent="-283879">
              <a:buFont typeface="Arial"/>
              <a:buChar char="•"/>
              <a:defRPr/>
            </a:pPr>
            <a:endParaRPr lang="fr-FR" dirty="0">
              <a:solidFill>
                <a:schemeClr val="tx1"/>
              </a:solidFill>
              <a:cs typeface="Verdana"/>
            </a:endParaRPr>
          </a:p>
          <a:p>
            <a:pPr marL="400050" lvl="1" indent="0">
              <a:buFont typeface="Arial"/>
              <a:buNone/>
              <a:defRPr/>
            </a:pPr>
            <a:endParaRPr lang="fr-FR" sz="1800" dirty="0">
              <a:latin typeface="Verdana"/>
              <a:cs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59068261" name="Espace réservé du texte 9"/>
          <p:cNvSpPr>
            <a:spLocks noGrp="1"/>
          </p:cNvSpPr>
          <p:nvPr>
            <p:ph type="body" sz="quarter" idx="10" hasCustomPrompt="1"/>
          </p:nvPr>
        </p:nvSpPr>
        <p:spPr bwMode="auto">
          <a:xfrm>
            <a:off x="1668373" y="1980000"/>
            <a:ext cx="10360870" cy="3850453"/>
          </a:xfrm>
        </p:spPr>
        <p:txBody>
          <a:bodyPr vertOverflow="overflow" horzOverflow="overflow" vert="horz" wrap="square" lIns="91440" tIns="45720" rIns="91440" bIns="45720" numCol="1" spcCol="0" rtlCol="0" fromWordArt="0" anchor="t" anchorCtr="0" forceAA="0" compatLnSpc="0">
            <a:normAutofit/>
          </a:bodyPr>
          <a:lstStyle>
            <a:lvl1pPr marL="0" indent="0">
              <a:buNone/>
              <a:defRPr lang="fr-FR" sz="1800">
                <a:solidFill>
                  <a:schemeClr val="tx1">
                    <a:lumMod val="85000"/>
                    <a:lumOff val="15000"/>
                  </a:schemeClr>
                </a:solidFill>
                <a:latin typeface="Verdana"/>
                <a:ea typeface="Verdana"/>
                <a:cs typeface="+mn-cs"/>
              </a:defRPr>
            </a:lvl1pPr>
          </a:lstStyle>
          <a:p>
            <a:pPr marL="283879" indent="-283879">
              <a:buFont typeface="Arial"/>
              <a:buChar char="•"/>
              <a:defRPr/>
            </a:pPr>
            <a:r>
              <a:rPr lang="fr-FR" sz="2600" b="0" i="0" u="none" strike="noStrike" cap="none" spc="0" dirty="0">
                <a:solidFill>
                  <a:schemeClr val="tx1"/>
                </a:solidFill>
                <a:latin typeface="Verdana"/>
                <a:ea typeface="Verdana"/>
                <a:cs typeface="Verdana"/>
              </a:rPr>
              <a:t>« BBB ESR »</a:t>
            </a:r>
            <a:endParaRPr sz="2600" b="0" i="0" u="none" strike="noStrike" cap="none" spc="0" dirty="0">
              <a:solidFill>
                <a:schemeClr val="tx1"/>
              </a:solidFill>
              <a:latin typeface="Verdana"/>
              <a:cs typeface="Verdana"/>
            </a:endParaRPr>
          </a:p>
          <a:p>
            <a:pPr marL="683928" lvl="1" indent="-283878">
              <a:buFont typeface="Arial"/>
              <a:buChar char="•"/>
              <a:defRPr/>
            </a:pPr>
            <a:r>
              <a:rPr lang="fr-FR" sz="2400" b="0" i="0" u="none" strike="noStrike" cap="none" spc="0" dirty="0">
                <a:solidFill>
                  <a:schemeClr val="tx1">
                    <a:lumMod val="85000"/>
                    <a:lumOff val="15000"/>
                  </a:schemeClr>
                </a:solidFill>
                <a:latin typeface="Verdana"/>
                <a:ea typeface="Verdana"/>
                <a:cs typeface="Verdana"/>
              </a:rPr>
              <a:t>Ouvert à tous les établissements de l’ESR</a:t>
            </a:r>
            <a:endParaRPr sz="2400" dirty="0">
              <a:latin typeface="Verdana"/>
              <a:cs typeface="Verdana"/>
            </a:endParaRPr>
          </a:p>
          <a:p>
            <a:pPr marL="1083978" lvl="2" indent="-283878">
              <a:buFont typeface="Arial"/>
              <a:buChar char="•"/>
              <a:defRPr/>
            </a:pPr>
            <a:r>
              <a:rPr lang="fr-FR" sz="1800" b="0" i="0" u="none" strike="noStrike" cap="none" spc="0" dirty="0">
                <a:solidFill>
                  <a:schemeClr val="tx1">
                    <a:lumMod val="85000"/>
                    <a:lumOff val="15000"/>
                  </a:schemeClr>
                </a:solidFill>
                <a:latin typeface="Verdana"/>
                <a:ea typeface="Verdana"/>
                <a:cs typeface="Verdana"/>
              </a:rPr>
              <a:t>Financé par le MESR</a:t>
            </a:r>
            <a:endParaRPr sz="1800" dirty="0">
              <a:latin typeface="Verdana"/>
              <a:cs typeface="Verdana"/>
            </a:endParaRPr>
          </a:p>
          <a:p>
            <a:pPr marL="1083978" lvl="2" indent="-283878">
              <a:buFont typeface="Arial"/>
              <a:buChar char="•"/>
              <a:defRPr/>
            </a:pPr>
            <a:r>
              <a:rPr lang="fr-FR" sz="1800" b="0" i="0" u="none" strike="noStrike" cap="none" spc="0" dirty="0">
                <a:solidFill>
                  <a:schemeClr val="tx1"/>
                </a:solidFill>
                <a:latin typeface="Verdana"/>
                <a:ea typeface="Verdana"/>
                <a:cs typeface="Verdana"/>
              </a:rPr>
              <a:t>Opéré par France Université Numérique</a:t>
            </a:r>
          </a:p>
          <a:p>
            <a:pPr marL="1083978" lvl="2" indent="-283878">
              <a:buFont typeface="Arial"/>
              <a:buChar char="•"/>
              <a:defRPr/>
            </a:pPr>
            <a:endParaRPr lang="fr-FR" sz="2400" dirty="0">
              <a:latin typeface="Verdana"/>
              <a:cs typeface="Verdana"/>
            </a:endParaRPr>
          </a:p>
          <a:p>
            <a:pPr marL="1083978" lvl="2" indent="-283878">
              <a:buFont typeface="Arial"/>
              <a:buChar char="•"/>
              <a:defRPr/>
            </a:pPr>
            <a:endParaRPr sz="2400" dirty="0">
              <a:latin typeface="Verdana"/>
              <a:cs typeface="Verdana"/>
            </a:endParaRPr>
          </a:p>
          <a:p>
            <a:pPr marL="683929" lvl="1" indent="-283879">
              <a:buFont typeface="Arial"/>
              <a:buChar char="•"/>
              <a:defRPr/>
            </a:pPr>
            <a:r>
              <a:rPr lang="fr-FR" sz="2400" b="0" i="0" u="none" strike="noStrike" cap="none" spc="0" dirty="0">
                <a:solidFill>
                  <a:schemeClr val="tx1"/>
                </a:solidFill>
                <a:latin typeface="Verdana"/>
                <a:ea typeface="Verdana"/>
                <a:cs typeface="Verdana"/>
              </a:rPr>
              <a:t>3 type d’accès : </a:t>
            </a:r>
            <a:endParaRPr sz="2400" b="0" i="0" u="none" strike="noStrike" cap="none" spc="0" dirty="0">
              <a:solidFill>
                <a:schemeClr val="tx1"/>
              </a:solidFill>
              <a:latin typeface="Verdana"/>
              <a:cs typeface="Verdana"/>
            </a:endParaRPr>
          </a:p>
          <a:p>
            <a:pPr marL="1083979" lvl="2" indent="-283879">
              <a:buFont typeface="Arial"/>
              <a:buChar char="•"/>
              <a:defRPr/>
            </a:pPr>
            <a:r>
              <a:rPr lang="fr-FR" sz="1800" b="0" i="0" u="none" strike="noStrike" cap="none" spc="0" dirty="0">
                <a:solidFill>
                  <a:schemeClr val="tx1"/>
                </a:solidFill>
                <a:latin typeface="Verdana"/>
                <a:ea typeface="Verdana"/>
                <a:cs typeface="Verdana"/>
              </a:rPr>
              <a:t>Tenant établissement :  Moodle (Plugin BBB), </a:t>
            </a:r>
            <a:r>
              <a:rPr lang="fr-FR" sz="1800" b="0" i="0" u="none" strike="noStrike" cap="none" spc="0" dirty="0" err="1">
                <a:solidFill>
                  <a:schemeClr val="tx1"/>
                </a:solidFill>
                <a:latin typeface="Verdana"/>
                <a:ea typeface="Verdana"/>
                <a:cs typeface="Verdana"/>
              </a:rPr>
              <a:t>Pod</a:t>
            </a:r>
            <a:r>
              <a:rPr lang="fr-FR" sz="1800" b="0" i="0" u="none" strike="noStrike" cap="none" spc="0" dirty="0">
                <a:solidFill>
                  <a:schemeClr val="tx1"/>
                </a:solidFill>
                <a:latin typeface="Verdana"/>
                <a:ea typeface="Verdana"/>
                <a:cs typeface="Verdana"/>
              </a:rPr>
              <a:t>, </a:t>
            </a:r>
            <a:r>
              <a:rPr lang="fr-FR" sz="1800" b="0" i="0" u="none" strike="noStrike" cap="none" spc="0" dirty="0" err="1">
                <a:solidFill>
                  <a:schemeClr val="tx1"/>
                </a:solidFill>
                <a:latin typeface="Verdana"/>
                <a:ea typeface="Verdana"/>
                <a:cs typeface="Verdana"/>
              </a:rPr>
              <a:t>GreenLight</a:t>
            </a:r>
            <a:r>
              <a:rPr lang="fr-FR" sz="1800" b="0" i="0" u="none" strike="noStrike" cap="none" spc="0" dirty="0">
                <a:solidFill>
                  <a:schemeClr val="tx1"/>
                </a:solidFill>
                <a:latin typeface="Verdana"/>
                <a:ea typeface="Verdana"/>
                <a:cs typeface="Verdana"/>
              </a:rPr>
              <a:t> etc.</a:t>
            </a:r>
          </a:p>
          <a:p>
            <a:pPr marL="1083979" lvl="2" indent="-283879">
              <a:buFont typeface="Arial"/>
              <a:buChar char="•"/>
              <a:defRPr/>
            </a:pPr>
            <a:endParaRPr sz="800" b="0" i="0" u="none" strike="noStrike" cap="none" spc="0" dirty="0">
              <a:solidFill>
                <a:schemeClr val="tx1"/>
              </a:solidFill>
              <a:latin typeface="Verdana"/>
              <a:cs typeface="Verdana"/>
            </a:endParaRPr>
          </a:p>
          <a:p>
            <a:pPr marL="1083979" lvl="2" indent="-283879">
              <a:buFont typeface="Arial"/>
              <a:buChar char="•"/>
              <a:defRPr/>
            </a:pPr>
            <a:r>
              <a:rPr lang="fr-FR" sz="1800" b="0" i="0" u="none" strike="noStrike" cap="none" spc="0" dirty="0">
                <a:solidFill>
                  <a:schemeClr val="tx1"/>
                </a:solidFill>
                <a:latin typeface="Verdana"/>
                <a:ea typeface="Verdana"/>
                <a:cs typeface="Verdana"/>
              </a:rPr>
              <a:t>LTI :  Moodle (Plugin LTI), </a:t>
            </a:r>
            <a:r>
              <a:rPr lang="fr-FR" sz="1800" b="0" i="0" u="none" strike="noStrike" cap="none" spc="0" dirty="0" err="1">
                <a:solidFill>
                  <a:schemeClr val="tx1"/>
                </a:solidFill>
                <a:latin typeface="Verdana"/>
                <a:ea typeface="Verdana"/>
                <a:cs typeface="Verdana"/>
              </a:rPr>
              <a:t>Chamillo</a:t>
            </a:r>
            <a:r>
              <a:rPr lang="fr-FR" sz="1800" b="0" i="0" u="none" strike="noStrike" cap="none" spc="0" dirty="0">
                <a:solidFill>
                  <a:schemeClr val="tx1"/>
                </a:solidFill>
                <a:latin typeface="Verdana"/>
                <a:ea typeface="Verdana"/>
                <a:cs typeface="Verdana"/>
              </a:rPr>
              <a:t>, </a:t>
            </a:r>
            <a:r>
              <a:rPr lang="fr-FR" sz="1800" b="0" i="0" u="none" strike="noStrike" cap="none" spc="0" dirty="0" err="1">
                <a:solidFill>
                  <a:schemeClr val="tx1"/>
                </a:solidFill>
                <a:latin typeface="Verdana"/>
                <a:ea typeface="Verdana"/>
                <a:cs typeface="Verdana"/>
              </a:rPr>
              <a:t>Sakaï</a:t>
            </a:r>
            <a:r>
              <a:rPr lang="fr-FR" sz="1800" b="0" i="0" u="none" strike="noStrike" cap="none" spc="0" dirty="0">
                <a:solidFill>
                  <a:schemeClr val="tx1"/>
                </a:solidFill>
                <a:latin typeface="Verdana"/>
                <a:ea typeface="Verdana"/>
                <a:cs typeface="Verdana"/>
              </a:rPr>
              <a:t> etc. (toutes plateformes compatibles LTI)</a:t>
            </a:r>
            <a:endParaRPr sz="1800" b="0" i="0" u="none" strike="noStrike" cap="none" spc="0" dirty="0">
              <a:solidFill>
                <a:schemeClr val="tx1"/>
              </a:solidFill>
              <a:latin typeface="Verdana"/>
              <a:cs typeface="Verdana"/>
            </a:endParaRPr>
          </a:p>
          <a:p>
            <a:pPr marL="1083979" lvl="2" indent="-283879">
              <a:buFont typeface="Arial"/>
              <a:buChar char="•"/>
              <a:defRPr/>
            </a:pPr>
            <a:endParaRPr dirty="0"/>
          </a:p>
        </p:txBody>
      </p:sp>
      <p:sp>
        <p:nvSpPr>
          <p:cNvPr id="3" name="Espace réservé du texte 3">
            <a:extLst>
              <a:ext uri="{FF2B5EF4-FFF2-40B4-BE49-F238E27FC236}">
                <a16:creationId xmlns:a16="http://schemas.microsoft.com/office/drawing/2014/main" id="{537D34F4-7604-4629-8EA8-8BE212711E5F}"/>
              </a:ext>
            </a:extLst>
          </p:cNvPr>
          <p:cNvSpPr>
            <a:spLocks noGrp="1"/>
          </p:cNvSpPr>
          <p:nvPr>
            <p:ph type="body" sz="quarter" idx="12" hasCustomPrompt="1"/>
          </p:nvPr>
        </p:nvSpPr>
        <p:spPr bwMode="auto">
          <a:xfrm>
            <a:off x="328105" y="1047426"/>
            <a:ext cx="11526211" cy="759009"/>
          </a:xfrm>
        </p:spPr>
        <p:txBody>
          <a:bodyPr>
            <a:noAutofit/>
          </a:bodyPr>
          <a:lstStyle>
            <a:lvl1pPr marL="0" indent="0">
              <a:buNone/>
              <a:defRPr lang="fr-FR" sz="4400">
                <a:solidFill>
                  <a:srgbClr val="0D4050"/>
                </a:solidFill>
                <a:latin typeface="Raleway"/>
                <a:ea typeface="+mn-ea"/>
                <a:cs typeface="+mn-cs"/>
              </a:defRPr>
            </a:lvl1pPr>
          </a:lstStyle>
          <a:p>
            <a:pPr algn="ctr">
              <a:defRPr/>
            </a:pPr>
            <a:r>
              <a:rPr dirty="0" err="1"/>
              <a:t>Esup-Pod</a:t>
            </a:r>
            <a:r>
              <a:rPr dirty="0"/>
              <a:t> – Focus fonctionnel</a:t>
            </a:r>
          </a:p>
        </p:txBody>
      </p:sp>
      <p:pic>
        <p:nvPicPr>
          <p:cNvPr id="1026" name="Picture 2" descr="Nouveaux objectifs du Ministère de l'Enseignement Supérieur et de la  Recherche (MESR) - Cabinet Lamy Environnement">
            <a:extLst>
              <a:ext uri="{FF2B5EF4-FFF2-40B4-BE49-F238E27FC236}">
                <a16:creationId xmlns:a16="http://schemas.microsoft.com/office/drawing/2014/main" id="{9781A638-79BE-4BEE-8518-347E8396464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112269" y="1584493"/>
            <a:ext cx="1931415" cy="14042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ance université numérique — Wikipédia">
            <a:extLst>
              <a:ext uri="{FF2B5EF4-FFF2-40B4-BE49-F238E27FC236}">
                <a16:creationId xmlns:a16="http://schemas.microsoft.com/office/drawing/2014/main" id="{3D045EE7-A4A2-4BCF-939E-E681C29F73C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1063" y="4785065"/>
            <a:ext cx="2207713" cy="13246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48401994" name="Espace réservé du texte 9"/>
          <p:cNvSpPr>
            <a:spLocks noGrp="1"/>
          </p:cNvSpPr>
          <p:nvPr>
            <p:ph type="body" sz="quarter" idx="10" hasCustomPrompt="1"/>
          </p:nvPr>
        </p:nvSpPr>
        <p:spPr bwMode="auto">
          <a:xfrm>
            <a:off x="1259999" y="1980000"/>
            <a:ext cx="10378625" cy="3994672"/>
          </a:xfrm>
        </p:spPr>
        <p:txBody>
          <a:bodyPr vertOverflow="overflow" horzOverflow="overflow" vert="horz" wrap="square" lIns="91440" tIns="45720" rIns="91440" bIns="45720" numCol="1" spcCol="0" rtlCol="0" fromWordArt="0" anchor="t" anchorCtr="0" forceAA="0" compatLnSpc="0">
            <a:normAutofit lnSpcReduction="10000"/>
          </a:bodyPr>
          <a:lstStyle>
            <a:lvl1pPr marL="0" indent="0">
              <a:buNone/>
              <a:defRPr lang="fr-FR" sz="1800">
                <a:solidFill>
                  <a:schemeClr val="tx1">
                    <a:lumMod val="85000"/>
                    <a:lumOff val="15000"/>
                  </a:schemeClr>
                </a:solidFill>
                <a:latin typeface="Verdana"/>
                <a:ea typeface="Verdana"/>
                <a:cs typeface="+mn-cs"/>
              </a:defRPr>
            </a:lvl1pPr>
          </a:lstStyle>
          <a:p>
            <a:pPr marL="283879" indent="-283879">
              <a:buFont typeface="Arial"/>
              <a:buChar char="•"/>
              <a:defRPr/>
            </a:pPr>
            <a:r>
              <a:rPr lang="fr-FR" sz="2600" b="0" i="0" u="sng" strike="noStrike" cap="none" spc="0" dirty="0">
                <a:solidFill>
                  <a:schemeClr val="tx1"/>
                </a:solidFill>
                <a:latin typeface="Verdana"/>
                <a:ea typeface="Verdana"/>
                <a:cs typeface="Verdana"/>
              </a:rPr>
              <a:t>Nouveauté :</a:t>
            </a:r>
            <a:endParaRPr sz="2600" b="0" i="0" u="sng" strike="noStrike" cap="none" spc="0" dirty="0">
              <a:solidFill>
                <a:schemeClr val="tx1"/>
              </a:solidFill>
              <a:latin typeface="Verdana"/>
              <a:ea typeface="Verdana"/>
              <a:cs typeface="Verdana"/>
            </a:endParaRPr>
          </a:p>
          <a:p>
            <a:pPr marL="683929" lvl="1" indent="-283879">
              <a:buFont typeface="Arial"/>
              <a:buChar char="•"/>
              <a:defRPr/>
            </a:pPr>
            <a:r>
              <a:rPr lang="fr-FR" sz="2400" b="0" i="0" u="none" strike="noStrike" cap="none" spc="0" dirty="0">
                <a:solidFill>
                  <a:schemeClr val="tx1"/>
                </a:solidFill>
                <a:latin typeface="Verdana"/>
                <a:ea typeface="Verdana"/>
                <a:cs typeface="Verdana"/>
              </a:rPr>
              <a:t>Amélioration de la vidéo par l’IA (Aristote)</a:t>
            </a:r>
            <a:endParaRPr lang="fr-FR" dirty="0">
              <a:latin typeface="Verdana"/>
              <a:ea typeface="Verdana"/>
              <a:cs typeface="Verdana"/>
            </a:endParaRPr>
          </a:p>
          <a:p>
            <a:pPr marL="1141129" lvl="2" indent="-283879">
              <a:defRPr/>
            </a:pPr>
            <a:r>
              <a:rPr lang="fr-FR" b="0" i="0" u="none" strike="noStrike" cap="none" spc="0" dirty="0">
                <a:solidFill>
                  <a:schemeClr val="tx1"/>
                </a:solidFill>
                <a:latin typeface="Verdana"/>
                <a:ea typeface="Verdana"/>
                <a:cs typeface="Verdana"/>
              </a:rPr>
              <a:t>Proposition de titre automatique</a:t>
            </a:r>
          </a:p>
          <a:p>
            <a:pPr marL="1141129" lvl="2" indent="-283879">
              <a:defRPr/>
            </a:pPr>
            <a:r>
              <a:rPr lang="fr-FR" b="0" i="0" u="none" strike="noStrike" cap="none" spc="0" dirty="0">
                <a:solidFill>
                  <a:schemeClr val="tx1"/>
                </a:solidFill>
                <a:latin typeface="Verdana"/>
                <a:ea typeface="Verdana"/>
                <a:cs typeface="Verdana"/>
              </a:rPr>
              <a:t>De description, Mots Clés, Disciplines, </a:t>
            </a:r>
          </a:p>
          <a:p>
            <a:pPr marL="1141129" lvl="2" indent="-283879">
              <a:defRPr/>
            </a:pPr>
            <a:r>
              <a:rPr lang="fr-FR" b="0" i="0" u="none" strike="noStrike" cap="none" spc="0" dirty="0">
                <a:solidFill>
                  <a:schemeClr val="tx1"/>
                </a:solidFill>
                <a:latin typeface="Verdana"/>
                <a:ea typeface="Verdana"/>
                <a:cs typeface="Verdana"/>
              </a:rPr>
              <a:t>Transcription et Quiz</a:t>
            </a:r>
          </a:p>
          <a:p>
            <a:pPr marL="1141129" lvl="2" indent="-283879">
              <a:defRPr/>
            </a:pPr>
            <a:endParaRPr lang="fr-FR" sz="700" b="0" i="0" u="none" strike="noStrike" cap="none" spc="0" dirty="0">
              <a:solidFill>
                <a:schemeClr val="tx1"/>
              </a:solidFill>
              <a:latin typeface="Verdana"/>
              <a:ea typeface="Verdana"/>
              <a:cs typeface="Verdana"/>
            </a:endParaRPr>
          </a:p>
          <a:p>
            <a:pPr marL="683929" lvl="1" indent="-283879">
              <a:buFont typeface="Arial"/>
              <a:buChar char="•"/>
              <a:defRPr/>
            </a:pPr>
            <a:r>
              <a:rPr lang="fr-FR" sz="2400" b="0" i="0" u="none" strike="noStrike" cap="none" spc="0" dirty="0" err="1">
                <a:solidFill>
                  <a:schemeClr val="tx1"/>
                </a:solidFill>
                <a:latin typeface="Verdana"/>
                <a:ea typeface="Verdana"/>
                <a:cs typeface="Verdana"/>
              </a:rPr>
              <a:t>QuizzYourSelf</a:t>
            </a:r>
            <a:r>
              <a:rPr lang="fr-FR" sz="2400" b="0" i="0" u="none" strike="noStrike" cap="none" spc="0" dirty="0">
                <a:solidFill>
                  <a:schemeClr val="tx1"/>
                </a:solidFill>
                <a:latin typeface="Verdana"/>
                <a:ea typeface="Verdana"/>
                <a:cs typeface="Verdana"/>
              </a:rPr>
              <a:t> (QCU, QCM, etc.)</a:t>
            </a:r>
          </a:p>
          <a:p>
            <a:pPr marL="1141129" lvl="2" indent="-283879">
              <a:defRPr/>
            </a:pPr>
            <a:r>
              <a:rPr lang="fr-FR" dirty="0">
                <a:latin typeface="Verdana"/>
                <a:ea typeface="Verdana"/>
                <a:cs typeface="Verdana"/>
              </a:rPr>
              <a:t>Export au format XML pour importation Moodle</a:t>
            </a:r>
          </a:p>
          <a:p>
            <a:pPr marL="1141129" lvl="2" indent="-283879">
              <a:defRPr/>
            </a:pPr>
            <a:endParaRPr lang="fr-FR" sz="1100" b="0" i="0" u="none" strike="noStrike" cap="none" spc="0" dirty="0">
              <a:solidFill>
                <a:schemeClr val="tx1"/>
              </a:solidFill>
              <a:latin typeface="Verdana"/>
              <a:ea typeface="Verdana"/>
              <a:cs typeface="Verdana"/>
            </a:endParaRPr>
          </a:p>
          <a:p>
            <a:pPr marL="683929" lvl="1" indent="-283879">
              <a:buFont typeface="Arial"/>
              <a:buChar char="•"/>
              <a:defRPr/>
            </a:pPr>
            <a:r>
              <a:rPr lang="fr-FR" sz="2400" b="0" i="0" u="none" strike="noStrike" cap="none" spc="0" dirty="0">
                <a:solidFill>
                  <a:schemeClr val="tx1"/>
                </a:solidFill>
                <a:latin typeface="Verdana"/>
                <a:ea typeface="Verdana"/>
                <a:cs typeface="Verdana"/>
              </a:rPr>
              <a:t>Pilotage matériel </a:t>
            </a:r>
            <a:r>
              <a:rPr lang="fr-FR" sz="2400" b="0" i="0" u="none" strike="noStrike" cap="none" spc="0" dirty="0" err="1">
                <a:solidFill>
                  <a:schemeClr val="tx1"/>
                </a:solidFill>
                <a:latin typeface="Verdana"/>
                <a:ea typeface="Verdana"/>
                <a:cs typeface="Verdana"/>
              </a:rPr>
              <a:t>Extron</a:t>
            </a:r>
            <a:r>
              <a:rPr lang="fr-FR" sz="2400" b="0" i="0" u="none" strike="noStrike" cap="none" spc="0" dirty="0">
                <a:solidFill>
                  <a:schemeClr val="tx1"/>
                </a:solidFill>
                <a:latin typeface="Verdana"/>
                <a:ea typeface="Verdana"/>
                <a:cs typeface="Verdana"/>
              </a:rPr>
              <a:t> SMP (enregistrement, direct ...)</a:t>
            </a:r>
            <a:br>
              <a:rPr lang="fr-FR" sz="2400" b="0" i="0" u="none" strike="noStrike" cap="none" spc="0" dirty="0">
                <a:solidFill>
                  <a:schemeClr val="tx1"/>
                </a:solidFill>
                <a:latin typeface="Verdana"/>
                <a:ea typeface="Verdana"/>
                <a:cs typeface="Verdana"/>
              </a:rPr>
            </a:br>
            <a:endParaRPr lang="fr-FR" sz="1800" b="0" i="0" u="none" strike="noStrike" cap="none" spc="0" dirty="0">
              <a:solidFill>
                <a:schemeClr val="tx1"/>
              </a:solidFill>
              <a:latin typeface="Verdana"/>
              <a:ea typeface="Verdana"/>
              <a:cs typeface="Verdana"/>
            </a:endParaRPr>
          </a:p>
          <a:p>
            <a:pPr marL="683929" lvl="1" indent="-283879">
              <a:buFont typeface="Arial"/>
              <a:buChar char="•"/>
              <a:defRPr/>
            </a:pPr>
            <a:r>
              <a:rPr lang="fr-FR" sz="2400" b="0" i="0" u="none" strike="noStrike" cap="none" spc="0" dirty="0">
                <a:solidFill>
                  <a:schemeClr val="tx1"/>
                </a:solidFill>
                <a:latin typeface="Verdana"/>
                <a:ea typeface="Verdana"/>
                <a:cs typeface="Verdana"/>
              </a:rPr>
              <a:t>Sous-titrage automatique via </a:t>
            </a:r>
            <a:r>
              <a:rPr lang="fr-FR" sz="2400" b="0" i="0" u="none" strike="noStrike" cap="none" spc="0" dirty="0" err="1">
                <a:solidFill>
                  <a:schemeClr val="tx1"/>
                </a:solidFill>
                <a:latin typeface="Verdana"/>
                <a:ea typeface="Verdana"/>
                <a:cs typeface="Verdana"/>
              </a:rPr>
              <a:t>Whisper</a:t>
            </a:r>
            <a:endParaRPr lang="fr-FR" sz="1800" b="0" i="0" u="none" strike="noStrike" cap="none" spc="0" dirty="0">
              <a:solidFill>
                <a:schemeClr val="tx1"/>
              </a:solidFill>
              <a:latin typeface="Verdana"/>
              <a:ea typeface="Verdana"/>
              <a:cs typeface="Verdana"/>
            </a:endParaRPr>
          </a:p>
        </p:txBody>
      </p:sp>
      <p:sp>
        <p:nvSpPr>
          <p:cNvPr id="1653048758" name="Espace réservé du texte 3"/>
          <p:cNvSpPr>
            <a:spLocks noGrp="1"/>
          </p:cNvSpPr>
          <p:nvPr>
            <p:ph type="body" sz="quarter" idx="12" hasCustomPrompt="1"/>
          </p:nvPr>
        </p:nvSpPr>
        <p:spPr bwMode="auto">
          <a:xfrm>
            <a:off x="328105" y="1047426"/>
            <a:ext cx="11526211" cy="759009"/>
          </a:xfrm>
        </p:spPr>
        <p:txBody>
          <a:bodyPr>
            <a:noAutofit/>
          </a:bodyPr>
          <a:lstStyle>
            <a:lvl1pPr marL="0" indent="0">
              <a:buNone/>
              <a:defRPr lang="fr-FR" sz="4400">
                <a:solidFill>
                  <a:srgbClr val="0D4050"/>
                </a:solidFill>
                <a:latin typeface="Raleway"/>
                <a:ea typeface="+mn-ea"/>
                <a:cs typeface="+mn-cs"/>
              </a:defRPr>
            </a:lvl1pPr>
          </a:lstStyle>
          <a:p>
            <a:pPr algn="ctr">
              <a:defRPr/>
            </a:pPr>
            <a:r>
              <a:t>Esup-Pod – Focus fonctionnel</a:t>
            </a:r>
          </a:p>
        </p:txBody>
      </p:sp>
      <p:pic>
        <p:nvPicPr>
          <p:cNvPr id="2052" name="Picture 4" descr="Centrale supelec logo - File:Ecole Centrale Supelec logo.svg - Wikimedia  Commons">
            <a:extLst>
              <a:ext uri="{FF2B5EF4-FFF2-40B4-BE49-F238E27FC236}">
                <a16:creationId xmlns:a16="http://schemas.microsoft.com/office/drawing/2014/main" id="{07D0B986-1E56-428D-B5D4-5D9179A7B58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321554" y="1632019"/>
            <a:ext cx="2645546" cy="13517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ristote : 4 287 images, photos de stock, objets 3D et images vectorielles  | Shutterstock">
            <a:extLst>
              <a:ext uri="{FF2B5EF4-FFF2-40B4-BE49-F238E27FC236}">
                <a16:creationId xmlns:a16="http://schemas.microsoft.com/office/drawing/2014/main" id="{65701B6D-4D22-420A-8274-DEC4495DE96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9899" y="4536489"/>
            <a:ext cx="1438183" cy="143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280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48401994" name="Espace réservé du texte 9"/>
          <p:cNvSpPr>
            <a:spLocks noGrp="1"/>
          </p:cNvSpPr>
          <p:nvPr>
            <p:ph type="body" sz="quarter" idx="10" hasCustomPrompt="1"/>
          </p:nvPr>
        </p:nvSpPr>
        <p:spPr bwMode="auto">
          <a:xfrm>
            <a:off x="1259999" y="1980000"/>
            <a:ext cx="10378625" cy="3850453"/>
          </a:xfrm>
        </p:spPr>
        <p:txBody>
          <a:bodyPr vertOverflow="overflow" horzOverflow="overflow" vert="horz" wrap="square" lIns="91440" tIns="45720" rIns="91440" bIns="45720" numCol="1" spcCol="0" rtlCol="0" fromWordArt="0" anchor="t" anchorCtr="0" forceAA="0" compatLnSpc="0">
            <a:normAutofit fontScale="85000" lnSpcReduction="20000"/>
          </a:bodyPr>
          <a:lstStyle>
            <a:lvl1pPr marL="0" indent="0">
              <a:buNone/>
              <a:defRPr lang="fr-FR" sz="1800">
                <a:solidFill>
                  <a:schemeClr val="tx1">
                    <a:lumMod val="85000"/>
                    <a:lumOff val="15000"/>
                  </a:schemeClr>
                </a:solidFill>
                <a:latin typeface="Verdana"/>
                <a:ea typeface="Verdana"/>
                <a:cs typeface="+mn-cs"/>
              </a:defRPr>
            </a:lvl1pPr>
          </a:lstStyle>
          <a:p>
            <a:pPr marL="283879" indent="-283879">
              <a:buFont typeface="Arial"/>
              <a:buChar char="•"/>
              <a:defRPr/>
            </a:pPr>
            <a:r>
              <a:rPr lang="fr-FR" sz="2600" b="0" i="0" u="sng" strike="noStrike" cap="none" spc="0" dirty="0">
                <a:solidFill>
                  <a:schemeClr val="tx1"/>
                </a:solidFill>
                <a:latin typeface="Verdana"/>
                <a:ea typeface="Verdana"/>
                <a:cs typeface="Verdana"/>
              </a:rPr>
              <a:t>A venir (3.8~4.0):</a:t>
            </a:r>
          </a:p>
          <a:p>
            <a:pPr marL="283879" indent="-283879">
              <a:buFont typeface="Arial"/>
              <a:buChar char="•"/>
              <a:defRPr/>
            </a:pPr>
            <a:endParaRPr sz="2600" b="0" i="0" u="sng" strike="noStrike" cap="none" spc="0" dirty="0">
              <a:solidFill>
                <a:schemeClr val="tx1"/>
              </a:solidFill>
              <a:latin typeface="Verdana"/>
              <a:ea typeface="Verdana"/>
              <a:cs typeface="Verdana"/>
            </a:endParaRPr>
          </a:p>
          <a:p>
            <a:pPr marL="683929" lvl="1" indent="-283879">
              <a:buFont typeface="Arial"/>
              <a:buChar char="•"/>
              <a:defRPr/>
            </a:pPr>
            <a:r>
              <a:rPr lang="fr-FR" sz="2400" b="0" i="0" u="none" strike="noStrike" cap="none" spc="0" dirty="0">
                <a:solidFill>
                  <a:schemeClr val="tx1"/>
                </a:solidFill>
                <a:latin typeface="Verdana"/>
                <a:ea typeface="Verdana"/>
                <a:cs typeface="Verdana"/>
              </a:rPr>
              <a:t>Ferme d’encodage GPU mutualisable</a:t>
            </a:r>
          </a:p>
          <a:p>
            <a:pPr marL="683929" lvl="1" indent="-283879">
              <a:buFont typeface="Arial"/>
              <a:buChar char="•"/>
              <a:defRPr/>
            </a:pPr>
            <a:endParaRPr lang="fr-FR" sz="1800" b="0" i="0" u="none" strike="noStrike" cap="none" spc="0" dirty="0">
              <a:solidFill>
                <a:schemeClr val="tx1"/>
              </a:solidFill>
              <a:latin typeface="Verdana"/>
              <a:ea typeface="Verdana"/>
              <a:cs typeface="Verdana"/>
            </a:endParaRPr>
          </a:p>
          <a:p>
            <a:pPr marL="683929" lvl="1" indent="-283879">
              <a:buFont typeface="Arial"/>
              <a:buChar char="•"/>
              <a:defRPr/>
            </a:pPr>
            <a:r>
              <a:rPr lang="fr-FR" sz="2400" b="0" i="0" u="none" strike="noStrike" cap="none" spc="0" dirty="0">
                <a:solidFill>
                  <a:schemeClr val="tx1"/>
                </a:solidFill>
                <a:latin typeface="Verdana"/>
                <a:ea typeface="Verdana"/>
                <a:cs typeface="Verdana"/>
              </a:rPr>
              <a:t>Gestion des intervenants</a:t>
            </a:r>
          </a:p>
          <a:p>
            <a:pPr marL="683929" lvl="1" indent="-283879">
              <a:buFont typeface="Arial"/>
              <a:buChar char="•"/>
              <a:defRPr/>
            </a:pPr>
            <a:endParaRPr lang="fr-FR" sz="1800" b="0" i="0" u="none" strike="noStrike" cap="none" spc="0" dirty="0">
              <a:solidFill>
                <a:schemeClr val="tx1"/>
              </a:solidFill>
              <a:latin typeface="Verdana"/>
              <a:ea typeface="Verdana"/>
              <a:cs typeface="Verdana"/>
            </a:endParaRPr>
          </a:p>
          <a:p>
            <a:pPr marL="683929" lvl="1" indent="-283879">
              <a:buFont typeface="Arial"/>
              <a:buChar char="•"/>
              <a:defRPr/>
            </a:pPr>
            <a:r>
              <a:rPr lang="fr-FR" sz="2400" b="0" i="0" u="none" strike="noStrike" cap="none" spc="0" dirty="0" err="1">
                <a:solidFill>
                  <a:schemeClr val="tx1"/>
                </a:solidFill>
                <a:latin typeface="Verdana"/>
                <a:ea typeface="Verdana"/>
                <a:cs typeface="Verdana"/>
              </a:rPr>
              <a:t>ActivityPub</a:t>
            </a:r>
            <a:endParaRPr lang="fr-FR" dirty="0">
              <a:latin typeface="Verdana"/>
              <a:ea typeface="Verdana"/>
              <a:cs typeface="Verdana"/>
            </a:endParaRPr>
          </a:p>
          <a:p>
            <a:pPr marL="683929" lvl="1" indent="-283879">
              <a:buFont typeface="Arial"/>
              <a:buChar char="•"/>
              <a:defRPr/>
            </a:pPr>
            <a:endParaRPr lang="fr-FR" sz="2400" b="0" i="0" u="none" strike="noStrike" cap="none" spc="0" dirty="0">
              <a:solidFill>
                <a:schemeClr val="tx1"/>
              </a:solidFill>
              <a:latin typeface="Verdana"/>
              <a:ea typeface="Verdana"/>
              <a:cs typeface="Verdana"/>
            </a:endParaRPr>
          </a:p>
          <a:p>
            <a:pPr marL="683929" lvl="1" indent="-283879">
              <a:buFont typeface="Arial"/>
              <a:buChar char="•"/>
              <a:defRPr/>
            </a:pPr>
            <a:r>
              <a:rPr lang="fr-FR" sz="2400" b="0" i="0" u="none" strike="noStrike" cap="none" spc="0" dirty="0">
                <a:solidFill>
                  <a:schemeClr val="tx1"/>
                </a:solidFill>
                <a:latin typeface="Verdana"/>
                <a:ea typeface="Verdana"/>
                <a:cs typeface="Verdana"/>
              </a:rPr>
              <a:t>Pair à pair</a:t>
            </a:r>
          </a:p>
          <a:p>
            <a:pPr marL="683929" lvl="1" indent="-283879">
              <a:buFont typeface="Arial"/>
              <a:buChar char="•"/>
              <a:defRPr/>
            </a:pPr>
            <a:endParaRPr lang="fr-FR" sz="2400" b="0" i="0" u="none" strike="noStrike" cap="none" spc="0" dirty="0">
              <a:solidFill>
                <a:schemeClr val="tx1"/>
              </a:solidFill>
              <a:latin typeface="Verdana"/>
              <a:ea typeface="Verdana"/>
              <a:cs typeface="Verdana"/>
            </a:endParaRPr>
          </a:p>
          <a:p>
            <a:pPr marL="683929" lvl="1" indent="-283879">
              <a:buFont typeface="Arial"/>
              <a:buChar char="•"/>
              <a:defRPr/>
            </a:pPr>
            <a:r>
              <a:rPr lang="fr-FR" sz="2400" b="0" i="0" u="none" strike="noStrike" cap="none" spc="0" dirty="0">
                <a:solidFill>
                  <a:schemeClr val="tx1"/>
                </a:solidFill>
                <a:latin typeface="Verdana"/>
                <a:ea typeface="Verdana"/>
                <a:cs typeface="Verdana"/>
              </a:rPr>
              <a:t>Stockage S3</a:t>
            </a:r>
          </a:p>
          <a:p>
            <a:pPr marL="683929" lvl="1" indent="-283879">
              <a:buFont typeface="Arial"/>
              <a:buChar char="•"/>
              <a:defRPr/>
            </a:pPr>
            <a:endParaRPr lang="fr-FR" sz="2400" b="0" i="0" u="none" strike="noStrike" cap="none" spc="0" dirty="0">
              <a:solidFill>
                <a:schemeClr val="tx1"/>
              </a:solidFill>
              <a:latin typeface="Verdana"/>
              <a:ea typeface="Verdana"/>
              <a:cs typeface="Verdana"/>
            </a:endParaRPr>
          </a:p>
          <a:p>
            <a:pPr marL="683929" lvl="1" indent="-283879">
              <a:buFont typeface="Arial"/>
              <a:buChar char="•"/>
              <a:defRPr/>
            </a:pPr>
            <a:r>
              <a:rPr lang="fr-FR" sz="2400" b="0" i="0" u="none" strike="noStrike" cap="none" spc="0" dirty="0">
                <a:solidFill>
                  <a:schemeClr val="tx1"/>
                </a:solidFill>
                <a:latin typeface="Verdana"/>
                <a:ea typeface="Verdana"/>
                <a:cs typeface="Verdana"/>
              </a:rPr>
              <a:t>...</a:t>
            </a:r>
            <a:endParaRPr lang="fr-FR" sz="1800" b="0" i="0" u="none" strike="noStrike" cap="none" spc="0" dirty="0">
              <a:solidFill>
                <a:schemeClr val="tx1"/>
              </a:solidFill>
              <a:latin typeface="Verdana"/>
              <a:cs typeface="Verdana"/>
            </a:endParaRPr>
          </a:p>
        </p:txBody>
      </p:sp>
      <p:sp>
        <p:nvSpPr>
          <p:cNvPr id="1653048758" name="Espace réservé du texte 3"/>
          <p:cNvSpPr>
            <a:spLocks noGrp="1"/>
          </p:cNvSpPr>
          <p:nvPr>
            <p:ph type="body" sz="quarter" idx="12" hasCustomPrompt="1"/>
          </p:nvPr>
        </p:nvSpPr>
        <p:spPr bwMode="auto">
          <a:xfrm>
            <a:off x="328105" y="1047426"/>
            <a:ext cx="11526211" cy="759009"/>
          </a:xfrm>
        </p:spPr>
        <p:txBody>
          <a:bodyPr>
            <a:noAutofit/>
          </a:bodyPr>
          <a:lstStyle>
            <a:lvl1pPr marL="0" indent="0">
              <a:buNone/>
              <a:defRPr lang="fr-FR" sz="4400">
                <a:solidFill>
                  <a:srgbClr val="0D4050"/>
                </a:solidFill>
                <a:latin typeface="Raleway"/>
                <a:ea typeface="+mn-ea"/>
                <a:cs typeface="+mn-cs"/>
              </a:defRPr>
            </a:lvl1pPr>
          </a:lstStyle>
          <a:p>
            <a:pPr algn="ctr">
              <a:defRPr/>
            </a:pPr>
            <a:r>
              <a:t>Esup-Pod – Focus fonctionnel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91269729" name="Espace réservé du texte 1"/>
          <p:cNvSpPr>
            <a:spLocks noGrp="1"/>
          </p:cNvSpPr>
          <p:nvPr>
            <p:ph type="body" sz="quarter" idx="11"/>
          </p:nvPr>
        </p:nvSpPr>
        <p:spPr bwMode="auto">
          <a:xfrm>
            <a:off x="3041532" y="1766577"/>
            <a:ext cx="6108929" cy="759010"/>
          </a:xfrm>
        </p:spPr>
        <p:txBody>
          <a:bodyPr>
            <a:normAutofit fontScale="77500" lnSpcReduction="20000"/>
          </a:bodyPr>
          <a:lstStyle/>
          <a:p>
            <a:pPr>
              <a:defRPr/>
            </a:pPr>
            <a:r>
              <a:rPr lang="fr-FR" dirty="0"/>
              <a:t>Connexion entre LMS et vidéo</a:t>
            </a:r>
          </a:p>
          <a:p>
            <a:pPr>
              <a:defRPr/>
            </a:pPr>
            <a:r>
              <a:rPr lang="fr-FR" dirty="0"/>
              <a:t>Vers l’infini et au delà </a:t>
            </a:r>
          </a:p>
        </p:txBody>
      </p:sp>
      <p:sp>
        <p:nvSpPr>
          <p:cNvPr id="2037315921" name="Espace réservé du texte 2"/>
          <p:cNvSpPr>
            <a:spLocks noGrp="1"/>
          </p:cNvSpPr>
          <p:nvPr>
            <p:ph type="body" sz="quarter" idx="12"/>
          </p:nvPr>
        </p:nvSpPr>
        <p:spPr bwMode="auto">
          <a:xfrm>
            <a:off x="1717663" y="869542"/>
            <a:ext cx="9085385" cy="759010"/>
          </a:xfrm>
        </p:spPr>
        <p:txBody>
          <a:bodyPr/>
          <a:lstStyle/>
          <a:p>
            <a:pPr>
              <a:defRPr/>
            </a:pPr>
            <a:r>
              <a:rPr lang="fr-FR" sz="4400" b="0" i="0" u="none" strike="noStrike" cap="none" spc="0">
                <a:solidFill>
                  <a:schemeClr val="tx1">
                    <a:lumMod val="85000"/>
                    <a:lumOff val="15000"/>
                  </a:schemeClr>
                </a:solidFill>
                <a:latin typeface="Verdana"/>
                <a:ea typeface="Verdana"/>
                <a:cs typeface="Arial"/>
              </a:rPr>
              <a:t>Plugins ESUP-Pod pour Moodle</a:t>
            </a:r>
            <a:endParaRPr lang="fr-FR"/>
          </a:p>
        </p:txBody>
      </p:sp>
      <p:pic>
        <p:nvPicPr>
          <p:cNvPr id="4" name="Image 3">
            <a:extLst>
              <a:ext uri="{FF2B5EF4-FFF2-40B4-BE49-F238E27FC236}">
                <a16:creationId xmlns:a16="http://schemas.microsoft.com/office/drawing/2014/main" id="{2D23F7F3-4187-4775-A8CF-03BE8A1449E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41725" y="2716880"/>
            <a:ext cx="2908550" cy="29085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2545716" name="Espace réservé du texte 9"/>
          <p:cNvSpPr>
            <a:spLocks noGrp="1"/>
          </p:cNvSpPr>
          <p:nvPr>
            <p:ph type="body" sz="quarter" idx="10" hasCustomPrompt="1"/>
          </p:nvPr>
        </p:nvSpPr>
        <p:spPr bwMode="auto">
          <a:xfrm>
            <a:off x="1260000" y="1980000"/>
            <a:ext cx="9134156" cy="3850454"/>
          </a:xfrm>
        </p:spPr>
        <p:txBody>
          <a:bodyPr vertOverflow="overflow" horzOverflow="overflow" vert="horz" wrap="square" lIns="91440" tIns="45720" rIns="91440" bIns="45720" numCol="1" spcCol="0" rtlCol="0" fromWordArt="0" anchor="t" anchorCtr="0" forceAA="0" compatLnSpc="0">
            <a:normAutofit/>
          </a:bodyPr>
          <a:lstStyle>
            <a:lvl1pPr marL="0" indent="0">
              <a:buNone/>
              <a:defRPr lang="fr-FR" sz="1800">
                <a:solidFill>
                  <a:schemeClr val="tx1">
                    <a:lumMod val="85000"/>
                    <a:lumOff val="15000"/>
                  </a:schemeClr>
                </a:solidFill>
                <a:latin typeface="Verdana"/>
                <a:ea typeface="Verdana"/>
                <a:cs typeface="+mn-cs"/>
              </a:defRPr>
            </a:lvl1pPr>
          </a:lstStyle>
          <a:p>
            <a:pPr marL="283879" indent="-283879">
              <a:buFont typeface="Arial"/>
              <a:buChar char="•"/>
              <a:defRPr/>
            </a:pPr>
            <a:r>
              <a:rPr lang="fr-FR" sz="1800" b="0" i="0" u="none" strike="noStrike" cap="none" spc="0" dirty="0">
                <a:solidFill>
                  <a:schemeClr val="tx1">
                    <a:lumMod val="85000"/>
                    <a:lumOff val="15000"/>
                  </a:schemeClr>
                </a:solidFill>
                <a:latin typeface="Verdana"/>
                <a:ea typeface="Verdana"/>
                <a:cs typeface="Verdana"/>
              </a:rPr>
              <a:t>Plugin repository -&gt; permet à Moodle de lier des ressources </a:t>
            </a:r>
            <a:r>
              <a:rPr lang="fr-FR" dirty="0">
                <a:cs typeface="Verdana"/>
              </a:rPr>
              <a:t>issues de</a:t>
            </a:r>
            <a:r>
              <a:rPr lang="fr-FR" sz="1800" b="0" i="0" u="none" strike="noStrike" cap="none" spc="0" dirty="0">
                <a:solidFill>
                  <a:schemeClr val="tx1">
                    <a:lumMod val="85000"/>
                    <a:lumOff val="15000"/>
                  </a:schemeClr>
                </a:solidFill>
                <a:latin typeface="Verdana"/>
                <a:ea typeface="Verdana"/>
                <a:cs typeface="Verdana"/>
              </a:rPr>
              <a:t> POD</a:t>
            </a:r>
            <a:endParaRPr sz="1800" b="0" i="0" u="none" strike="noStrike" cap="none" spc="0" dirty="0">
              <a:solidFill>
                <a:schemeClr val="tx1">
                  <a:lumMod val="85000"/>
                  <a:lumOff val="15000"/>
                </a:schemeClr>
              </a:solidFill>
              <a:latin typeface="Verdana"/>
              <a:cs typeface="Verdana"/>
            </a:endParaRPr>
          </a:p>
          <a:p>
            <a:pPr marL="683929" lvl="1" indent="-283879">
              <a:buFont typeface="Arial"/>
              <a:buChar char="•"/>
              <a:defRPr/>
            </a:pPr>
            <a:r>
              <a:rPr lang="fr-FR" sz="1800" b="0" i="0" u="none" strike="noStrike" cap="none" spc="0" dirty="0">
                <a:solidFill>
                  <a:schemeClr val="tx1">
                    <a:lumMod val="85000"/>
                    <a:lumOff val="15000"/>
                  </a:schemeClr>
                </a:solidFill>
                <a:latin typeface="Verdana"/>
                <a:ea typeface="Verdana"/>
                <a:cs typeface="Verdana"/>
              </a:rPr>
              <a:t>Le fichier reste sur le serveur POD</a:t>
            </a:r>
            <a:endParaRPr sz="1800" b="0" i="0" u="none" strike="noStrike" cap="none" spc="0" dirty="0">
              <a:solidFill>
                <a:schemeClr val="tx1">
                  <a:lumMod val="85000"/>
                  <a:lumOff val="15000"/>
                </a:schemeClr>
              </a:solidFill>
              <a:latin typeface="Verdana"/>
              <a:cs typeface="Verdana"/>
            </a:endParaRPr>
          </a:p>
          <a:p>
            <a:pPr marL="683929" lvl="1" indent="-283879">
              <a:buFont typeface="Arial"/>
              <a:buChar char="•"/>
              <a:defRPr/>
            </a:pPr>
            <a:r>
              <a:rPr lang="fr-FR" sz="1800" b="0" i="0" u="none" strike="noStrike" cap="none" spc="0" dirty="0">
                <a:solidFill>
                  <a:schemeClr val="tx1">
                    <a:lumMod val="85000"/>
                    <a:lumOff val="15000"/>
                  </a:schemeClr>
                </a:solidFill>
                <a:latin typeface="Verdana"/>
                <a:ea typeface="Verdana"/>
                <a:cs typeface="Verdana"/>
              </a:rPr>
              <a:t>Pas de stockage dans Moodle</a:t>
            </a:r>
            <a:endParaRPr sz="1800" b="0" i="0" u="none" strike="noStrike" cap="none" spc="0" dirty="0">
              <a:solidFill>
                <a:schemeClr val="tx1">
                  <a:lumMod val="85000"/>
                  <a:lumOff val="15000"/>
                </a:schemeClr>
              </a:solidFill>
              <a:latin typeface="Verdana"/>
              <a:cs typeface="Verdana"/>
            </a:endParaRPr>
          </a:p>
          <a:p>
            <a:pPr marL="1083979" lvl="2" indent="-283879">
              <a:buFont typeface="Arial"/>
              <a:buChar char="•"/>
              <a:defRPr/>
            </a:pPr>
            <a:r>
              <a:rPr lang="fr-FR" sz="1800" dirty="0">
                <a:solidFill>
                  <a:schemeClr val="tx1">
                    <a:lumMod val="85000"/>
                    <a:lumOff val="15000"/>
                  </a:schemeClr>
                </a:solidFill>
                <a:latin typeface="Verdana"/>
                <a:ea typeface="Verdana"/>
                <a:cs typeface="Verdana"/>
              </a:rPr>
              <a:t>=&gt;</a:t>
            </a:r>
            <a:r>
              <a:rPr lang="fr-FR" sz="1800" b="0" i="0" u="none" strike="noStrike" cap="none" spc="0" dirty="0">
                <a:solidFill>
                  <a:schemeClr val="tx1">
                    <a:lumMod val="85000"/>
                    <a:lumOff val="15000"/>
                  </a:schemeClr>
                </a:solidFill>
                <a:latin typeface="Verdana"/>
                <a:ea typeface="Verdana"/>
                <a:cs typeface="Verdana"/>
              </a:rPr>
              <a:t> Allègement du stockage et des performances Moodle</a:t>
            </a:r>
            <a:endParaRPr sz="1800" b="0" i="0" u="none" strike="noStrike" cap="none" spc="0" dirty="0">
              <a:solidFill>
                <a:schemeClr val="tx1">
                  <a:lumMod val="85000"/>
                  <a:lumOff val="15000"/>
                </a:schemeClr>
              </a:solidFill>
              <a:latin typeface="Verdana"/>
              <a:cs typeface="Verdana"/>
            </a:endParaRPr>
          </a:p>
          <a:p>
            <a:pPr marL="683929" lvl="1" indent="-283879">
              <a:buFont typeface="Arial"/>
              <a:buChar char="•"/>
              <a:defRPr/>
            </a:pPr>
            <a:r>
              <a:rPr lang="fr-FR" sz="1800" b="0" i="0" u="none" strike="noStrike" cap="none" spc="0" dirty="0">
                <a:solidFill>
                  <a:schemeClr val="tx1">
                    <a:lumMod val="85000"/>
                    <a:lumOff val="15000"/>
                  </a:schemeClr>
                </a:solidFill>
                <a:latin typeface="Verdana"/>
                <a:ea typeface="Verdana"/>
                <a:cs typeface="Verdana"/>
              </a:rPr>
              <a:t>Pas de mise en cache</a:t>
            </a:r>
            <a:endParaRPr sz="1800" b="0" i="0" u="none" strike="noStrike" cap="none" spc="0" dirty="0">
              <a:solidFill>
                <a:schemeClr val="tx1">
                  <a:lumMod val="85000"/>
                  <a:lumOff val="15000"/>
                </a:schemeClr>
              </a:solidFill>
              <a:latin typeface="Verdana"/>
              <a:cs typeface="Verdana"/>
            </a:endParaRPr>
          </a:p>
          <a:p>
            <a:pPr marL="683928" lvl="1" indent="-283879">
              <a:buFont typeface="Arial"/>
              <a:buChar char="•"/>
              <a:defRPr/>
            </a:pPr>
            <a:r>
              <a:rPr lang="fr-FR" sz="1800" b="0" i="0" u="none" strike="noStrike" cap="none" spc="0" dirty="0">
                <a:solidFill>
                  <a:schemeClr val="tx1">
                    <a:lumMod val="85000"/>
                    <a:lumOff val="15000"/>
                  </a:schemeClr>
                </a:solidFill>
                <a:latin typeface="Verdana"/>
                <a:ea typeface="Verdana"/>
                <a:cs typeface="Verdana"/>
              </a:rPr>
              <a:t>Plusieurs instances de repository POD possibles</a:t>
            </a:r>
            <a:endParaRPr sz="1400" dirty="0">
              <a:latin typeface="Verdana"/>
              <a:ea typeface="Verdana"/>
              <a:cs typeface="Verdana"/>
            </a:endParaRPr>
          </a:p>
          <a:p>
            <a:pPr marL="1083979" lvl="2" indent="-283879">
              <a:buFont typeface="Arial"/>
              <a:buChar char="•"/>
              <a:defRPr/>
            </a:pPr>
            <a:r>
              <a:rPr lang="fr-FR" sz="1800" dirty="0">
                <a:latin typeface="Verdana"/>
                <a:ea typeface="Verdana"/>
                <a:cs typeface="Verdana"/>
              </a:rPr>
              <a:t>Un Moodle plein de POD</a:t>
            </a:r>
            <a:endParaRPr sz="1800" dirty="0">
              <a:latin typeface="Verdana"/>
              <a:ea typeface="Verdana"/>
              <a:cs typeface="Verdana"/>
            </a:endParaRPr>
          </a:p>
        </p:txBody>
      </p:sp>
      <p:sp>
        <p:nvSpPr>
          <p:cNvPr id="999062324" name="Espace réservé du texte 3"/>
          <p:cNvSpPr>
            <a:spLocks noGrp="1"/>
          </p:cNvSpPr>
          <p:nvPr>
            <p:ph type="body" sz="quarter" idx="12" hasCustomPrompt="1"/>
          </p:nvPr>
        </p:nvSpPr>
        <p:spPr bwMode="auto">
          <a:xfrm>
            <a:off x="1260473" y="1047427"/>
            <a:ext cx="8929865" cy="759010"/>
          </a:xfrm>
        </p:spPr>
        <p:txBody>
          <a:bodyPr>
            <a:noAutofit/>
          </a:bodyPr>
          <a:lstStyle>
            <a:lvl1pPr marL="0" indent="0">
              <a:buNone/>
              <a:defRPr lang="fr-FR" sz="4400">
                <a:solidFill>
                  <a:srgbClr val="0D4050"/>
                </a:solidFill>
                <a:latin typeface="Raleway"/>
                <a:ea typeface="+mn-ea"/>
                <a:cs typeface="+mn-cs"/>
              </a:defRPr>
            </a:lvl1pPr>
          </a:lstStyle>
          <a:p>
            <a:pPr algn="ctr">
              <a:defRPr/>
            </a:pPr>
            <a:r>
              <a:t>Plugin Moodle - Fonctionnalités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45998100" name="Espace réservé du texte 9"/>
          <p:cNvSpPr>
            <a:spLocks noGrp="1"/>
          </p:cNvSpPr>
          <p:nvPr>
            <p:ph type="body" sz="quarter" idx="10" hasCustomPrompt="1"/>
          </p:nvPr>
        </p:nvSpPr>
        <p:spPr bwMode="auto">
          <a:xfrm>
            <a:off x="1260000" y="1980000"/>
            <a:ext cx="9134156" cy="3850453"/>
          </a:xfrm>
        </p:spPr>
        <p:txBody>
          <a:bodyPr vertOverflow="overflow" horzOverflow="overflow" vert="horz" wrap="square" lIns="91440" tIns="45720" rIns="91440" bIns="45720" numCol="1" spcCol="0" rtlCol="0" fromWordArt="0" anchor="t" anchorCtr="0" forceAA="0" compatLnSpc="0">
            <a:normAutofit/>
          </a:bodyPr>
          <a:lstStyle>
            <a:lvl1pPr marL="0" indent="0">
              <a:buNone/>
              <a:defRPr lang="fr-FR" sz="1800">
                <a:solidFill>
                  <a:schemeClr val="tx1">
                    <a:lumMod val="85000"/>
                    <a:lumOff val="15000"/>
                  </a:schemeClr>
                </a:solidFill>
                <a:latin typeface="Verdana"/>
                <a:ea typeface="Verdana"/>
                <a:cs typeface="+mn-cs"/>
              </a:defRPr>
            </a:lvl1pPr>
          </a:lstStyle>
          <a:p>
            <a:pPr marL="283879" indent="-283879">
              <a:buFont typeface="Arial"/>
              <a:buChar char="•"/>
              <a:defRPr/>
            </a:pPr>
            <a:r>
              <a:rPr lang="fr-FR" sz="1800" b="0" i="0" u="none" strike="noStrike" cap="none" spc="0" dirty="0">
                <a:solidFill>
                  <a:schemeClr val="tx1"/>
                </a:solidFill>
                <a:latin typeface="Verdana"/>
                <a:ea typeface="Verdana"/>
                <a:cs typeface="Verdana"/>
              </a:rPr>
              <a:t>Choix du mode de visualisation dans l’instance POD</a:t>
            </a:r>
            <a:endParaRPr sz="1800" b="0" i="0" u="none" strike="noStrike" cap="none" spc="0" dirty="0">
              <a:solidFill>
                <a:schemeClr val="tx1"/>
              </a:solidFill>
              <a:latin typeface="Verdana"/>
              <a:cs typeface="Verdana"/>
            </a:endParaRPr>
          </a:p>
          <a:p>
            <a:pPr marL="683929" lvl="1" indent="-283879">
              <a:buFont typeface="Arial"/>
              <a:buChar char="•"/>
              <a:defRPr/>
            </a:pPr>
            <a:r>
              <a:rPr lang="fr-FR" sz="1800" b="0" i="0" u="none" strike="noStrike" cap="none" spc="0" dirty="0">
                <a:solidFill>
                  <a:schemeClr val="tx1"/>
                </a:solidFill>
                <a:latin typeface="Verdana"/>
                <a:ea typeface="Verdana"/>
                <a:cs typeface="Verdana"/>
              </a:rPr>
              <a:t>Lecteur média Moodle</a:t>
            </a:r>
            <a:endParaRPr sz="1800" b="0" i="0" u="none" strike="noStrike" cap="none" spc="0" dirty="0">
              <a:solidFill>
                <a:schemeClr val="tx1"/>
              </a:solidFill>
              <a:latin typeface="Verdana"/>
              <a:cs typeface="Verdana"/>
            </a:endParaRPr>
          </a:p>
          <a:p>
            <a:pPr marL="1083979" lvl="2" indent="-283879">
              <a:buFont typeface="Arial"/>
              <a:buChar char="•"/>
              <a:defRPr/>
            </a:pPr>
            <a:r>
              <a:rPr lang="fr-FR" sz="1800" b="0" i="0" u="none" strike="noStrike" cap="none" spc="0" dirty="0">
                <a:solidFill>
                  <a:schemeClr val="tx1"/>
                </a:solidFill>
                <a:latin typeface="Verdana"/>
                <a:ea typeface="Verdana"/>
                <a:cs typeface="Verdana"/>
              </a:rPr>
              <a:t>URL des fichiers vidéos/audio</a:t>
            </a:r>
            <a:endParaRPr sz="1800" b="0" i="0" u="none" strike="noStrike" cap="none" spc="0" dirty="0">
              <a:solidFill>
                <a:schemeClr val="tx1"/>
              </a:solidFill>
              <a:latin typeface="Verdana"/>
              <a:cs typeface="Verdana"/>
            </a:endParaRPr>
          </a:p>
          <a:p>
            <a:pPr marL="1083979" lvl="2" indent="-283879">
              <a:buFont typeface="Arial"/>
              <a:buChar char="•"/>
              <a:defRPr/>
            </a:pPr>
            <a:r>
              <a:rPr lang="fr-FR" sz="1800" b="0" i="0" u="none" strike="noStrike" cap="none" spc="0" dirty="0">
                <a:solidFill>
                  <a:schemeClr val="tx1"/>
                </a:solidFill>
                <a:latin typeface="Verdana"/>
                <a:ea typeface="Verdana"/>
                <a:cs typeface="Verdana"/>
              </a:rPr>
              <a:t>Pas d’authentification nécessaire</a:t>
            </a:r>
            <a:endParaRPr sz="1800" b="0" i="0" u="none" strike="noStrike" cap="none" spc="0" dirty="0">
              <a:solidFill>
                <a:schemeClr val="tx1"/>
              </a:solidFill>
              <a:latin typeface="Verdana"/>
              <a:cs typeface="Verdana"/>
            </a:endParaRPr>
          </a:p>
          <a:p>
            <a:pPr marL="683929" lvl="1" indent="-283879">
              <a:defRPr/>
            </a:pPr>
            <a:r>
              <a:rPr lang="fr-FR" sz="1800" b="0" i="0" u="none" strike="noStrike" cap="none" spc="0" dirty="0" err="1">
                <a:solidFill>
                  <a:schemeClr val="tx1"/>
                </a:solidFill>
                <a:latin typeface="Verdana"/>
                <a:ea typeface="Verdana"/>
                <a:cs typeface="Verdana"/>
              </a:rPr>
              <a:t>Enrichedviewmode</a:t>
            </a:r>
            <a:r>
              <a:rPr lang="fr-FR" sz="1800" b="0" i="0" u="none" strike="noStrike" cap="none" spc="0" dirty="0">
                <a:solidFill>
                  <a:schemeClr val="tx1"/>
                </a:solidFill>
                <a:latin typeface="Verdana"/>
                <a:ea typeface="Verdana"/>
                <a:cs typeface="Verdana"/>
              </a:rPr>
              <a:t> : utilisation du lecteur </a:t>
            </a:r>
            <a:r>
              <a:rPr lang="fr-FR" sz="1800" dirty="0">
                <a:latin typeface="Verdana"/>
                <a:ea typeface="Verdana"/>
                <a:cs typeface="Verdana"/>
              </a:rPr>
              <a:t>POD</a:t>
            </a:r>
            <a:endParaRPr sz="1800" b="0" i="0" u="none" strike="noStrike" cap="none" spc="0" dirty="0">
              <a:solidFill>
                <a:schemeClr val="tx1"/>
              </a:solidFill>
              <a:latin typeface="Verdana"/>
              <a:cs typeface="Verdana"/>
            </a:endParaRPr>
          </a:p>
          <a:p>
            <a:pPr marL="1083979" lvl="2" indent="-283879">
              <a:defRPr/>
            </a:pPr>
            <a:r>
              <a:rPr lang="fr-FR" sz="1800" b="0" i="0" u="none" strike="noStrike" cap="none" spc="0" dirty="0">
                <a:solidFill>
                  <a:schemeClr val="tx1"/>
                </a:solidFill>
                <a:latin typeface="Verdana"/>
                <a:ea typeface="Verdana"/>
                <a:cs typeface="Verdana"/>
              </a:rPr>
              <a:t>URL générée à partir du slug </a:t>
            </a:r>
            <a:r>
              <a:rPr lang="fr-FR" sz="1800" dirty="0">
                <a:latin typeface="Verdana"/>
                <a:ea typeface="Verdana"/>
                <a:cs typeface="Verdana"/>
              </a:rPr>
              <a:t>POD </a:t>
            </a:r>
            <a:endParaRPr sz="1800" b="0" i="0" u="none" strike="noStrike" cap="none" spc="0" dirty="0">
              <a:solidFill>
                <a:schemeClr val="tx1"/>
              </a:solidFill>
              <a:latin typeface="Verdana"/>
              <a:cs typeface="Verdana"/>
            </a:endParaRPr>
          </a:p>
          <a:p>
            <a:pPr marL="1083979" lvl="2" indent="-283879">
              <a:buFont typeface="Arial"/>
              <a:buChar char="•"/>
              <a:defRPr/>
            </a:pPr>
            <a:r>
              <a:rPr lang="fr-FR" sz="1800" b="0" i="0" u="none" strike="noStrike" cap="none" spc="0" dirty="0">
                <a:solidFill>
                  <a:schemeClr val="tx1"/>
                </a:solidFill>
                <a:latin typeface="Verdana"/>
                <a:ea typeface="Verdana"/>
                <a:cs typeface="Verdana"/>
              </a:rPr>
              <a:t>Authentification nécessaire</a:t>
            </a:r>
            <a:endParaRPr sz="1800" b="0" i="0" u="none" strike="noStrike" cap="none" spc="0" dirty="0">
              <a:solidFill>
                <a:schemeClr val="tx1"/>
              </a:solidFill>
              <a:latin typeface="Verdana"/>
              <a:ea typeface="Verdana"/>
              <a:cs typeface="Verdana"/>
            </a:endParaRPr>
          </a:p>
          <a:p>
            <a:pPr marL="683929" lvl="1" indent="-283879">
              <a:defRPr/>
            </a:pPr>
            <a:r>
              <a:rPr lang="fr-FR" sz="1800" b="0" i="0" u="none" strike="noStrike" cap="none" spc="0" dirty="0">
                <a:solidFill>
                  <a:schemeClr val="tx1"/>
                </a:solidFill>
                <a:latin typeface="Verdana"/>
                <a:ea typeface="Verdana"/>
                <a:cs typeface="Verdana"/>
              </a:rPr>
              <a:t>Plusieurs instances possibles vers un même </a:t>
            </a:r>
            <a:r>
              <a:rPr lang="fr-FR" sz="1800" dirty="0">
                <a:latin typeface="Verdana"/>
                <a:ea typeface="Verdana"/>
                <a:cs typeface="Verdana"/>
              </a:rPr>
              <a:t>POD</a:t>
            </a:r>
            <a:endParaRPr lang="fr-FR" sz="1800" b="0" i="0" u="none" strike="noStrike" cap="none" spc="0" dirty="0">
              <a:solidFill>
                <a:schemeClr val="tx1"/>
              </a:solidFill>
              <a:latin typeface="Verdana"/>
              <a:cs typeface="Verdana"/>
            </a:endParaRPr>
          </a:p>
        </p:txBody>
      </p:sp>
      <p:sp>
        <p:nvSpPr>
          <p:cNvPr id="1047998978" name="Espace réservé du texte 3"/>
          <p:cNvSpPr>
            <a:spLocks noGrp="1"/>
          </p:cNvSpPr>
          <p:nvPr>
            <p:ph type="body" sz="quarter" idx="12" hasCustomPrompt="1"/>
          </p:nvPr>
        </p:nvSpPr>
        <p:spPr bwMode="auto">
          <a:xfrm>
            <a:off x="1260472" y="1047426"/>
            <a:ext cx="8929865" cy="759009"/>
          </a:xfrm>
        </p:spPr>
        <p:txBody>
          <a:bodyPr>
            <a:noAutofit/>
          </a:bodyPr>
          <a:lstStyle>
            <a:lvl1pPr marL="0" indent="0">
              <a:buNone/>
              <a:defRPr lang="fr-FR" sz="4400">
                <a:solidFill>
                  <a:srgbClr val="0D4050"/>
                </a:solidFill>
                <a:latin typeface="Raleway"/>
                <a:ea typeface="+mn-ea"/>
                <a:cs typeface="+mn-cs"/>
              </a:defRPr>
            </a:lvl1pPr>
          </a:lstStyle>
          <a:p>
            <a:pPr algn="ctr">
              <a:defRPr/>
            </a:pPr>
            <a:r>
              <a:t>Plugin Moodle - Affichage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84015955" name="Espace réservé du texte 9"/>
          <p:cNvSpPr>
            <a:spLocks noGrp="1"/>
          </p:cNvSpPr>
          <p:nvPr>
            <p:ph type="body" sz="quarter" idx="10" hasCustomPrompt="1"/>
          </p:nvPr>
        </p:nvSpPr>
        <p:spPr bwMode="auto">
          <a:xfrm>
            <a:off x="1260000" y="1980000"/>
            <a:ext cx="9134156" cy="3850453"/>
          </a:xfrm>
        </p:spPr>
        <p:txBody>
          <a:bodyPr vertOverflow="overflow" horzOverflow="overflow" vert="horz" wrap="square" lIns="91440" tIns="45720" rIns="91440" bIns="45720" numCol="1" spcCol="0" rtlCol="0" fromWordArt="0" anchor="t" anchorCtr="0" forceAA="0" compatLnSpc="0">
            <a:normAutofit/>
          </a:bodyPr>
          <a:lstStyle>
            <a:lvl1pPr marL="0" indent="0">
              <a:buNone/>
              <a:defRPr lang="fr-FR" sz="1800">
                <a:solidFill>
                  <a:schemeClr val="tx1">
                    <a:lumMod val="85000"/>
                    <a:lumOff val="15000"/>
                  </a:schemeClr>
                </a:solidFill>
                <a:latin typeface="Verdana"/>
                <a:ea typeface="Verdana"/>
                <a:cs typeface="+mn-cs"/>
              </a:defRPr>
            </a:lvl1pPr>
          </a:lstStyle>
          <a:p>
            <a:pPr marL="283879" indent="-283879">
              <a:buFont typeface="Arial"/>
              <a:buChar char="•"/>
              <a:defRPr/>
            </a:pPr>
            <a:r>
              <a:rPr lang="fr-FR" sz="1800" b="0" i="0" u="none" strike="noStrike" cap="none" spc="0" dirty="0">
                <a:solidFill>
                  <a:schemeClr val="tx1"/>
                </a:solidFill>
                <a:latin typeface="Verdana"/>
                <a:ea typeface="Verdana"/>
                <a:cs typeface="Verdana"/>
              </a:rPr>
              <a:t>Communication via Webservices </a:t>
            </a:r>
            <a:r>
              <a:rPr lang="fr-FR" dirty="0">
                <a:solidFill>
                  <a:schemeClr val="tx1"/>
                </a:solidFill>
                <a:cs typeface="Verdana"/>
              </a:rPr>
              <a:t>POD</a:t>
            </a:r>
            <a:endParaRPr sz="1800" b="0" i="0" u="none" strike="noStrike" cap="none" spc="0" dirty="0">
              <a:solidFill>
                <a:schemeClr val="tx1"/>
              </a:solidFill>
              <a:latin typeface="Verdana"/>
              <a:cs typeface="Verdana"/>
            </a:endParaRPr>
          </a:p>
          <a:p>
            <a:pPr marL="683929" lvl="1" indent="-283879">
              <a:buFont typeface="Arial"/>
              <a:buChar char="•"/>
              <a:defRPr/>
            </a:pPr>
            <a:r>
              <a:rPr lang="fr-FR" sz="1800" b="0" i="0" u="none" strike="noStrike" cap="none" spc="0" dirty="0">
                <a:solidFill>
                  <a:schemeClr val="tx1"/>
                </a:solidFill>
                <a:latin typeface="Verdana"/>
                <a:ea typeface="Verdana"/>
                <a:cs typeface="Verdana"/>
              </a:rPr>
              <a:t>Accès à la liste des ressources de l'utilisateur courant</a:t>
            </a:r>
            <a:endParaRPr sz="1800" b="0" i="0" u="none" strike="noStrike" cap="none" spc="0" dirty="0">
              <a:solidFill>
                <a:schemeClr val="tx1"/>
              </a:solidFill>
              <a:latin typeface="Verdana"/>
              <a:cs typeface="Verdana"/>
            </a:endParaRPr>
          </a:p>
          <a:p>
            <a:pPr marL="1083979" lvl="2" indent="-283879">
              <a:buFont typeface="Arial"/>
              <a:buChar char="•"/>
              <a:defRPr/>
            </a:pPr>
            <a:r>
              <a:rPr lang="fr-FR" sz="1800" b="0" i="0" u="none" strike="noStrike" cap="none" spc="0" dirty="0">
                <a:solidFill>
                  <a:schemeClr val="tx1"/>
                </a:solidFill>
                <a:latin typeface="Verdana"/>
                <a:ea typeface="Verdana"/>
                <a:cs typeface="Verdana"/>
              </a:rPr>
              <a:t>Ressources publiques</a:t>
            </a:r>
            <a:endParaRPr sz="1800" b="0" i="0" u="none" strike="noStrike" cap="none" spc="0" dirty="0">
              <a:solidFill>
                <a:schemeClr val="tx1"/>
              </a:solidFill>
              <a:latin typeface="Verdana"/>
              <a:cs typeface="Verdana"/>
            </a:endParaRPr>
          </a:p>
          <a:p>
            <a:pPr marL="1083979" lvl="2" indent="-283879">
              <a:buFont typeface="Arial"/>
              <a:buChar char="•"/>
              <a:defRPr/>
            </a:pPr>
            <a:r>
              <a:rPr lang="fr-FR" sz="1800" b="0" i="0" u="none" strike="noStrike" cap="none" spc="0" dirty="0">
                <a:solidFill>
                  <a:schemeClr val="tx1"/>
                </a:solidFill>
                <a:latin typeface="Verdana"/>
                <a:ea typeface="Verdana"/>
                <a:cs typeface="Verdana"/>
              </a:rPr>
              <a:t>Ressources non publiques</a:t>
            </a:r>
            <a:endParaRPr sz="1800" b="0" i="0" u="none" strike="noStrike" cap="none" spc="0" dirty="0">
              <a:solidFill>
                <a:schemeClr val="tx1"/>
              </a:solidFill>
              <a:latin typeface="Verdana"/>
              <a:cs typeface="Verdana"/>
            </a:endParaRPr>
          </a:p>
          <a:p>
            <a:pPr marL="1083979" lvl="2" indent="-283879">
              <a:defRPr/>
            </a:pPr>
            <a:r>
              <a:rPr lang="fr-FR" sz="1800" b="0" i="0" u="none" strike="noStrike" cap="none" spc="0" dirty="0">
                <a:solidFill>
                  <a:schemeClr val="tx1"/>
                </a:solidFill>
                <a:latin typeface="Verdana"/>
                <a:ea typeface="Verdana"/>
                <a:cs typeface="Verdana"/>
              </a:rPr>
              <a:t>Ressources </a:t>
            </a:r>
            <a:r>
              <a:rPr lang="fr-FR" sz="1800" dirty="0">
                <a:latin typeface="Verdana"/>
                <a:ea typeface="Verdana"/>
                <a:cs typeface="Verdana"/>
              </a:rPr>
              <a:t>POD </a:t>
            </a:r>
            <a:r>
              <a:rPr lang="fr-FR" sz="1800" b="0" i="0" u="none" strike="noStrike" cap="none" spc="0" dirty="0">
                <a:solidFill>
                  <a:schemeClr val="tx1"/>
                </a:solidFill>
                <a:latin typeface="Verdana"/>
                <a:ea typeface="Verdana"/>
                <a:cs typeface="Verdana"/>
              </a:rPr>
              <a:t>brouillon</a:t>
            </a:r>
            <a:endParaRPr sz="1800" b="0" i="0" u="none" strike="noStrike" cap="none" spc="0" dirty="0">
              <a:solidFill>
                <a:schemeClr val="tx1"/>
              </a:solidFill>
              <a:latin typeface="Verdana"/>
              <a:cs typeface="Verdana"/>
            </a:endParaRPr>
          </a:p>
          <a:p>
            <a:pPr marL="1083979" lvl="2" indent="-283879">
              <a:defRPr/>
            </a:pPr>
            <a:r>
              <a:rPr lang="fr-FR" sz="1800" b="0" i="0" u="none" strike="noStrike" cap="none" spc="0" dirty="0">
                <a:solidFill>
                  <a:schemeClr val="tx1"/>
                </a:solidFill>
                <a:latin typeface="Verdana"/>
                <a:ea typeface="Verdana"/>
                <a:cs typeface="Verdana"/>
              </a:rPr>
              <a:t>Possibilité de Hook si les </a:t>
            </a:r>
            <a:r>
              <a:rPr lang="fr-FR" sz="1800" b="0" i="0" u="none" strike="noStrike" cap="none" spc="0" dirty="0" err="1">
                <a:solidFill>
                  <a:schemeClr val="tx1"/>
                </a:solidFill>
                <a:latin typeface="Verdana"/>
                <a:ea typeface="Verdana"/>
                <a:cs typeface="Verdana"/>
              </a:rPr>
              <a:t>uid</a:t>
            </a:r>
            <a:r>
              <a:rPr lang="fr-FR" sz="1800" b="0" i="0" u="none" strike="noStrike" cap="none" spc="0" dirty="0">
                <a:solidFill>
                  <a:schemeClr val="tx1"/>
                </a:solidFill>
                <a:latin typeface="Verdana"/>
                <a:ea typeface="Verdana"/>
                <a:cs typeface="Verdana"/>
              </a:rPr>
              <a:t> Moodle et </a:t>
            </a:r>
            <a:r>
              <a:rPr lang="fr-FR" sz="1800" dirty="0">
                <a:latin typeface="Verdana"/>
                <a:ea typeface="Verdana"/>
                <a:cs typeface="Verdana"/>
              </a:rPr>
              <a:t>POD </a:t>
            </a:r>
            <a:r>
              <a:rPr lang="fr-FR" sz="1800" b="0" i="0" u="none" strike="noStrike" cap="none" spc="0" dirty="0">
                <a:solidFill>
                  <a:schemeClr val="tx1"/>
                </a:solidFill>
                <a:latin typeface="Verdana"/>
                <a:ea typeface="Verdana"/>
                <a:cs typeface="Verdana"/>
              </a:rPr>
              <a:t>diffèrent</a:t>
            </a:r>
            <a:endParaRPr sz="1800" b="0" i="0" u="none" strike="noStrike" cap="none" spc="0" dirty="0">
              <a:solidFill>
                <a:schemeClr val="tx1"/>
              </a:solidFill>
              <a:latin typeface="Verdana"/>
              <a:cs typeface="Verdana"/>
            </a:endParaRPr>
          </a:p>
          <a:p>
            <a:pPr marL="283879" indent="-283879">
              <a:buFont typeface="Arial"/>
              <a:buChar char="•"/>
              <a:defRPr/>
            </a:pPr>
            <a:r>
              <a:rPr lang="fr-FR" sz="1800" b="0" i="0" u="none" strike="noStrike" cap="none" spc="0" dirty="0">
                <a:solidFill>
                  <a:schemeClr val="tx1"/>
                </a:solidFill>
                <a:latin typeface="Verdana"/>
                <a:ea typeface="Verdana"/>
                <a:cs typeface="Verdana"/>
              </a:rPr>
              <a:t>Restauration de ressource même provenant d’un autre Moodle → patch</a:t>
            </a:r>
            <a:endParaRPr sz="1800" b="0" i="0" u="none" strike="noStrike" cap="none" spc="0" dirty="0">
              <a:solidFill>
                <a:schemeClr val="tx1"/>
              </a:solidFill>
              <a:latin typeface="Verdana"/>
              <a:ea typeface="Verdana"/>
              <a:cs typeface="Verdana"/>
            </a:endParaRPr>
          </a:p>
          <a:p>
            <a:pPr marL="283879" indent="-283879">
              <a:buFont typeface="Arial"/>
              <a:buChar char="•"/>
              <a:defRPr/>
            </a:pPr>
            <a:r>
              <a:rPr lang="fr-FR" sz="1800" b="0" i="0" u="none" strike="noStrike" cap="none" spc="0" dirty="0">
                <a:solidFill>
                  <a:schemeClr val="tx1"/>
                </a:solidFill>
                <a:latin typeface="Verdana"/>
                <a:ea typeface="Verdana"/>
                <a:cs typeface="Verdana"/>
              </a:rPr>
              <a:t>Pagination de la recherche dans le </a:t>
            </a:r>
            <a:r>
              <a:rPr lang="fr-FR" sz="1800" b="0" i="0" u="none" strike="noStrike" cap="none" spc="0" dirty="0" err="1">
                <a:solidFill>
                  <a:schemeClr val="tx1"/>
                </a:solidFill>
                <a:latin typeface="Verdana"/>
                <a:ea typeface="Verdana"/>
                <a:cs typeface="Verdana"/>
              </a:rPr>
              <a:t>filepicker</a:t>
            </a:r>
            <a:r>
              <a:rPr lang="fr-FR" sz="1800" b="0" i="0" u="none" strike="noStrike" cap="none" spc="0" dirty="0">
                <a:solidFill>
                  <a:schemeClr val="tx1"/>
                </a:solidFill>
                <a:latin typeface="Verdana"/>
                <a:ea typeface="Verdana"/>
                <a:cs typeface="Verdana"/>
              </a:rPr>
              <a:t> → patch</a:t>
            </a:r>
            <a:endParaRPr lang="fr-FR" sz="1800" b="0" i="0" u="none" strike="noStrike" cap="none" spc="0" dirty="0">
              <a:solidFill>
                <a:schemeClr val="tx1"/>
              </a:solidFill>
              <a:latin typeface="Verdana"/>
              <a:cs typeface="Verdana"/>
            </a:endParaRPr>
          </a:p>
        </p:txBody>
      </p:sp>
      <p:sp>
        <p:nvSpPr>
          <p:cNvPr id="1524101065" name="Espace réservé du texte 3"/>
          <p:cNvSpPr>
            <a:spLocks noGrp="1"/>
          </p:cNvSpPr>
          <p:nvPr>
            <p:ph type="body" sz="quarter" idx="12" hasCustomPrompt="1"/>
          </p:nvPr>
        </p:nvSpPr>
        <p:spPr bwMode="auto">
          <a:xfrm>
            <a:off x="1260472" y="1047426"/>
            <a:ext cx="8929865" cy="759009"/>
          </a:xfrm>
        </p:spPr>
        <p:txBody>
          <a:bodyPr>
            <a:noAutofit/>
          </a:bodyPr>
          <a:lstStyle>
            <a:lvl1pPr marL="0" indent="0">
              <a:buNone/>
              <a:defRPr lang="fr-FR" sz="4400">
                <a:solidFill>
                  <a:srgbClr val="0D4050"/>
                </a:solidFill>
                <a:latin typeface="Raleway"/>
                <a:ea typeface="+mn-ea"/>
                <a:cs typeface="+mn-cs"/>
              </a:defRPr>
            </a:lvl1pPr>
          </a:lstStyle>
          <a:p>
            <a:pPr algn="ctr">
              <a:defRPr/>
            </a:pPr>
            <a:r>
              <a:t>Plugin Moodle - </a:t>
            </a:r>
            <a:r>
              <a:rPr lang="fr-FR" sz="4400" b="0" i="0" u="none" strike="noStrike" cap="none" spc="0">
                <a:solidFill>
                  <a:srgbClr val="0D4050"/>
                </a:solidFill>
                <a:latin typeface="Raleway"/>
                <a:ea typeface="Raleway"/>
                <a:cs typeface="Raleway"/>
              </a:rPr>
              <a:t>Fonctionnement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7290880" name="Espace réservé du texte 3"/>
          <p:cNvSpPr>
            <a:spLocks noGrp="1"/>
          </p:cNvSpPr>
          <p:nvPr>
            <p:ph type="body" sz="quarter" idx="12" hasCustomPrompt="1"/>
          </p:nvPr>
        </p:nvSpPr>
        <p:spPr bwMode="auto">
          <a:xfrm>
            <a:off x="1260472" y="1047426"/>
            <a:ext cx="8929865" cy="759009"/>
          </a:xfrm>
        </p:spPr>
        <p:txBody>
          <a:bodyPr>
            <a:noAutofit/>
          </a:bodyPr>
          <a:lstStyle>
            <a:lvl1pPr marL="0" indent="0">
              <a:buNone/>
              <a:defRPr lang="fr-FR" sz="4400">
                <a:solidFill>
                  <a:srgbClr val="0D4050"/>
                </a:solidFill>
                <a:latin typeface="Raleway"/>
                <a:ea typeface="+mn-ea"/>
                <a:cs typeface="+mn-cs"/>
              </a:defRPr>
            </a:lvl1pPr>
          </a:lstStyle>
          <a:p>
            <a:pPr algn="ctr">
              <a:defRPr/>
            </a:pPr>
            <a:r>
              <a:t>Plugin </a:t>
            </a:r>
            <a:r>
              <a:rPr>
                <a:solidFill>
                  <a:srgbClr val="144769"/>
                </a:solidFill>
              </a:rPr>
              <a:t>Moodle </a:t>
            </a:r>
            <a:r>
              <a:t>- </a:t>
            </a:r>
            <a:r>
              <a:rPr lang="fr-FR" sz="4400" b="0" i="0" u="none" strike="noStrike" cap="none" spc="0">
                <a:solidFill>
                  <a:srgbClr val="0D4050"/>
                </a:solidFill>
                <a:latin typeface="Raleway"/>
                <a:ea typeface="Raleway"/>
                <a:cs typeface="Raleway"/>
              </a:rPr>
              <a:t>Instances Pod</a:t>
            </a:r>
            <a:endParaRPr/>
          </a:p>
        </p:txBody>
      </p:sp>
      <p:pic>
        <p:nvPicPr>
          <p:cNvPr id="401313918" name="Image 40131391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764958" y="1669001"/>
            <a:ext cx="10662083" cy="49936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76231956" name="Espace réservé du texte 3"/>
          <p:cNvSpPr>
            <a:spLocks noGrp="1"/>
          </p:cNvSpPr>
          <p:nvPr>
            <p:ph type="body" sz="quarter" idx="12" hasCustomPrompt="1"/>
          </p:nvPr>
        </p:nvSpPr>
        <p:spPr bwMode="auto">
          <a:xfrm>
            <a:off x="1169249" y="938067"/>
            <a:ext cx="9853500" cy="432954"/>
          </a:xfrm>
        </p:spPr>
        <p:txBody>
          <a:bodyPr>
            <a:noAutofit/>
          </a:bodyPr>
          <a:lstStyle>
            <a:lvl1pPr marL="0" indent="0">
              <a:buNone/>
              <a:defRPr lang="fr-FR" sz="4400">
                <a:solidFill>
                  <a:srgbClr val="0D4050"/>
                </a:solidFill>
                <a:latin typeface="Raleway"/>
                <a:ea typeface="+mn-ea"/>
                <a:cs typeface="+mn-cs"/>
              </a:defRPr>
            </a:lvl1pPr>
          </a:lstStyle>
          <a:p>
            <a:pPr algn="ctr">
              <a:defRPr/>
            </a:pPr>
            <a:r>
              <a:rPr lang="fr-FR" sz="4400" b="0" i="0" u="none" strike="noStrike" cap="none" spc="0">
                <a:solidFill>
                  <a:srgbClr val="144769"/>
                </a:solidFill>
                <a:latin typeface="Raleway"/>
                <a:ea typeface="Raleway"/>
                <a:cs typeface="Raleway"/>
              </a:rPr>
              <a:t>Plugin Moodle – Vue player Moodle</a:t>
            </a:r>
            <a:endParaRPr sz="4400">
              <a:solidFill>
                <a:srgbClr val="144769"/>
              </a:solidFill>
            </a:endParaRPr>
          </a:p>
        </p:txBody>
      </p:sp>
      <p:sp>
        <p:nvSpPr>
          <p:cNvPr id="687167727" name="ZoneTexte 687167726"/>
          <p:cNvSpPr txBox="1"/>
          <p:nvPr/>
        </p:nvSpPr>
        <p:spPr bwMode="auto">
          <a:xfrm>
            <a:off x="4563283" y="1755467"/>
            <a:ext cx="2352834" cy="366119"/>
          </a:xfrm>
          <a:prstGeom prst="rect">
            <a:avLst/>
          </a:prstGeom>
          <a:noFill/>
        </p:spPr>
        <p:txBody>
          <a:bodyPr vertOverflow="overflow" horzOverflow="overflow" vert="horz" wrap="square" lIns="91440" tIns="45720" rIns="91440" bIns="45720" numCol="1" spcCol="0" rtlCol="0" fromWordArt="0" anchor="ctr" anchorCtr="0" forceAA="0" compatLnSpc="0">
            <a:spAutoFit/>
          </a:bodyPr>
          <a:lstStyle/>
          <a:p>
            <a:pPr>
              <a:defRPr/>
            </a:pPr>
            <a:r>
              <a:rPr lang="fr-FR" sz="1800" b="0" i="0" u="sng" strike="noStrike" cap="none" spc="0" dirty="0">
                <a:solidFill>
                  <a:schemeClr val="hlink"/>
                </a:solidFill>
                <a:latin typeface="Calibri"/>
                <a:ea typeface="Arial"/>
                <a:cs typeface="Arial"/>
                <a:hlinkClick r:id="rId2" tooltip="Player interne Moodle"/>
              </a:rPr>
              <a:t>Player interne Moodle</a:t>
            </a:r>
            <a:endParaRPr sz="1800" dirty="0"/>
          </a:p>
        </p:txBody>
      </p:sp>
      <p:pic>
        <p:nvPicPr>
          <p:cNvPr id="3" name="Image 2">
            <a:hlinkClick r:id="rId2"/>
            <a:extLst>
              <a:ext uri="{FF2B5EF4-FFF2-40B4-BE49-F238E27FC236}">
                <a16:creationId xmlns:a16="http://schemas.microsoft.com/office/drawing/2014/main" id="{78E5848C-AE4F-40BB-BF6D-46B6550493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19418" y="2121586"/>
            <a:ext cx="6861110" cy="368196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4" name="Espace réservé du texte 3"/>
          <p:cNvSpPr>
            <a:spLocks noGrp="1"/>
          </p:cNvSpPr>
          <p:nvPr>
            <p:ph type="body" sz="quarter" idx="12"/>
          </p:nvPr>
        </p:nvSpPr>
        <p:spPr bwMode="auto">
          <a:xfrm>
            <a:off x="5020085" y="4240219"/>
            <a:ext cx="2141913" cy="874089"/>
          </a:xfrm>
        </p:spPr>
        <p:txBody>
          <a:bodyPr>
            <a:noAutofit/>
          </a:bodyPr>
          <a:lstStyle/>
          <a:p>
            <a:pPr>
              <a:defRPr/>
            </a:pPr>
            <a:r>
              <a:rPr lang="fr-FR" sz="2800" b="0" i="0" u="none" strike="noStrike" cap="none" spc="0" dirty="0">
                <a:solidFill>
                  <a:schemeClr val="bg1"/>
                </a:solidFill>
                <a:latin typeface="Raleway"/>
                <a:ea typeface="Raleway"/>
                <a:cs typeface="Raleway"/>
              </a:rPr>
              <a:t>Nicolas Can</a:t>
            </a:r>
          </a:p>
          <a:p>
            <a:pPr>
              <a:defRPr/>
            </a:pPr>
            <a:r>
              <a:rPr lang="fr-FR" sz="1400" dirty="0"/>
              <a:t>Université de Lille</a:t>
            </a:r>
          </a:p>
        </p:txBody>
      </p:sp>
      <p:sp>
        <p:nvSpPr>
          <p:cNvPr id="5" name="Espace réservé du texte 4"/>
          <p:cNvSpPr>
            <a:spLocks noGrp="1"/>
          </p:cNvSpPr>
          <p:nvPr>
            <p:ph type="body" sz="quarter" idx="13"/>
          </p:nvPr>
        </p:nvSpPr>
        <p:spPr bwMode="auto">
          <a:xfrm>
            <a:off x="8773062" y="4257975"/>
            <a:ext cx="2581474" cy="962095"/>
          </a:xfrm>
        </p:spPr>
        <p:txBody>
          <a:bodyPr vertOverflow="overflow" horzOverflow="overflow" vert="horz" wrap="square" lIns="91440" tIns="45720" rIns="91440" bIns="45720" numCol="1" spcCol="0" rtlCol="0" fromWordArt="0" anchor="t" anchorCtr="0" forceAA="0" compatLnSpc="0">
            <a:noAutofit/>
          </a:bodyPr>
          <a:lstStyle/>
          <a:p>
            <a:pPr>
              <a:defRPr/>
            </a:pPr>
            <a:r>
              <a:rPr lang="fr-FR" b="0" i="0" u="none" strike="noStrike" cap="none" spc="0" dirty="0">
                <a:solidFill>
                  <a:schemeClr val="bg1"/>
                </a:solidFill>
                <a:latin typeface="Raleway"/>
                <a:ea typeface="Raleway"/>
                <a:cs typeface="Raleway"/>
              </a:rPr>
              <a:t>Julien Marchal</a:t>
            </a:r>
          </a:p>
          <a:p>
            <a:pPr>
              <a:defRPr/>
            </a:pPr>
            <a:r>
              <a:rPr lang="fr-FR" sz="1400" dirty="0"/>
              <a:t>Université de Lorraine</a:t>
            </a:r>
          </a:p>
        </p:txBody>
      </p:sp>
      <p:sp>
        <p:nvSpPr>
          <p:cNvPr id="6" name="Espace réservé du texte 5"/>
          <p:cNvSpPr>
            <a:spLocks noGrp="1"/>
          </p:cNvSpPr>
          <p:nvPr>
            <p:ph type="body" sz="quarter" idx="14"/>
          </p:nvPr>
        </p:nvSpPr>
        <p:spPr bwMode="auto">
          <a:xfrm>
            <a:off x="1026396" y="4240219"/>
            <a:ext cx="2382625" cy="874090"/>
          </a:xfrm>
        </p:spPr>
        <p:txBody>
          <a:bodyPr vertOverflow="overflow" horzOverflow="overflow" vert="horz" wrap="square" lIns="91440" tIns="45720" rIns="91440" bIns="45720" numCol="1" spcCol="0" rtlCol="0" fromWordArt="0" anchor="t" anchorCtr="0" forceAA="0" compatLnSpc="0">
            <a:noAutofit/>
          </a:bodyPr>
          <a:lstStyle/>
          <a:p>
            <a:pPr>
              <a:defRPr/>
            </a:pPr>
            <a:r>
              <a:rPr lang="fr-FR" b="0" i="0" u="none" strike="noStrike" cap="none" spc="0" dirty="0">
                <a:solidFill>
                  <a:schemeClr val="bg1"/>
                </a:solidFill>
                <a:latin typeface="Raleway"/>
                <a:ea typeface="Raleway"/>
                <a:cs typeface="Raleway"/>
              </a:rPr>
              <a:t>Céline </a:t>
            </a:r>
            <a:r>
              <a:rPr lang="fr-FR" b="0" i="0" u="none" strike="noStrike" cap="none" spc="0" dirty="0" err="1">
                <a:solidFill>
                  <a:schemeClr val="bg1"/>
                </a:solidFill>
                <a:latin typeface="Raleway"/>
                <a:ea typeface="Raleway"/>
                <a:cs typeface="Raleway"/>
              </a:rPr>
              <a:t>Pervès</a:t>
            </a:r>
            <a:endParaRPr lang="fr-FR" b="0" i="0" u="none" strike="noStrike" cap="none" spc="0" dirty="0">
              <a:solidFill>
                <a:schemeClr val="bg1"/>
              </a:solidFill>
              <a:latin typeface="Raleway"/>
              <a:ea typeface="Raleway"/>
              <a:cs typeface="Raleway"/>
            </a:endParaRPr>
          </a:p>
          <a:p>
            <a:pPr>
              <a:defRPr/>
            </a:pPr>
            <a:r>
              <a:rPr lang="fr-FR" sz="1400" dirty="0"/>
              <a:t>Université de Strasbourg</a:t>
            </a:r>
          </a:p>
        </p:txBody>
      </p:sp>
      <p:pic>
        <p:nvPicPr>
          <p:cNvPr id="1390249481" name="Image 1390249480"/>
          <p:cNvPicPr>
            <a:picLocks noChangeAspect="1"/>
          </p:cNvPicPr>
          <p:nvPr/>
        </p:nvPicPr>
        <p:blipFill>
          <a:blip r:embed="rId2" cstate="print">
            <a:extLst>
              <a:ext uri="{28A0092B-C50C-407E-A947-70E740481C1C}">
                <a14:useLocalDpi xmlns:a14="http://schemas.microsoft.com/office/drawing/2010/main"/>
              </a:ext>
            </a:extLst>
          </a:blip>
          <a:stretch/>
        </p:blipFill>
        <p:spPr bwMode="auto">
          <a:xfrm>
            <a:off x="1221706" y="2155199"/>
            <a:ext cx="2045611" cy="2045611"/>
          </a:xfrm>
          <a:prstGeom prst="ellipse">
            <a:avLst/>
          </a:prstGeom>
          <a:ln w="63500" cap="rnd">
            <a:solidFill>
              <a:schemeClr val="bg1"/>
            </a:solidFill>
          </a:ln>
          <a:effectLst>
            <a:outerShdw blurRad="381000" dist="292100" dir="5400000" sx="-80000" sy="-18000" rotWithShape="0">
              <a:srgbClr val="000000">
                <a:alpha val="22000"/>
              </a:srgbClr>
            </a:outerShdw>
          </a:effectLst>
        </p:spPr>
      </p:pic>
      <p:pic>
        <p:nvPicPr>
          <p:cNvPr id="212211768" name="Image 212211767"/>
          <p:cNvPicPr>
            <a:picLocks noChangeAspect="1"/>
          </p:cNvPicPr>
          <p:nvPr/>
        </p:nvPicPr>
        <p:blipFill>
          <a:blip r:embed="rId3" cstate="print">
            <a:extLst>
              <a:ext uri="{28A0092B-C50C-407E-A947-70E740481C1C}">
                <a14:useLocalDpi xmlns:a14="http://schemas.microsoft.com/office/drawing/2010/main"/>
              </a:ext>
            </a:extLst>
          </a:blip>
          <a:stretch/>
        </p:blipFill>
        <p:spPr bwMode="auto">
          <a:xfrm>
            <a:off x="8947490" y="2146321"/>
            <a:ext cx="2045611" cy="2045611"/>
          </a:xfrm>
          <a:prstGeom prst="ellipse">
            <a:avLst/>
          </a:prstGeom>
          <a:ln w="63500" cap="rnd">
            <a:solidFill>
              <a:schemeClr val="bg1"/>
            </a:solidFill>
          </a:ln>
          <a:effectLst>
            <a:outerShdw blurRad="381000" dist="292100" dir="5400000" sx="-80000" sy="-18000" rotWithShape="0">
              <a:srgbClr val="000000">
                <a:alpha val="22000"/>
              </a:srgbClr>
            </a:outerShdw>
          </a:effectLst>
        </p:spPr>
      </p:pic>
      <p:pic>
        <p:nvPicPr>
          <p:cNvPr id="8" name="Image 7">
            <a:extLst>
              <a:ext uri="{FF2B5EF4-FFF2-40B4-BE49-F238E27FC236}">
                <a16:creationId xmlns:a16="http://schemas.microsoft.com/office/drawing/2014/main" id="{0A453F5B-071A-427C-9823-EB0A0932265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34786" y="1293706"/>
            <a:ext cx="2145235" cy="3020842"/>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99117302" name="Espace réservé du texte 3"/>
          <p:cNvSpPr>
            <a:spLocks noGrp="1"/>
          </p:cNvSpPr>
          <p:nvPr>
            <p:ph type="body" sz="quarter" idx="12" hasCustomPrompt="1"/>
          </p:nvPr>
        </p:nvSpPr>
        <p:spPr bwMode="auto">
          <a:xfrm>
            <a:off x="1169249" y="894772"/>
            <a:ext cx="9853499" cy="649431"/>
          </a:xfrm>
        </p:spPr>
        <p:txBody>
          <a:bodyPr>
            <a:noAutofit/>
          </a:bodyPr>
          <a:lstStyle>
            <a:lvl1pPr marL="0" indent="0">
              <a:buNone/>
              <a:defRPr lang="fr-FR" sz="4400">
                <a:solidFill>
                  <a:srgbClr val="0D4050"/>
                </a:solidFill>
                <a:latin typeface="Raleway"/>
                <a:ea typeface="+mn-ea"/>
                <a:cs typeface="+mn-cs"/>
              </a:defRPr>
            </a:lvl1pPr>
          </a:lstStyle>
          <a:p>
            <a:pPr algn="ctr">
              <a:defRPr/>
            </a:pPr>
            <a:r>
              <a:rPr lang="fr-FR" sz="4400" b="0" i="0" u="none" strike="noStrike" cap="none" spc="0">
                <a:solidFill>
                  <a:srgbClr val="144769"/>
                </a:solidFill>
                <a:latin typeface="Raleway"/>
                <a:ea typeface="Raleway"/>
                <a:cs typeface="Raleway"/>
              </a:rPr>
              <a:t>Plugin Moodle – Vue player Pod</a:t>
            </a:r>
            <a:endParaRPr sz="4400">
              <a:solidFill>
                <a:srgbClr val="144769"/>
              </a:solidFill>
            </a:endParaRPr>
          </a:p>
        </p:txBody>
      </p:sp>
      <p:sp>
        <p:nvSpPr>
          <p:cNvPr id="709369377" name="ZoneTexte 709369376"/>
          <p:cNvSpPr txBox="1"/>
          <p:nvPr/>
        </p:nvSpPr>
        <p:spPr bwMode="auto">
          <a:xfrm>
            <a:off x="4487343" y="5960340"/>
            <a:ext cx="8422388"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endParaRPr/>
          </a:p>
        </p:txBody>
      </p:sp>
      <p:sp>
        <p:nvSpPr>
          <p:cNvPr id="880250178" name="ZoneTexte 880250177"/>
          <p:cNvSpPr txBox="1"/>
          <p:nvPr/>
        </p:nvSpPr>
        <p:spPr bwMode="auto">
          <a:xfrm>
            <a:off x="4816538" y="1741285"/>
            <a:ext cx="2741726"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u="sng" dirty="0">
                <a:solidFill>
                  <a:schemeClr val="hlink"/>
                </a:solidFill>
                <a:hlinkClick r:id="rId2" tooltip="Vue enrichie player Pod"/>
              </a:rPr>
              <a:t>Vue </a:t>
            </a:r>
            <a:r>
              <a:rPr u="sng" dirty="0" err="1">
                <a:solidFill>
                  <a:schemeClr val="hlink"/>
                </a:solidFill>
                <a:hlinkClick r:id="rId2" tooltip="Vue enrichie player Pod"/>
              </a:rPr>
              <a:t>enrichie</a:t>
            </a:r>
            <a:r>
              <a:rPr u="sng" dirty="0">
                <a:solidFill>
                  <a:schemeClr val="hlink"/>
                </a:solidFill>
                <a:hlinkClick r:id="rId2" tooltip="Vue enrichie player Pod"/>
              </a:rPr>
              <a:t> player Pod</a:t>
            </a:r>
            <a:r>
              <a:rPr dirty="0"/>
              <a:t> </a:t>
            </a:r>
          </a:p>
        </p:txBody>
      </p:sp>
      <p:pic>
        <p:nvPicPr>
          <p:cNvPr id="3" name="Image 2">
            <a:extLst>
              <a:ext uri="{FF2B5EF4-FFF2-40B4-BE49-F238E27FC236}">
                <a16:creationId xmlns:a16="http://schemas.microsoft.com/office/drawing/2014/main" id="{0C612D75-2EDC-4434-9C9E-0AAC157C7C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36585" y="2304486"/>
            <a:ext cx="7501632" cy="389942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17492467" name="Espace réservé du texte 3"/>
          <p:cNvSpPr>
            <a:spLocks noGrp="1"/>
          </p:cNvSpPr>
          <p:nvPr>
            <p:ph type="body" sz="quarter" idx="12" hasCustomPrompt="1"/>
          </p:nvPr>
        </p:nvSpPr>
        <p:spPr bwMode="auto">
          <a:xfrm>
            <a:off x="1169249" y="874244"/>
            <a:ext cx="9853499" cy="742119"/>
          </a:xfrm>
        </p:spPr>
        <p:txBody>
          <a:bodyPr>
            <a:noAutofit/>
          </a:bodyPr>
          <a:lstStyle>
            <a:lvl1pPr marL="0" indent="0">
              <a:buNone/>
              <a:defRPr lang="fr-FR" sz="4400">
                <a:solidFill>
                  <a:srgbClr val="0D4050"/>
                </a:solidFill>
                <a:latin typeface="Raleway"/>
                <a:ea typeface="+mn-ea"/>
                <a:cs typeface="+mn-cs"/>
              </a:defRPr>
            </a:lvl1pPr>
          </a:lstStyle>
          <a:p>
            <a:pPr algn="ctr">
              <a:defRPr/>
            </a:pPr>
            <a:r>
              <a:rPr lang="fr-FR" sz="4400" b="0" i="0" u="none" strike="noStrike" cap="none" spc="0">
                <a:solidFill>
                  <a:srgbClr val="144769"/>
                </a:solidFill>
                <a:latin typeface="Raleway"/>
                <a:ea typeface="Raleway"/>
                <a:cs typeface="Raleway"/>
              </a:rPr>
              <a:t>Plugin Moodle – Vue intégrée au cours</a:t>
            </a:r>
            <a:endParaRPr sz="4400">
              <a:solidFill>
                <a:srgbClr val="144769"/>
              </a:solidFill>
            </a:endParaRPr>
          </a:p>
        </p:txBody>
      </p:sp>
      <p:sp>
        <p:nvSpPr>
          <p:cNvPr id="1682324473" name="ZoneTexte 1682324472"/>
          <p:cNvSpPr txBox="1"/>
          <p:nvPr/>
        </p:nvSpPr>
        <p:spPr bwMode="auto">
          <a:xfrm>
            <a:off x="3978313" y="1716347"/>
            <a:ext cx="4235733"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u="sng" dirty="0">
                <a:solidFill>
                  <a:schemeClr val="hlink"/>
                </a:solidFill>
                <a:hlinkClick r:id="rId2" tooltip="Vue intégrée activité Zone média"/>
              </a:rPr>
              <a:t>Vue </a:t>
            </a:r>
            <a:r>
              <a:rPr u="sng" dirty="0" err="1">
                <a:solidFill>
                  <a:schemeClr val="hlink"/>
                </a:solidFill>
                <a:hlinkClick r:id="rId2" tooltip="Vue intégrée activité Zone média"/>
              </a:rPr>
              <a:t>intégrée</a:t>
            </a:r>
            <a:r>
              <a:rPr u="sng" dirty="0">
                <a:solidFill>
                  <a:schemeClr val="hlink"/>
                </a:solidFill>
                <a:hlinkClick r:id="rId2" tooltip="Vue intégrée activité Zone média"/>
              </a:rPr>
              <a:t> </a:t>
            </a:r>
            <a:r>
              <a:rPr u="sng" dirty="0" err="1">
                <a:solidFill>
                  <a:schemeClr val="hlink"/>
                </a:solidFill>
                <a:hlinkClick r:id="rId2" tooltip="Vue intégrée activité Zone média"/>
              </a:rPr>
              <a:t>activité</a:t>
            </a:r>
            <a:r>
              <a:rPr u="sng" dirty="0">
                <a:solidFill>
                  <a:schemeClr val="hlink"/>
                </a:solidFill>
                <a:hlinkClick r:id="rId2" tooltip="Vue intégrée activité Zone média"/>
              </a:rPr>
              <a:t> Zone </a:t>
            </a:r>
            <a:r>
              <a:rPr u="sng" dirty="0" err="1">
                <a:solidFill>
                  <a:schemeClr val="hlink"/>
                </a:solidFill>
                <a:hlinkClick r:id="rId2" tooltip="Vue intégrée activité Zone média"/>
              </a:rPr>
              <a:t>média</a:t>
            </a:r>
            <a:endParaRPr dirty="0"/>
          </a:p>
        </p:txBody>
      </p:sp>
      <p:pic>
        <p:nvPicPr>
          <p:cNvPr id="5" name="Image 4">
            <a:hlinkClick r:id="rId2"/>
            <a:extLst>
              <a:ext uri="{FF2B5EF4-FFF2-40B4-BE49-F238E27FC236}">
                <a16:creationId xmlns:a16="http://schemas.microsoft.com/office/drawing/2014/main" id="{54BE945C-759A-4CDD-ADD3-A7BE86F2A2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56660" y="2300973"/>
            <a:ext cx="8078680" cy="387281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82928583" name="Espace réservé du texte 9"/>
          <p:cNvSpPr>
            <a:spLocks noGrp="1"/>
          </p:cNvSpPr>
          <p:nvPr>
            <p:ph type="body" sz="quarter" idx="10" hasCustomPrompt="1"/>
          </p:nvPr>
        </p:nvSpPr>
        <p:spPr bwMode="auto">
          <a:xfrm>
            <a:off x="1260000" y="1980000"/>
            <a:ext cx="9134156" cy="3850452"/>
          </a:xfrm>
        </p:spPr>
        <p:txBody>
          <a:bodyPr vertOverflow="overflow" horzOverflow="overflow" vert="horz" wrap="square" lIns="91440" tIns="45720" rIns="91440" bIns="45720" numCol="1" spcCol="0" rtlCol="0" fromWordArt="0" anchor="t" anchorCtr="0" forceAA="0" compatLnSpc="0">
            <a:normAutofit/>
          </a:bodyPr>
          <a:lstStyle>
            <a:lvl1pPr marL="0" indent="0">
              <a:buNone/>
              <a:defRPr lang="fr-FR" sz="1800">
                <a:solidFill>
                  <a:schemeClr val="tx1">
                    <a:lumMod val="85000"/>
                    <a:lumOff val="15000"/>
                  </a:schemeClr>
                </a:solidFill>
                <a:latin typeface="Verdana"/>
                <a:ea typeface="Verdana"/>
                <a:cs typeface="+mn-cs"/>
              </a:defRPr>
            </a:lvl1pPr>
          </a:lstStyle>
          <a:p>
            <a:pPr marL="283879" indent="-283879">
              <a:buFont typeface="Arial"/>
              <a:buChar char="•"/>
              <a:defRPr/>
            </a:pPr>
            <a:r>
              <a:rPr lang="fr-FR" sz="1800" b="0" i="0" u="none" strike="noStrike" cap="none" spc="0" dirty="0">
                <a:solidFill>
                  <a:schemeClr val="tx1"/>
                </a:solidFill>
                <a:latin typeface="Verdana"/>
                <a:ea typeface="Verdana"/>
                <a:cs typeface="Verdana"/>
              </a:rPr>
              <a:t>Maintien continue</a:t>
            </a:r>
            <a:endParaRPr sz="1800" b="0" i="0" u="none" strike="noStrike" cap="none" spc="0" dirty="0">
              <a:solidFill>
                <a:schemeClr val="tx1"/>
              </a:solidFill>
              <a:latin typeface="Verdana"/>
              <a:cs typeface="Verdana"/>
            </a:endParaRPr>
          </a:p>
          <a:p>
            <a:pPr marL="683929" lvl="1" indent="-283879">
              <a:buFont typeface="Arial"/>
              <a:buChar char="•"/>
              <a:defRPr/>
            </a:pPr>
            <a:r>
              <a:rPr lang="fr-FR" sz="1800" b="0" i="0" u="none" strike="noStrike" cap="none" spc="0" dirty="0">
                <a:solidFill>
                  <a:schemeClr val="tx1"/>
                </a:solidFill>
                <a:latin typeface="Verdana"/>
                <a:ea typeface="Verdana"/>
                <a:cs typeface="Verdana"/>
              </a:rPr>
              <a:t>Mise à jour cœur Moodle</a:t>
            </a:r>
            <a:endParaRPr sz="1800" b="0" i="0" u="none" strike="noStrike" cap="none" spc="0" dirty="0">
              <a:solidFill>
                <a:schemeClr val="tx1"/>
              </a:solidFill>
              <a:latin typeface="Verdana"/>
              <a:cs typeface="Verdana"/>
            </a:endParaRPr>
          </a:p>
          <a:p>
            <a:pPr marL="683929" lvl="1" indent="-283879">
              <a:buFont typeface="Arial"/>
              <a:buChar char="•"/>
              <a:defRPr/>
            </a:pPr>
            <a:r>
              <a:rPr lang="fr-FR" sz="1800" b="0" i="0" u="none" strike="noStrike" cap="none" spc="0" dirty="0">
                <a:solidFill>
                  <a:schemeClr val="tx1"/>
                </a:solidFill>
                <a:latin typeface="Verdana"/>
                <a:ea typeface="Verdana"/>
                <a:cs typeface="Verdana"/>
              </a:rPr>
              <a:t>Régulier selon les retours de la communauté</a:t>
            </a:r>
            <a:endParaRPr sz="1800" b="0" i="0" u="none" strike="noStrike" cap="none" spc="0" dirty="0">
              <a:solidFill>
                <a:schemeClr val="tx1"/>
              </a:solidFill>
              <a:latin typeface="Verdana"/>
              <a:cs typeface="Verdana"/>
            </a:endParaRPr>
          </a:p>
          <a:p>
            <a:pPr marL="1083979" lvl="2" indent="-283879">
              <a:buFont typeface="Arial"/>
              <a:buChar char="•"/>
              <a:defRPr/>
            </a:pPr>
            <a:r>
              <a:rPr lang="fr-FR" sz="1800" b="0" i="0" u="none" strike="noStrike" cap="none" spc="0" dirty="0">
                <a:solidFill>
                  <a:schemeClr val="tx1"/>
                </a:solidFill>
                <a:latin typeface="Verdana"/>
                <a:ea typeface="Verdana"/>
                <a:cs typeface="Verdana"/>
              </a:rPr>
              <a:t>=&gt; induit de la stabilité au plugin</a:t>
            </a:r>
            <a:endParaRPr sz="1800" b="0" i="0" u="none" strike="noStrike" cap="none" spc="0" dirty="0">
              <a:solidFill>
                <a:schemeClr val="tx1"/>
              </a:solidFill>
              <a:latin typeface="Verdana"/>
              <a:cs typeface="Verdana"/>
            </a:endParaRPr>
          </a:p>
          <a:p>
            <a:pPr marL="683928" lvl="1" indent="-283878">
              <a:buFont typeface="Arial"/>
              <a:buChar char="•"/>
              <a:defRPr/>
            </a:pPr>
            <a:r>
              <a:rPr lang="fr-FR" sz="1800" b="0" i="0" u="none" strike="noStrike" cap="none" spc="0" dirty="0">
                <a:solidFill>
                  <a:schemeClr val="tx1"/>
                </a:solidFill>
                <a:latin typeface="Verdana"/>
                <a:ea typeface="Verdana"/>
                <a:cs typeface="Verdana"/>
              </a:rPr>
              <a:t>Qualité et Stabilité</a:t>
            </a:r>
          </a:p>
          <a:p>
            <a:pPr marL="683928" lvl="1" indent="-283878">
              <a:buFont typeface="Arial"/>
              <a:buChar char="•"/>
              <a:defRPr/>
            </a:pPr>
            <a:endParaRPr lang="fr-FR" sz="1800" dirty="0">
              <a:latin typeface="Verdana"/>
              <a:ea typeface="Verdana"/>
              <a:cs typeface="Verdana"/>
            </a:endParaRPr>
          </a:p>
          <a:p>
            <a:pPr marL="400050" lvl="1" indent="0">
              <a:buNone/>
              <a:defRPr/>
            </a:pPr>
            <a:endParaRPr lang="fr-FR" sz="1800" b="0" i="0" u="none" strike="noStrike" cap="none" spc="0" dirty="0">
              <a:solidFill>
                <a:schemeClr val="tx1"/>
              </a:solidFill>
              <a:latin typeface="Verdana"/>
              <a:cs typeface="Verdana"/>
            </a:endParaRPr>
          </a:p>
        </p:txBody>
      </p:sp>
      <p:sp>
        <p:nvSpPr>
          <p:cNvPr id="1290660644" name="Espace réservé du texte 3"/>
          <p:cNvSpPr>
            <a:spLocks noGrp="1"/>
          </p:cNvSpPr>
          <p:nvPr>
            <p:ph type="body" sz="quarter" idx="12" hasCustomPrompt="1"/>
          </p:nvPr>
        </p:nvSpPr>
        <p:spPr bwMode="auto">
          <a:xfrm>
            <a:off x="1260471" y="1047425"/>
            <a:ext cx="8929865" cy="759008"/>
          </a:xfrm>
        </p:spPr>
        <p:txBody>
          <a:bodyPr>
            <a:noAutofit/>
          </a:bodyPr>
          <a:lstStyle>
            <a:lvl1pPr marL="0" indent="0">
              <a:buNone/>
              <a:defRPr lang="fr-FR" sz="4400">
                <a:solidFill>
                  <a:srgbClr val="0D4050"/>
                </a:solidFill>
                <a:latin typeface="Raleway"/>
                <a:ea typeface="+mn-ea"/>
                <a:cs typeface="+mn-cs"/>
              </a:defRPr>
            </a:lvl1pPr>
          </a:lstStyle>
          <a:p>
            <a:pPr algn="ctr">
              <a:defRPr/>
            </a:pPr>
            <a:r>
              <a:t>Plugin Moodle – </a:t>
            </a:r>
            <a:r>
              <a:rPr lang="fr-FR" sz="4400" b="0" i="0" u="none" strike="noStrike" cap="none" spc="0">
                <a:solidFill>
                  <a:srgbClr val="0D4050"/>
                </a:solidFill>
                <a:latin typeface="Raleway"/>
                <a:ea typeface="Raleway"/>
                <a:cs typeface="Raleway"/>
              </a:rPr>
              <a:t>Cycle de vie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88704788" name="Espace réservé du texte 9"/>
          <p:cNvSpPr>
            <a:spLocks noGrp="1"/>
          </p:cNvSpPr>
          <p:nvPr>
            <p:ph type="body" sz="quarter" idx="10" hasCustomPrompt="1"/>
          </p:nvPr>
        </p:nvSpPr>
        <p:spPr bwMode="auto">
          <a:xfrm>
            <a:off x="1260000" y="1980000"/>
            <a:ext cx="9134156" cy="3850452"/>
          </a:xfrm>
        </p:spPr>
        <p:txBody>
          <a:bodyPr vertOverflow="overflow" horzOverflow="overflow" vert="horz" wrap="square" lIns="91440" tIns="45720" rIns="91440" bIns="45720" numCol="1" spcCol="0" rtlCol="0" fromWordArt="0" anchor="t" anchorCtr="0" forceAA="0" compatLnSpc="0">
            <a:normAutofit/>
          </a:bodyPr>
          <a:lstStyle>
            <a:lvl1pPr marL="0" indent="0">
              <a:buNone/>
              <a:defRPr lang="fr-FR" sz="1800">
                <a:solidFill>
                  <a:schemeClr val="tx1">
                    <a:lumMod val="85000"/>
                    <a:lumOff val="15000"/>
                  </a:schemeClr>
                </a:solidFill>
                <a:latin typeface="Verdana"/>
                <a:ea typeface="Verdana"/>
                <a:cs typeface="+mn-cs"/>
              </a:defRPr>
            </a:lvl1pPr>
          </a:lstStyle>
          <a:p>
            <a:pPr marL="283879" indent="-283879">
              <a:buFont typeface="Arial"/>
              <a:buChar char="•"/>
              <a:defRPr/>
            </a:pPr>
            <a:r>
              <a:rPr lang="fr-FR" sz="1800" b="0" i="0" u="none" strike="noStrike" cap="none" spc="0" dirty="0">
                <a:solidFill>
                  <a:schemeClr val="tx1"/>
                </a:solidFill>
                <a:latin typeface="Verdana"/>
                <a:ea typeface="Verdana"/>
                <a:cs typeface="Verdana"/>
              </a:rPr>
              <a:t>Prise en charge des autres propriétaires</a:t>
            </a:r>
            <a:endParaRPr lang="fr-FR" sz="1800" b="0" i="0" u="none" strike="noStrike" cap="none" spc="0" dirty="0">
              <a:solidFill>
                <a:schemeClr val="tx1"/>
              </a:solidFill>
              <a:latin typeface="Verdana"/>
              <a:cs typeface="Verdana"/>
            </a:endParaRPr>
          </a:p>
          <a:p>
            <a:pPr marL="283879" indent="-283879">
              <a:buFont typeface="Arial"/>
              <a:buChar char="•"/>
              <a:defRPr/>
            </a:pPr>
            <a:r>
              <a:rPr lang="fr-FR" sz="1800" b="0" i="0" u="none" strike="noStrike" cap="none" spc="0" dirty="0">
                <a:solidFill>
                  <a:schemeClr val="tx1"/>
                </a:solidFill>
                <a:latin typeface="Verdana"/>
                <a:ea typeface="Verdana"/>
                <a:cs typeface="Verdana"/>
              </a:rPr>
              <a:t>Utilisation d’</a:t>
            </a:r>
            <a:r>
              <a:rPr lang="fr-FR" sz="1800" b="0" i="0" u="none" strike="noStrike" cap="none" spc="0" dirty="0" err="1">
                <a:solidFill>
                  <a:schemeClr val="tx1"/>
                </a:solidFill>
                <a:latin typeface="Verdana"/>
                <a:ea typeface="Verdana"/>
                <a:cs typeface="Verdana"/>
              </a:rPr>
              <a:t>Elastic</a:t>
            </a:r>
            <a:r>
              <a:rPr lang="fr-FR" sz="1800" b="0" i="0" u="none" strike="noStrike" cap="none" spc="0" dirty="0">
                <a:solidFill>
                  <a:schemeClr val="tx1"/>
                </a:solidFill>
                <a:latin typeface="Verdana"/>
                <a:ea typeface="Verdana"/>
                <a:cs typeface="Verdana"/>
              </a:rPr>
              <a:t> </a:t>
            </a:r>
            <a:r>
              <a:rPr lang="fr-FR" sz="1800" b="0" i="0" u="none" strike="noStrike" cap="none" spc="0" dirty="0" err="1">
                <a:solidFill>
                  <a:schemeClr val="tx1"/>
                </a:solidFill>
                <a:latin typeface="Verdana"/>
                <a:ea typeface="Verdana"/>
                <a:cs typeface="Verdana"/>
              </a:rPr>
              <a:t>Search</a:t>
            </a:r>
            <a:r>
              <a:rPr lang="fr-FR" sz="1800" b="0" i="0" u="none" strike="noStrike" cap="none" spc="0" dirty="0">
                <a:solidFill>
                  <a:schemeClr val="tx1"/>
                </a:solidFill>
                <a:latin typeface="Verdana"/>
                <a:ea typeface="Verdana"/>
                <a:cs typeface="Verdana"/>
              </a:rPr>
              <a:t> pour la recherche </a:t>
            </a:r>
            <a:endParaRPr lang="fr-FR" sz="1800" b="0" i="0" u="none" strike="noStrike" cap="none" spc="0" dirty="0">
              <a:solidFill>
                <a:schemeClr val="tx1"/>
              </a:solidFill>
              <a:latin typeface="Verdana"/>
              <a:cs typeface="Verdana"/>
            </a:endParaRPr>
          </a:p>
          <a:p>
            <a:pPr marL="283879" indent="-283879">
              <a:buFont typeface="Arial"/>
              <a:buChar char="•"/>
              <a:defRPr/>
            </a:pPr>
            <a:r>
              <a:rPr lang="fr-FR" sz="1800" b="0" i="0" u="none" strike="noStrike" cap="none" spc="0" dirty="0">
                <a:solidFill>
                  <a:schemeClr val="tx1"/>
                </a:solidFill>
                <a:latin typeface="Verdana"/>
                <a:ea typeface="Verdana"/>
                <a:cs typeface="Verdana"/>
              </a:rPr>
              <a:t>Affichage </a:t>
            </a:r>
            <a:r>
              <a:rPr lang="fr-FR" sz="1800" b="0" i="0" u="none" strike="noStrike" cap="none" spc="0" dirty="0" err="1">
                <a:solidFill>
                  <a:schemeClr val="tx1"/>
                </a:solidFill>
                <a:latin typeface="Verdana"/>
                <a:ea typeface="Verdana"/>
                <a:cs typeface="Verdana"/>
              </a:rPr>
              <a:t>OEmbed</a:t>
            </a:r>
            <a:r>
              <a:rPr lang="fr-FR" sz="1800" b="0" i="0" u="none" strike="noStrike" cap="none" spc="0" dirty="0">
                <a:solidFill>
                  <a:schemeClr val="tx1"/>
                </a:solidFill>
                <a:latin typeface="Verdana"/>
                <a:ea typeface="Verdana"/>
                <a:cs typeface="Verdana"/>
              </a:rPr>
              <a:t> améliorée notamment dans les zone média / étiquette</a:t>
            </a:r>
            <a:endParaRPr lang="fr-FR" sz="1800" b="0" i="0" u="none" strike="noStrike" cap="none" spc="0" dirty="0">
              <a:solidFill>
                <a:schemeClr val="tx1"/>
              </a:solidFill>
              <a:latin typeface="Verdana"/>
              <a:cs typeface="Verdana"/>
            </a:endParaRPr>
          </a:p>
          <a:p>
            <a:pPr marL="283879" indent="-283879">
              <a:buFont typeface="Arial"/>
              <a:buChar char="•"/>
              <a:defRPr/>
            </a:pPr>
            <a:r>
              <a:rPr lang="fr-FR" sz="1800" b="0" i="0" u="none" strike="noStrike" cap="none" spc="0" dirty="0">
                <a:solidFill>
                  <a:schemeClr val="tx1"/>
                </a:solidFill>
                <a:latin typeface="Verdana"/>
                <a:ea typeface="Verdana"/>
                <a:cs typeface="Verdana"/>
              </a:rPr>
              <a:t>Plugin additionnel</a:t>
            </a:r>
          </a:p>
          <a:p>
            <a:pPr marL="283879" indent="-283879">
              <a:buFont typeface="Arial"/>
              <a:buChar char="•"/>
              <a:defRPr/>
            </a:pPr>
            <a:r>
              <a:rPr lang="fr-FR" dirty="0">
                <a:cs typeface="Verdana"/>
              </a:rPr>
              <a:t>Tests unitaires et fonctionnels</a:t>
            </a:r>
            <a:endParaRPr lang="fr-FR" sz="1800" b="0" i="0" u="none" strike="noStrike" cap="none" spc="0" dirty="0">
              <a:solidFill>
                <a:schemeClr val="tx1"/>
              </a:solidFill>
              <a:latin typeface="Verdana"/>
              <a:cs typeface="Verdana"/>
            </a:endParaRPr>
          </a:p>
          <a:p>
            <a:pPr>
              <a:defRPr/>
            </a:pPr>
            <a:endParaRPr lang="fr-FR" sz="1800" b="0" i="0" u="none" strike="noStrike" cap="none" spc="0" dirty="0">
              <a:solidFill>
                <a:schemeClr val="tx1"/>
              </a:solidFill>
              <a:latin typeface="Verdana"/>
              <a:cs typeface="Verdana"/>
            </a:endParaRPr>
          </a:p>
          <a:p>
            <a:pPr marL="400050" lvl="1" indent="0">
              <a:buFont typeface="Arial"/>
              <a:buNone/>
              <a:defRPr/>
            </a:pPr>
            <a:r>
              <a:rPr lang="fr-FR" sz="1800" b="0" i="0" u="none" strike="noStrike" cap="none" spc="0" dirty="0">
                <a:solidFill>
                  <a:schemeClr val="tx1"/>
                </a:solidFill>
                <a:latin typeface="Verdana"/>
                <a:ea typeface="Verdana"/>
                <a:cs typeface="Verdana"/>
              </a:rPr>
              <a:t>Mais …</a:t>
            </a:r>
            <a:endParaRPr lang="fr-FR" sz="1800" b="0" i="0" u="none" strike="noStrike" cap="none" spc="0" dirty="0">
              <a:solidFill>
                <a:schemeClr val="tx1"/>
              </a:solidFill>
              <a:latin typeface="Verdana"/>
              <a:cs typeface="Verdana"/>
            </a:endParaRPr>
          </a:p>
        </p:txBody>
      </p:sp>
      <p:sp>
        <p:nvSpPr>
          <p:cNvPr id="2075549346" name="Espace réservé du texte 3"/>
          <p:cNvSpPr>
            <a:spLocks noGrp="1"/>
          </p:cNvSpPr>
          <p:nvPr>
            <p:ph type="body" sz="quarter" idx="12" hasCustomPrompt="1"/>
          </p:nvPr>
        </p:nvSpPr>
        <p:spPr bwMode="auto">
          <a:xfrm>
            <a:off x="1260471" y="1047425"/>
            <a:ext cx="10243164" cy="759008"/>
          </a:xfrm>
        </p:spPr>
        <p:txBody>
          <a:bodyPr>
            <a:noAutofit/>
          </a:bodyPr>
          <a:lstStyle>
            <a:lvl1pPr marL="0" indent="0">
              <a:buNone/>
              <a:defRPr lang="fr-FR" sz="4400">
                <a:solidFill>
                  <a:srgbClr val="0D4050"/>
                </a:solidFill>
                <a:latin typeface="Raleway"/>
                <a:ea typeface="+mn-ea"/>
                <a:cs typeface="+mn-cs"/>
              </a:defRPr>
            </a:lvl1pPr>
          </a:lstStyle>
          <a:p>
            <a:pPr algn="ctr">
              <a:defRPr/>
            </a:pPr>
            <a:r>
              <a:t>Plugin Moodle – </a:t>
            </a:r>
            <a:r>
              <a:rPr lang="fr-FR" sz="4400" b="0" i="0" u="none" strike="noStrike" cap="none" spc="0">
                <a:solidFill>
                  <a:srgbClr val="0D4050"/>
                </a:solidFill>
                <a:latin typeface="Raleway"/>
                <a:ea typeface="Raleway"/>
                <a:cs typeface="Raleway"/>
              </a:rPr>
              <a:t>Évolutions possibles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17747106" name="Espace réservé du texte 9"/>
          <p:cNvSpPr>
            <a:spLocks noGrp="1"/>
          </p:cNvSpPr>
          <p:nvPr>
            <p:ph type="body" sz="quarter" idx="10" hasCustomPrompt="1"/>
          </p:nvPr>
        </p:nvSpPr>
        <p:spPr bwMode="auto">
          <a:xfrm>
            <a:off x="1260000" y="1980000"/>
            <a:ext cx="9134156" cy="3850452"/>
          </a:xfrm>
        </p:spPr>
        <p:txBody>
          <a:bodyPr vertOverflow="overflow" horzOverflow="overflow" vert="horz" wrap="square" lIns="91440" tIns="45720" rIns="91440" bIns="45720" numCol="1" spcCol="0" rtlCol="0" fromWordArt="0" anchor="t" anchorCtr="0" forceAA="0" compatLnSpc="0">
            <a:normAutofit/>
          </a:bodyPr>
          <a:lstStyle>
            <a:lvl1pPr marL="0" indent="0">
              <a:buNone/>
              <a:defRPr lang="fr-FR" sz="1800">
                <a:solidFill>
                  <a:schemeClr val="tx1">
                    <a:lumMod val="85000"/>
                    <a:lumOff val="15000"/>
                  </a:schemeClr>
                </a:solidFill>
                <a:latin typeface="Verdana"/>
                <a:ea typeface="Verdana"/>
                <a:cs typeface="+mn-cs"/>
              </a:defRPr>
            </a:lvl1pPr>
          </a:lstStyle>
          <a:p>
            <a:pPr marL="283879" indent="-283879">
              <a:buFont typeface="Arial"/>
              <a:buChar char="•"/>
              <a:defRPr/>
            </a:pPr>
            <a:r>
              <a:rPr lang="fr-FR" sz="1800" b="0" i="0" u="none" strike="noStrike" cap="none" spc="0" dirty="0">
                <a:solidFill>
                  <a:schemeClr val="tx1"/>
                </a:solidFill>
                <a:latin typeface="Verdana"/>
                <a:ea typeface="Verdana"/>
                <a:cs typeface="Verdana"/>
              </a:rPr>
              <a:t>Comment discuter/participer</a:t>
            </a:r>
            <a:endParaRPr sz="1800" b="0" i="0" u="none" strike="noStrike" cap="none" spc="0" dirty="0">
              <a:solidFill>
                <a:schemeClr val="tx1"/>
              </a:solidFill>
              <a:latin typeface="Verdana"/>
              <a:cs typeface="Verdana"/>
            </a:endParaRPr>
          </a:p>
          <a:p>
            <a:pPr marL="683929" lvl="1" indent="-283879">
              <a:buFont typeface="Arial"/>
              <a:buChar char="•"/>
              <a:defRPr/>
            </a:pPr>
            <a:r>
              <a:rPr lang="fr-FR" sz="1800" b="0" i="0" u="none" strike="noStrike" cap="none" spc="0" dirty="0">
                <a:solidFill>
                  <a:schemeClr val="tx1"/>
                </a:solidFill>
                <a:latin typeface="Verdana"/>
                <a:ea typeface="Verdana"/>
                <a:cs typeface="Verdana"/>
              </a:rPr>
              <a:t>Forum Moodle français</a:t>
            </a:r>
            <a:endParaRPr sz="1800" b="0" i="0" u="none" strike="noStrike" cap="none" spc="0" dirty="0">
              <a:solidFill>
                <a:schemeClr val="tx1"/>
              </a:solidFill>
              <a:latin typeface="Verdana"/>
              <a:cs typeface="Verdana"/>
            </a:endParaRPr>
          </a:p>
          <a:p>
            <a:pPr marL="683929" lvl="1" indent="-283879">
              <a:buFont typeface="Arial"/>
              <a:buChar char="•"/>
              <a:defRPr/>
            </a:pPr>
            <a:r>
              <a:rPr lang="fr-FR" sz="1800" b="0" i="0" u="none" strike="noStrike" cap="none" spc="0" dirty="0">
                <a:solidFill>
                  <a:schemeClr val="tx1"/>
                </a:solidFill>
                <a:latin typeface="Verdana"/>
                <a:ea typeface="Verdana"/>
                <a:cs typeface="Verdana"/>
              </a:rPr>
              <a:t>Canal </a:t>
            </a:r>
            <a:r>
              <a:rPr lang="fr-FR" sz="1800" b="0" i="0" u="none" strike="noStrike" cap="none" spc="0" dirty="0" err="1">
                <a:solidFill>
                  <a:schemeClr val="tx1"/>
                </a:solidFill>
                <a:latin typeface="Verdana"/>
                <a:ea typeface="Verdana"/>
                <a:cs typeface="Verdana"/>
              </a:rPr>
              <a:t>Rocket.Chat</a:t>
            </a:r>
            <a:r>
              <a:rPr lang="fr-FR" sz="1800" b="0" i="0" u="none" strike="noStrike" cap="none" spc="0" dirty="0">
                <a:solidFill>
                  <a:schemeClr val="tx1"/>
                </a:solidFill>
                <a:latin typeface="Verdana"/>
                <a:ea typeface="Verdana"/>
                <a:cs typeface="Verdana"/>
              </a:rPr>
              <a:t> </a:t>
            </a:r>
            <a:r>
              <a:rPr lang="fr-FR" sz="1800" b="0" i="0" u="none" strike="noStrike" cap="none" spc="0" dirty="0" err="1">
                <a:solidFill>
                  <a:schemeClr val="tx1"/>
                </a:solidFill>
                <a:latin typeface="Verdana"/>
                <a:ea typeface="Verdana"/>
                <a:cs typeface="Verdana"/>
              </a:rPr>
              <a:t>Esup</a:t>
            </a:r>
            <a:r>
              <a:rPr lang="fr-FR" sz="1800" b="0" i="0" u="none" strike="noStrike" cap="none" spc="0" dirty="0">
                <a:solidFill>
                  <a:schemeClr val="tx1"/>
                </a:solidFill>
                <a:latin typeface="Verdana"/>
                <a:ea typeface="Verdana"/>
                <a:cs typeface="Verdana"/>
              </a:rPr>
              <a:t> </a:t>
            </a:r>
            <a:r>
              <a:rPr lang="fr-FR" sz="1800" b="0" i="0" u="none" strike="noStrike" cap="none" spc="0" dirty="0" err="1">
                <a:solidFill>
                  <a:schemeClr val="tx1"/>
                </a:solidFill>
                <a:latin typeface="Verdana"/>
                <a:ea typeface="Verdana"/>
                <a:cs typeface="Verdana"/>
              </a:rPr>
              <a:t>Pod</a:t>
            </a:r>
            <a:endParaRPr sz="1800" b="0" i="0" u="none" strike="noStrike" cap="none" spc="0" dirty="0">
              <a:solidFill>
                <a:schemeClr val="tx1"/>
              </a:solidFill>
              <a:latin typeface="Verdana"/>
              <a:cs typeface="Verdana"/>
            </a:endParaRPr>
          </a:p>
          <a:p>
            <a:pPr marL="1083979" lvl="2" indent="-283879">
              <a:buFont typeface="Arial"/>
              <a:buChar char="•"/>
              <a:defRPr/>
            </a:pPr>
            <a:r>
              <a:rPr lang="fr-FR" sz="1800" b="0" i="0" u="none" strike="noStrike" cap="none" spc="0" dirty="0">
                <a:solidFill>
                  <a:schemeClr val="tx1"/>
                </a:solidFill>
                <a:latin typeface="Verdana"/>
                <a:ea typeface="Verdana"/>
                <a:cs typeface="Verdana"/>
                <a:hlinkClick r:id="rId3"/>
              </a:rPr>
              <a:t>https://rocket.esup-portail.org/channel/esup_-_plugin-moodle-pod</a:t>
            </a:r>
            <a:endParaRPr sz="1800" b="0" i="0" u="none" strike="noStrike" cap="none" spc="0" dirty="0">
              <a:solidFill>
                <a:schemeClr val="tx1"/>
              </a:solidFill>
              <a:latin typeface="Verdana"/>
              <a:cs typeface="Verdana"/>
            </a:endParaRPr>
          </a:p>
          <a:p>
            <a:pPr marL="683929" lvl="1" indent="-283879">
              <a:buFont typeface="Arial"/>
              <a:buChar char="•"/>
              <a:defRPr/>
            </a:pPr>
            <a:r>
              <a:rPr lang="fr-FR" sz="1800" b="0" i="0" u="none" strike="noStrike" cap="none" spc="0" dirty="0">
                <a:solidFill>
                  <a:schemeClr val="tx1"/>
                </a:solidFill>
                <a:latin typeface="Verdana"/>
                <a:ea typeface="Verdana"/>
                <a:cs typeface="Verdana"/>
              </a:rPr>
              <a:t>Issues sur git</a:t>
            </a:r>
            <a:endParaRPr sz="1800" b="0" i="0" u="none" strike="noStrike" cap="none" spc="0" dirty="0">
              <a:solidFill>
                <a:schemeClr val="tx1"/>
              </a:solidFill>
              <a:latin typeface="Verdana"/>
              <a:cs typeface="Verdana"/>
            </a:endParaRPr>
          </a:p>
          <a:p>
            <a:pPr marL="1083979" lvl="2" indent="-283879">
              <a:buFont typeface="Arial"/>
              <a:buChar char="•"/>
              <a:defRPr/>
            </a:pPr>
            <a:r>
              <a:rPr lang="fr-FR" sz="1800" b="0" i="0" u="none" strike="noStrike" cap="none" spc="0" dirty="0">
                <a:solidFill>
                  <a:schemeClr val="tx1"/>
                </a:solidFill>
                <a:latin typeface="Verdana"/>
                <a:ea typeface="Verdana"/>
                <a:cs typeface="Verdana"/>
                <a:hlinkClick r:id="rId4"/>
              </a:rPr>
              <a:t>https://github.com/EsupPortail/moodle-repository_pod/issues</a:t>
            </a:r>
            <a:endParaRPr lang="fr-FR" sz="1800" dirty="0">
              <a:latin typeface="Verdana"/>
              <a:cs typeface="Verdana"/>
            </a:endParaRPr>
          </a:p>
          <a:p>
            <a:pPr marL="1083979" lvl="2" indent="-283879">
              <a:buFont typeface="Arial"/>
              <a:buChar char="•"/>
              <a:defRPr/>
            </a:pPr>
            <a:r>
              <a:rPr lang="fr-FR" sz="1800" b="0" i="0" u="none" strike="noStrike" cap="none" spc="0" dirty="0">
                <a:solidFill>
                  <a:schemeClr val="tx1"/>
                </a:solidFill>
                <a:latin typeface="Verdana"/>
                <a:ea typeface="Verdana"/>
                <a:cs typeface="Verdana"/>
              </a:rPr>
              <a:t>Participation par pull </a:t>
            </a:r>
            <a:r>
              <a:rPr lang="fr-FR" sz="1800" b="0" i="0" u="none" strike="noStrike" cap="none" spc="0" dirty="0" err="1">
                <a:solidFill>
                  <a:schemeClr val="tx1"/>
                </a:solidFill>
                <a:latin typeface="Verdana"/>
                <a:ea typeface="Verdana"/>
                <a:cs typeface="Verdana"/>
              </a:rPr>
              <a:t>requests</a:t>
            </a:r>
            <a:endParaRPr lang="fr-FR" sz="1800" b="0" i="0" u="none" strike="noStrike" cap="none" spc="0" dirty="0">
              <a:solidFill>
                <a:schemeClr val="tx1"/>
              </a:solidFill>
              <a:latin typeface="Verdana"/>
              <a:cs typeface="Verdana"/>
            </a:endParaRPr>
          </a:p>
        </p:txBody>
      </p:sp>
      <p:sp>
        <p:nvSpPr>
          <p:cNvPr id="553293841" name="Espace réservé du texte 3"/>
          <p:cNvSpPr>
            <a:spLocks noGrp="1"/>
          </p:cNvSpPr>
          <p:nvPr>
            <p:ph type="body" sz="quarter" idx="12" hasCustomPrompt="1"/>
          </p:nvPr>
        </p:nvSpPr>
        <p:spPr bwMode="auto">
          <a:xfrm>
            <a:off x="1260471" y="1047424"/>
            <a:ext cx="10243163" cy="759008"/>
          </a:xfrm>
        </p:spPr>
        <p:txBody>
          <a:bodyPr>
            <a:noAutofit/>
          </a:bodyPr>
          <a:lstStyle>
            <a:lvl1pPr marL="0" indent="0">
              <a:buNone/>
              <a:defRPr lang="fr-FR" sz="4400">
                <a:solidFill>
                  <a:srgbClr val="0D4050"/>
                </a:solidFill>
                <a:latin typeface="Raleway"/>
                <a:ea typeface="+mn-ea"/>
                <a:cs typeface="+mn-cs"/>
              </a:defRPr>
            </a:lvl1pPr>
          </a:lstStyle>
          <a:p>
            <a:pPr algn="ctr">
              <a:defRPr/>
            </a:pPr>
            <a:r>
              <a:t>Plugin Moodle – </a:t>
            </a:r>
            <a:r>
              <a:rPr lang="fr-FR" sz="4400" b="0" i="0" u="none" strike="noStrike" cap="none" spc="0">
                <a:solidFill>
                  <a:srgbClr val="0D4050"/>
                </a:solidFill>
                <a:latin typeface="Raleway"/>
                <a:ea typeface="Raleway"/>
                <a:cs typeface="Raleway"/>
              </a:rPr>
              <a:t>Collaboration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78517873" name="Espace réservé du texte 2"/>
          <p:cNvSpPr>
            <a:spLocks noGrp="1"/>
          </p:cNvSpPr>
          <p:nvPr>
            <p:ph type="body" sz="quarter" idx="12"/>
          </p:nvPr>
        </p:nvSpPr>
        <p:spPr bwMode="auto">
          <a:xfrm>
            <a:off x="1717663" y="869542"/>
            <a:ext cx="9085385" cy="759010"/>
          </a:xfrm>
        </p:spPr>
        <p:txBody>
          <a:bodyPr/>
          <a:lstStyle/>
          <a:p>
            <a:pPr>
              <a:defRPr/>
            </a:pPr>
            <a:r>
              <a:rPr lang="fr-FR" sz="4400" b="0" i="0" u="none" strike="noStrike" cap="none" spc="0">
                <a:solidFill>
                  <a:schemeClr val="tx1">
                    <a:lumMod val="85000"/>
                    <a:lumOff val="15000"/>
                  </a:schemeClr>
                </a:solidFill>
                <a:latin typeface="Verdana"/>
                <a:ea typeface="Verdana"/>
                <a:cs typeface="Arial"/>
              </a:rPr>
              <a:t>Offre SaaS ESUP-Pod</a:t>
            </a:r>
            <a:endParaRPr lang="fr-FR"/>
          </a:p>
        </p:txBody>
      </p:sp>
      <p:sp>
        <p:nvSpPr>
          <p:cNvPr id="974769467" name="Espace réservé du texte 4"/>
          <p:cNvSpPr>
            <a:spLocks noGrp="1"/>
          </p:cNvSpPr>
          <p:nvPr>
            <p:ph type="body" sz="quarter" idx="14"/>
          </p:nvPr>
        </p:nvSpPr>
        <p:spPr bwMode="auto">
          <a:xfrm>
            <a:off x="1500326" y="4944348"/>
            <a:ext cx="9302722" cy="879403"/>
          </a:xfrm>
        </p:spPr>
        <p:txBody>
          <a:bodyPr/>
          <a:lstStyle/>
          <a:p>
            <a:pPr>
              <a:defRPr/>
            </a:pPr>
            <a:r>
              <a:rPr lang="fr-FR"/>
              <a:t>Définition du SaaS (Software as a Service)</a:t>
            </a:r>
            <a:endParaRPr/>
          </a:p>
          <a:p>
            <a:pPr>
              <a:defRPr/>
            </a:pPr>
            <a:r>
              <a:rPr lang="fr-FR"/>
              <a:t>Une solution dite SaaS (« Software as a Service » ou en français : « logiciel en tant que service ») est une solution logicielle applicative hébergée dans le cloud et exploitée en dehors de l'organisation ou de l'entreprise par un tiers, aussi appelé fournisseur de service.</a:t>
            </a:r>
            <a:endParaRPr/>
          </a:p>
        </p:txBody>
      </p:sp>
      <p:pic>
        <p:nvPicPr>
          <p:cNvPr id="1028" name="Picture 4" descr="Le système SaaS, évolution et enjeux pour les entreprises – Drag'n Survey"/>
          <p:cNvPicPr>
            <a:picLocks noChangeAspect="1" noChangeArrowheads="1"/>
          </p:cNvPicPr>
          <p:nvPr/>
        </p:nvPicPr>
        <p:blipFill>
          <a:blip r:embed="rId2"/>
          <a:stretch/>
        </p:blipFill>
        <p:spPr bwMode="auto">
          <a:xfrm>
            <a:off x="932155" y="1668655"/>
            <a:ext cx="10874013" cy="3129299"/>
          </a:xfrm>
          <a:prstGeom prst="rect">
            <a:avLst/>
          </a:prstGeom>
          <a:noFill/>
        </p:spPr>
      </p:pic>
      <p:pic>
        <p:nvPicPr>
          <p:cNvPr id="1026" name="Picture 2" descr="https://saas.esup-portail.org/itop/env-production/branding/login-logo.png?t=1702993866.7542"/>
          <p:cNvPicPr>
            <a:picLocks noChangeAspect="1" noChangeArrowheads="1"/>
          </p:cNvPicPr>
          <p:nvPr/>
        </p:nvPicPr>
        <p:blipFill>
          <a:blip r:embed="rId3"/>
          <a:stretch/>
        </p:blipFill>
        <p:spPr bwMode="auto">
          <a:xfrm>
            <a:off x="3066832" y="2498824"/>
            <a:ext cx="1447800" cy="5429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17747106" name="Espace réservé du texte 9"/>
          <p:cNvSpPr>
            <a:spLocks noGrp="1"/>
          </p:cNvSpPr>
          <p:nvPr>
            <p:ph type="body" sz="quarter" idx="10" hasCustomPrompt="1"/>
          </p:nvPr>
        </p:nvSpPr>
        <p:spPr bwMode="auto">
          <a:xfrm>
            <a:off x="1260000" y="1980000"/>
            <a:ext cx="8896054" cy="3850452"/>
          </a:xfrm>
        </p:spPr>
        <p:txBody>
          <a:bodyPr vertOverflow="overflow" horzOverflow="overflow" vert="horz" wrap="square" lIns="91440" tIns="45720" rIns="91440" bIns="45720" numCol="1" spcCol="0" rtlCol="0" fromWordArt="0" anchor="t" anchorCtr="0" forceAA="0" compatLnSpc="0">
            <a:normAutofit/>
          </a:bodyPr>
          <a:lstStyle>
            <a:lvl1pPr marL="0" indent="0">
              <a:buNone/>
              <a:defRPr lang="fr-FR" sz="1800">
                <a:solidFill>
                  <a:schemeClr val="tx1">
                    <a:lumMod val="85000"/>
                    <a:lumOff val="15000"/>
                  </a:schemeClr>
                </a:solidFill>
                <a:latin typeface="Verdana"/>
                <a:ea typeface="Verdana"/>
                <a:cs typeface="+mn-cs"/>
              </a:defRPr>
            </a:lvl1pPr>
          </a:lstStyle>
          <a:p>
            <a:pPr>
              <a:defRPr/>
            </a:pPr>
            <a:r>
              <a:rPr lang="fr-FR"/>
              <a:t>Pourquoi le SaaS ESUP ? </a:t>
            </a:r>
            <a:endParaRPr/>
          </a:p>
          <a:p>
            <a:pPr marL="285750" indent="-285750">
              <a:buFont typeface="Arial"/>
              <a:buChar char="•"/>
              <a:defRPr/>
            </a:pPr>
            <a:r>
              <a:rPr lang="fr-FR"/>
              <a:t>« On ne peut pas exploiter 1000 applications 1 fois mais on peut exploiter 1000 fois 1 application» - le SI de la peur</a:t>
            </a:r>
            <a:endParaRPr/>
          </a:p>
          <a:p>
            <a:pPr marL="285750" indent="-285750">
              <a:buFont typeface="Arial"/>
              <a:buChar char="•"/>
              <a:defRPr/>
            </a:pPr>
            <a:r>
              <a:rPr lang="fr-FR"/>
              <a:t>Si 50 établissements proposent chacun 50 applications en SaaS et les industrialisent on gagne en exploitation</a:t>
            </a:r>
            <a:endParaRPr/>
          </a:p>
          <a:p>
            <a:pPr marL="285750" indent="-285750">
              <a:buFont typeface="Arial"/>
              <a:buChar char="•"/>
              <a:defRPr/>
            </a:pPr>
            <a:r>
              <a:rPr lang="fr-FR"/>
              <a:t>Il n’y a pas de SaaS ESUP</a:t>
            </a:r>
            <a:endParaRPr/>
          </a:p>
          <a:p>
            <a:pPr>
              <a:defRPr/>
            </a:pPr>
            <a:r>
              <a:rPr lang="fr-FR" b="1"/>
              <a:t>	→ des offres par les établissements pour les établissements</a:t>
            </a:r>
            <a:endParaRPr lang="fr-FR"/>
          </a:p>
          <a:p>
            <a:pPr marL="285750" indent="-285750">
              <a:buFont typeface="Arial"/>
              <a:buChar char="•"/>
              <a:defRPr/>
            </a:pPr>
            <a:r>
              <a:rPr lang="fr-FR"/>
              <a:t>Des applications open source (ADN d’ESUP) généralement développées par les établissements</a:t>
            </a:r>
            <a:endParaRPr/>
          </a:p>
          <a:p>
            <a:pPr marL="285750" indent="-285750">
              <a:buFont typeface="Arial"/>
              <a:buChar char="•"/>
              <a:defRPr/>
            </a:pPr>
            <a:r>
              <a:rPr lang="fr-FR"/>
              <a:t>Complémentaires avec d’autres offres SaaS de la communauté (AMUE, Renater, FUN etc.)</a:t>
            </a:r>
            <a:endParaRPr/>
          </a:p>
          <a:p>
            <a:pPr marL="285750" indent="-285750">
              <a:buFont typeface="Arial"/>
              <a:buChar char="•"/>
              <a:defRPr/>
            </a:pPr>
            <a:endParaRPr lang="fr-FR"/>
          </a:p>
          <a:p>
            <a:pPr marL="285750" indent="-285750">
              <a:buFont typeface="Arial"/>
              <a:buChar char="•"/>
              <a:defRPr/>
            </a:pPr>
            <a:endParaRPr lang="fr-FR"/>
          </a:p>
        </p:txBody>
      </p:sp>
      <p:sp>
        <p:nvSpPr>
          <p:cNvPr id="553293841" name="Espace réservé du texte 3"/>
          <p:cNvSpPr>
            <a:spLocks noGrp="1"/>
          </p:cNvSpPr>
          <p:nvPr>
            <p:ph type="body" sz="quarter" idx="12" hasCustomPrompt="1"/>
          </p:nvPr>
        </p:nvSpPr>
        <p:spPr bwMode="auto">
          <a:xfrm>
            <a:off x="1260471" y="1047424"/>
            <a:ext cx="10243163" cy="759008"/>
          </a:xfrm>
        </p:spPr>
        <p:txBody>
          <a:bodyPr>
            <a:noAutofit/>
          </a:bodyPr>
          <a:lstStyle>
            <a:lvl1pPr marL="0" indent="0">
              <a:buNone/>
              <a:defRPr lang="fr-FR" sz="4400">
                <a:solidFill>
                  <a:srgbClr val="0D4050"/>
                </a:solidFill>
                <a:latin typeface="Raleway"/>
                <a:ea typeface="+mn-ea"/>
                <a:cs typeface="+mn-cs"/>
              </a:defRPr>
            </a:lvl1pPr>
          </a:lstStyle>
          <a:p>
            <a:pPr algn="ctr">
              <a:defRPr/>
            </a:pPr>
            <a:r>
              <a:rPr lang="fr-FR">
                <a:solidFill>
                  <a:schemeClr val="tx1">
                    <a:lumMod val="85000"/>
                    <a:lumOff val="15000"/>
                  </a:schemeClr>
                </a:solidFill>
                <a:latin typeface="Verdana"/>
                <a:ea typeface="Verdana"/>
              </a:rPr>
              <a:t>ESUP-Pod</a:t>
            </a:r>
            <a:r>
              <a:t>– </a:t>
            </a:r>
            <a:r>
              <a:rPr lang="fr-FR">
                <a:ea typeface="Raleway"/>
                <a:cs typeface="Raleway"/>
              </a:rPr>
              <a:t>SaaS discute</a:t>
            </a:r>
            <a:endParaRPr/>
          </a:p>
        </p:txBody>
      </p:sp>
      <p:pic>
        <p:nvPicPr>
          <p:cNvPr id="2050" name="Picture 2"/>
          <p:cNvPicPr>
            <a:picLocks noChangeAspect="1" noChangeArrowheads="1"/>
          </p:cNvPicPr>
          <p:nvPr/>
        </p:nvPicPr>
        <p:blipFill>
          <a:blip r:embed="rId3"/>
          <a:stretch/>
        </p:blipFill>
        <p:spPr bwMode="auto">
          <a:xfrm>
            <a:off x="10339295" y="2720173"/>
            <a:ext cx="1704975" cy="2571750"/>
          </a:xfrm>
          <a:prstGeom prst="rect">
            <a:avLst/>
          </a:prstGeom>
          <a:noFill/>
        </p:spPr>
      </p:pic>
      <p:pic>
        <p:nvPicPr>
          <p:cNvPr id="5" name="Picture 2" descr="https://saas.esup-portail.org/itop/env-production/branding/login-logo.png?t=1702993866.7542"/>
          <p:cNvPicPr>
            <a:picLocks noChangeAspect="1" noChangeArrowheads="1"/>
          </p:cNvPicPr>
          <p:nvPr/>
        </p:nvPicPr>
        <p:blipFill>
          <a:blip r:embed="rId4"/>
          <a:stretch/>
        </p:blipFill>
        <p:spPr bwMode="auto">
          <a:xfrm>
            <a:off x="1384380" y="1078829"/>
            <a:ext cx="1447800" cy="5429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17747106" name="Espace réservé du texte 9"/>
          <p:cNvSpPr>
            <a:spLocks noGrp="1"/>
          </p:cNvSpPr>
          <p:nvPr>
            <p:ph type="body" sz="quarter" idx="10" hasCustomPrompt="1"/>
          </p:nvPr>
        </p:nvSpPr>
        <p:spPr bwMode="auto">
          <a:xfrm>
            <a:off x="1260000" y="1979998"/>
            <a:ext cx="9134156" cy="4136715"/>
          </a:xfrm>
        </p:spPr>
        <p:txBody>
          <a:bodyPr vertOverflow="overflow" horzOverflow="overflow" vert="horz" wrap="square" lIns="91440" tIns="45720" rIns="91440" bIns="45720" numCol="1" spcCol="0" rtlCol="0" fromWordArt="0" anchor="t" anchorCtr="0" forceAA="0" compatLnSpc="0">
            <a:normAutofit lnSpcReduction="10000"/>
          </a:bodyPr>
          <a:lstStyle>
            <a:lvl1pPr marL="0" indent="0">
              <a:buNone/>
              <a:defRPr lang="fr-FR" sz="1800">
                <a:solidFill>
                  <a:schemeClr val="tx1">
                    <a:lumMod val="85000"/>
                    <a:lumOff val="15000"/>
                  </a:schemeClr>
                </a:solidFill>
                <a:latin typeface="Verdana"/>
                <a:ea typeface="Verdana"/>
                <a:cs typeface="+mn-cs"/>
              </a:defRPr>
            </a:lvl1pPr>
          </a:lstStyle>
          <a:p>
            <a:pPr marL="285750" indent="-285750">
              <a:buFont typeface="Arial"/>
              <a:buChar char="•"/>
              <a:defRPr/>
            </a:pPr>
            <a:r>
              <a:rPr lang="fr-FR" dirty="0"/>
              <a:t>1 convention ESUP </a:t>
            </a:r>
            <a:r>
              <a:rPr lang="fr-FR" dirty="0">
                <a:sym typeface="Wingdings" panose="05000000000000000000" pitchFamily="2" charset="2"/>
              </a:rPr>
              <a:t></a:t>
            </a:r>
            <a:r>
              <a:rPr lang="fr-FR" dirty="0"/>
              <a:t> établissement fournisseur</a:t>
            </a:r>
            <a:endParaRPr dirty="0"/>
          </a:p>
          <a:p>
            <a:pPr marL="285750" indent="-285750">
              <a:buFont typeface="Arial"/>
              <a:buChar char="•"/>
              <a:defRPr/>
            </a:pPr>
            <a:r>
              <a:rPr lang="fr-FR" dirty="0"/>
              <a:t>Quelques cases à cocher dans des formulaires entre ESUP </a:t>
            </a:r>
            <a:r>
              <a:rPr lang="fr-FR" dirty="0">
                <a:sym typeface="Wingdings" panose="05000000000000000000" pitchFamily="2" charset="2"/>
              </a:rPr>
              <a:t></a:t>
            </a:r>
            <a:r>
              <a:rPr lang="fr-FR" dirty="0"/>
              <a:t> les établissements utilisateurs</a:t>
            </a:r>
            <a:endParaRPr dirty="0"/>
          </a:p>
          <a:p>
            <a:pPr marL="285750" indent="-285750">
              <a:buFont typeface="Arial"/>
              <a:buChar char="•"/>
              <a:defRPr/>
            </a:pPr>
            <a:endParaRPr lang="fr-FR" dirty="0"/>
          </a:p>
          <a:p>
            <a:pPr marL="285750" indent="-285750">
              <a:buFont typeface="Arial"/>
              <a:buChar char="•"/>
              <a:defRPr/>
            </a:pPr>
            <a:r>
              <a:rPr lang="fr-FR" dirty="0"/>
              <a:t>Contact a prendre : </a:t>
            </a:r>
            <a:r>
              <a:rPr lang="fr-FR" b="1" dirty="0"/>
              <a:t>offre_saas@esup-portail.org</a:t>
            </a:r>
            <a:endParaRPr dirty="0"/>
          </a:p>
          <a:p>
            <a:pPr>
              <a:defRPr/>
            </a:pPr>
            <a:r>
              <a:rPr lang="fr-FR" dirty="0"/>
              <a:t> </a:t>
            </a:r>
            <a:endParaRPr dirty="0"/>
          </a:p>
          <a:p>
            <a:pPr marL="285750" indent="-285750">
              <a:buFont typeface="Arial"/>
              <a:buChar char="•"/>
              <a:defRPr/>
            </a:pPr>
            <a:r>
              <a:rPr lang="fr-FR" dirty="0"/>
              <a:t>ESUP facilitateur + fournisseur du service</a:t>
            </a:r>
            <a:endParaRPr dirty="0"/>
          </a:p>
          <a:p>
            <a:pPr marL="285750" indent="-285750">
              <a:buFont typeface="Arial"/>
              <a:buChar char="•"/>
              <a:defRPr/>
            </a:pPr>
            <a:r>
              <a:rPr lang="fr-FR" dirty="0"/>
              <a:t>Implication forte d’ESUP sur la rédaction des conventions et annexes sécurité, RGPD, homologation SSI et le cadrage financier des offres</a:t>
            </a:r>
            <a:endParaRPr dirty="0"/>
          </a:p>
          <a:p>
            <a:pPr marL="285750" indent="-285750">
              <a:buFont typeface="Arial"/>
              <a:buChar char="•"/>
              <a:defRPr/>
            </a:pPr>
            <a:endParaRPr lang="fr-FR" dirty="0"/>
          </a:p>
          <a:p>
            <a:pPr marL="285750" indent="-285750">
              <a:buFont typeface="Arial"/>
              <a:buChar char="•"/>
              <a:defRPr/>
            </a:pPr>
            <a:r>
              <a:rPr lang="fr-FR" dirty="0"/>
              <a:t>Juste rétribution des établissements fournisseurs pour qu’ils aient les moyen de fournir le service - « Frais de gestion » ESUP de 10 % (animation du groupe SaaS d’ESUP)</a:t>
            </a:r>
            <a:endParaRPr dirty="0"/>
          </a:p>
          <a:p>
            <a:pPr marL="285750" indent="-285750">
              <a:buFont typeface="Arial"/>
              <a:buChar char="•"/>
              <a:defRPr/>
            </a:pPr>
            <a:endParaRPr lang="fr-FR" dirty="0"/>
          </a:p>
          <a:p>
            <a:pPr marL="285750" indent="-285750">
              <a:buFont typeface="Arial"/>
              <a:buChar char="•"/>
              <a:defRPr/>
            </a:pPr>
            <a:endParaRPr lang="fr-FR" dirty="0"/>
          </a:p>
        </p:txBody>
      </p:sp>
      <p:sp>
        <p:nvSpPr>
          <p:cNvPr id="553293841" name="Espace réservé du texte 3"/>
          <p:cNvSpPr>
            <a:spLocks noGrp="1"/>
          </p:cNvSpPr>
          <p:nvPr>
            <p:ph type="body" sz="quarter" idx="12" hasCustomPrompt="1"/>
          </p:nvPr>
        </p:nvSpPr>
        <p:spPr bwMode="auto">
          <a:xfrm>
            <a:off x="1260471" y="1047424"/>
            <a:ext cx="10243163" cy="759008"/>
          </a:xfrm>
        </p:spPr>
        <p:txBody>
          <a:bodyPr>
            <a:noAutofit/>
          </a:bodyPr>
          <a:lstStyle>
            <a:lvl1pPr marL="0" indent="0">
              <a:buNone/>
              <a:defRPr lang="fr-FR" sz="4400">
                <a:solidFill>
                  <a:srgbClr val="0D4050"/>
                </a:solidFill>
                <a:latin typeface="Raleway"/>
                <a:ea typeface="+mn-ea"/>
                <a:cs typeface="+mn-cs"/>
              </a:defRPr>
            </a:lvl1pPr>
          </a:lstStyle>
          <a:p>
            <a:pPr algn="ctr">
              <a:defRPr/>
            </a:pPr>
            <a:r>
              <a:rPr lang="fr-FR">
                <a:solidFill>
                  <a:schemeClr val="tx1">
                    <a:lumMod val="85000"/>
                    <a:lumOff val="15000"/>
                  </a:schemeClr>
                </a:solidFill>
                <a:latin typeface="Verdana"/>
                <a:ea typeface="Verdana"/>
              </a:rPr>
              <a:t>ESUP-Pod</a:t>
            </a:r>
            <a:r>
              <a:t>– </a:t>
            </a:r>
            <a:r>
              <a:rPr lang="fr-FR"/>
              <a:t>SaaS passe comme ça</a:t>
            </a:r>
            <a:endParaRPr/>
          </a:p>
        </p:txBody>
      </p:sp>
      <p:pic>
        <p:nvPicPr>
          <p:cNvPr id="6" name="Picture 2" descr="https://saas.esup-portail.org/itop/env-production/branding/login-logo.png?t=1702993866.7542"/>
          <p:cNvPicPr>
            <a:picLocks noChangeAspect="1" noChangeArrowheads="1"/>
          </p:cNvPicPr>
          <p:nvPr/>
        </p:nvPicPr>
        <p:blipFill>
          <a:blip r:embed="rId3"/>
          <a:stretch/>
        </p:blipFill>
        <p:spPr bwMode="auto">
          <a:xfrm>
            <a:off x="635098" y="1078828"/>
            <a:ext cx="1447800" cy="542925"/>
          </a:xfrm>
          <a:prstGeom prst="rect">
            <a:avLst/>
          </a:prstGeom>
          <a:noFill/>
        </p:spPr>
      </p:pic>
      <p:pic>
        <p:nvPicPr>
          <p:cNvPr id="2" name="Picture 2" descr="Convention unique : les droits et les obligations des parties |  economie.gouv.fr">
            <a:extLst>
              <a:ext uri="{FF2B5EF4-FFF2-40B4-BE49-F238E27FC236}">
                <a16:creationId xmlns:a16="http://schemas.microsoft.com/office/drawing/2014/main" id="{B3A96B07-D3CA-472E-93AF-980B5EDF464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340441" y="2164677"/>
            <a:ext cx="2502371" cy="1455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17747106" name="Espace réservé du texte 9"/>
          <p:cNvSpPr>
            <a:spLocks noGrp="1"/>
          </p:cNvSpPr>
          <p:nvPr>
            <p:ph type="body" sz="quarter" idx="10" hasCustomPrompt="1"/>
          </p:nvPr>
        </p:nvSpPr>
        <p:spPr bwMode="auto">
          <a:xfrm>
            <a:off x="1260000" y="1979998"/>
            <a:ext cx="9134156" cy="4136715"/>
          </a:xfrm>
        </p:spPr>
        <p:txBody>
          <a:bodyPr vertOverflow="overflow" horzOverflow="overflow" vert="horz" wrap="square" lIns="91440" tIns="45720" rIns="91440" bIns="45720" numCol="1" spcCol="0" rtlCol="0" fromWordArt="0" anchor="t" anchorCtr="0" forceAA="0" compatLnSpc="0">
            <a:normAutofit/>
          </a:bodyPr>
          <a:lstStyle>
            <a:lvl1pPr marL="0" indent="0">
              <a:buNone/>
              <a:defRPr lang="fr-FR" sz="1800">
                <a:solidFill>
                  <a:schemeClr val="tx1">
                    <a:lumMod val="85000"/>
                    <a:lumOff val="15000"/>
                  </a:schemeClr>
                </a:solidFill>
                <a:latin typeface="Verdana"/>
                <a:ea typeface="Verdana"/>
                <a:cs typeface="+mn-cs"/>
              </a:defRPr>
            </a:lvl1pPr>
          </a:lstStyle>
          <a:p>
            <a:pPr marL="285750" indent="-285750">
              <a:buFont typeface="Arial"/>
              <a:buChar char="•"/>
              <a:defRPr/>
            </a:pPr>
            <a:r>
              <a:rPr lang="fr-FR" dirty="0"/>
              <a:t>En production :</a:t>
            </a:r>
            <a:endParaRPr dirty="0"/>
          </a:p>
          <a:p>
            <a:pPr marL="971550" lvl="1" indent="-285750">
              <a:buFont typeface="Arial"/>
              <a:buChar char="•"/>
              <a:defRPr/>
            </a:pPr>
            <a:r>
              <a:rPr lang="fr-FR" dirty="0"/>
              <a:t>1 copil/an avec les établissements utilisateurs</a:t>
            </a:r>
            <a:endParaRPr dirty="0"/>
          </a:p>
          <a:p>
            <a:pPr marL="971550" lvl="1" indent="-285750">
              <a:buFont typeface="Arial"/>
              <a:buChar char="•"/>
              <a:defRPr/>
            </a:pPr>
            <a:r>
              <a:rPr lang="fr-FR" dirty="0"/>
              <a:t>1 plate-forme de gestion de tickets</a:t>
            </a:r>
            <a:endParaRPr dirty="0"/>
          </a:p>
          <a:p>
            <a:pPr marL="971550" lvl="1" indent="-285750">
              <a:buFont typeface="Arial"/>
              <a:buChar char="•"/>
              <a:defRPr/>
            </a:pPr>
            <a:r>
              <a:rPr lang="fr-FR" dirty="0"/>
              <a:t>Espace documentaire sur le Wiki ESUP</a:t>
            </a:r>
            <a:endParaRPr dirty="0"/>
          </a:p>
          <a:p>
            <a:pPr>
              <a:defRPr/>
            </a:pPr>
            <a:r>
              <a:rPr lang="fr-FR" dirty="0"/>
              <a:t> </a:t>
            </a:r>
            <a:endParaRPr dirty="0"/>
          </a:p>
          <a:p>
            <a:pPr marL="971550" lvl="1" indent="-285750">
              <a:buFont typeface="Arial"/>
              <a:buChar char="•"/>
              <a:defRPr/>
            </a:pPr>
            <a:r>
              <a:rPr lang="fr-FR" dirty="0"/>
              <a:t>Notion de PCU : Point de Contact Unique </a:t>
            </a:r>
            <a:endParaRPr dirty="0"/>
          </a:p>
          <a:p>
            <a:pPr>
              <a:defRPr/>
            </a:pPr>
            <a:r>
              <a:rPr lang="fr-FR" dirty="0"/>
              <a:t>		→ le fournisseur du service ne se substitue pas </a:t>
            </a:r>
            <a:endParaRPr dirty="0"/>
          </a:p>
          <a:p>
            <a:pPr>
              <a:defRPr/>
            </a:pPr>
            <a:r>
              <a:rPr lang="fr-FR" dirty="0"/>
              <a:t>			à la DSI de l’établissement utilisateur</a:t>
            </a:r>
          </a:p>
        </p:txBody>
      </p:sp>
      <p:sp>
        <p:nvSpPr>
          <p:cNvPr id="553293841" name="Espace réservé du texte 3"/>
          <p:cNvSpPr>
            <a:spLocks noGrp="1"/>
          </p:cNvSpPr>
          <p:nvPr>
            <p:ph type="body" sz="quarter" idx="12" hasCustomPrompt="1"/>
          </p:nvPr>
        </p:nvSpPr>
        <p:spPr bwMode="auto">
          <a:xfrm>
            <a:off x="1260471" y="1047424"/>
            <a:ext cx="10243163" cy="759008"/>
          </a:xfrm>
        </p:spPr>
        <p:txBody>
          <a:bodyPr>
            <a:noAutofit/>
          </a:bodyPr>
          <a:lstStyle>
            <a:lvl1pPr marL="0" indent="0">
              <a:buNone/>
              <a:defRPr lang="fr-FR" sz="4400">
                <a:solidFill>
                  <a:srgbClr val="0D4050"/>
                </a:solidFill>
                <a:latin typeface="Raleway"/>
                <a:ea typeface="+mn-ea"/>
                <a:cs typeface="+mn-cs"/>
              </a:defRPr>
            </a:lvl1pPr>
          </a:lstStyle>
          <a:p>
            <a:pPr algn="ctr">
              <a:defRPr/>
            </a:pPr>
            <a:r>
              <a:rPr lang="fr-FR">
                <a:solidFill>
                  <a:schemeClr val="tx1">
                    <a:lumMod val="85000"/>
                    <a:lumOff val="15000"/>
                  </a:schemeClr>
                </a:solidFill>
                <a:latin typeface="Verdana"/>
                <a:ea typeface="Verdana"/>
              </a:rPr>
              <a:t>ESUP-Pod</a:t>
            </a:r>
            <a:r>
              <a:t>– </a:t>
            </a:r>
            <a:r>
              <a:rPr lang="fr-FR"/>
              <a:t>SaaS passe comme ça</a:t>
            </a:r>
            <a:endParaRPr/>
          </a:p>
        </p:txBody>
      </p:sp>
      <p:pic>
        <p:nvPicPr>
          <p:cNvPr id="5122" name="Picture 2" descr="Comprendre les couleurs de la cible au tir à l'arc"/>
          <p:cNvPicPr>
            <a:picLocks noChangeAspect="1" noChangeArrowheads="1"/>
          </p:cNvPicPr>
          <p:nvPr/>
        </p:nvPicPr>
        <p:blipFill>
          <a:blip r:embed="rId3"/>
          <a:stretch/>
        </p:blipFill>
        <p:spPr bwMode="auto">
          <a:xfrm>
            <a:off x="8869148" y="2836145"/>
            <a:ext cx="2742844" cy="1824902"/>
          </a:xfrm>
          <a:prstGeom prst="rect">
            <a:avLst/>
          </a:prstGeom>
          <a:noFill/>
        </p:spPr>
      </p:pic>
      <p:pic>
        <p:nvPicPr>
          <p:cNvPr id="6" name="Picture 2" descr="https://saas.esup-portail.org/itop/env-production/branding/login-logo.png?t=1702993866.7542"/>
          <p:cNvPicPr>
            <a:picLocks noChangeAspect="1" noChangeArrowheads="1"/>
          </p:cNvPicPr>
          <p:nvPr/>
        </p:nvPicPr>
        <p:blipFill>
          <a:blip r:embed="rId4"/>
          <a:stretch/>
        </p:blipFill>
        <p:spPr bwMode="auto">
          <a:xfrm>
            <a:off x="536100" y="1047424"/>
            <a:ext cx="1447800" cy="5429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17747106" name="Espace réservé du texte 9"/>
          <p:cNvSpPr>
            <a:spLocks noGrp="1"/>
          </p:cNvSpPr>
          <p:nvPr>
            <p:ph type="body" sz="quarter" idx="10" hasCustomPrompt="1"/>
          </p:nvPr>
        </p:nvSpPr>
        <p:spPr bwMode="auto">
          <a:xfrm>
            <a:off x="1260000" y="1979998"/>
            <a:ext cx="9134156" cy="4136715"/>
          </a:xfrm>
        </p:spPr>
        <p:txBody>
          <a:bodyPr vertOverflow="overflow" horzOverflow="overflow" vert="horz" wrap="square" lIns="91440" tIns="45720" rIns="91440" bIns="45720" numCol="1" spcCol="0" rtlCol="0" fromWordArt="0" anchor="t" anchorCtr="0" forceAA="0" compatLnSpc="0">
            <a:normAutofit/>
          </a:bodyPr>
          <a:lstStyle>
            <a:lvl1pPr marL="0" indent="0">
              <a:buNone/>
              <a:defRPr lang="fr-FR" sz="1800">
                <a:solidFill>
                  <a:schemeClr val="tx1">
                    <a:lumMod val="85000"/>
                    <a:lumOff val="15000"/>
                  </a:schemeClr>
                </a:solidFill>
                <a:latin typeface="Verdana"/>
                <a:ea typeface="Verdana"/>
                <a:cs typeface="+mn-cs"/>
              </a:defRPr>
            </a:lvl1pPr>
          </a:lstStyle>
          <a:p>
            <a:pPr marL="285750" indent="-285750">
              <a:buFont typeface="Arial"/>
              <a:buChar char="•"/>
              <a:defRPr/>
            </a:pPr>
            <a:r>
              <a:rPr lang="fr-FR" sz="2400" dirty="0"/>
              <a:t>Nouvelle </a:t>
            </a:r>
            <a:r>
              <a:rPr lang="fr-FR" sz="2400" dirty="0">
                <a:solidFill>
                  <a:schemeClr val="tx1"/>
                </a:solidFill>
              </a:rPr>
              <a:t>offre</a:t>
            </a:r>
            <a:r>
              <a:rPr lang="fr-FR" sz="2400" dirty="0"/>
              <a:t> Saas ESUP-POD</a:t>
            </a:r>
            <a:endParaRPr sz="2400" dirty="0"/>
          </a:p>
          <a:p>
            <a:pPr marL="285750" indent="-285750">
              <a:buFont typeface="Arial"/>
              <a:buChar char="•"/>
              <a:defRPr/>
            </a:pPr>
            <a:endParaRPr lang="fr-FR" dirty="0"/>
          </a:p>
          <a:p>
            <a:pPr marL="971550" lvl="1" indent="-285750">
              <a:buFont typeface="Arial"/>
              <a:buChar char="•"/>
              <a:defRPr/>
            </a:pPr>
            <a:r>
              <a:rPr lang="fr-FR" dirty="0"/>
              <a:t>Base technique : </a:t>
            </a:r>
            <a:r>
              <a:rPr lang="fr-FR" dirty="0" err="1"/>
              <a:t>Kubernetes</a:t>
            </a:r>
            <a:endParaRPr lang="fr-FR" dirty="0"/>
          </a:p>
          <a:p>
            <a:pPr>
              <a:defRPr/>
            </a:pPr>
            <a:r>
              <a:rPr lang="fr-FR" dirty="0"/>
              <a:t> </a:t>
            </a:r>
            <a:endParaRPr dirty="0"/>
          </a:p>
          <a:p>
            <a:pPr marL="971550" lvl="1" indent="-285750">
              <a:buFont typeface="Arial"/>
              <a:buChar char="•"/>
              <a:defRPr/>
            </a:pPr>
            <a:r>
              <a:rPr lang="fr-FR" dirty="0"/>
              <a:t>Hébergement </a:t>
            </a:r>
            <a:endParaRPr dirty="0"/>
          </a:p>
          <a:p>
            <a:pPr marL="1428750" lvl="2" indent="-285750">
              <a:buFont typeface="Arial"/>
              <a:buChar char="•"/>
              <a:defRPr/>
            </a:pPr>
            <a:r>
              <a:rPr lang="fr-FR" dirty="0" err="1"/>
              <a:t>Datacentre</a:t>
            </a:r>
            <a:r>
              <a:rPr lang="fr-FR" dirty="0"/>
              <a:t> – Université de Lorraine / Nancy (actuellement)</a:t>
            </a:r>
            <a:endParaRPr dirty="0"/>
          </a:p>
          <a:p>
            <a:pPr marL="1428750" lvl="2" indent="-285750">
              <a:buFont typeface="Arial"/>
              <a:buChar char="•"/>
              <a:defRPr/>
            </a:pPr>
            <a:r>
              <a:rPr lang="fr-FR" dirty="0"/>
              <a:t>Labélisé DGRI dans le cadre de ADAGE (</a:t>
            </a:r>
            <a:r>
              <a:rPr lang="fr-FR" u="sng" dirty="0">
                <a:hlinkClick r:id="rId3" tooltip="https://adage.esr-grandest.fr/"/>
              </a:rPr>
              <a:t>https://adage.esr-grandest.fr</a:t>
            </a:r>
            <a:r>
              <a:rPr lang="fr-FR" dirty="0"/>
              <a:t>)</a:t>
            </a:r>
            <a:endParaRPr dirty="0"/>
          </a:p>
          <a:p>
            <a:pPr marL="1428750" lvl="2" indent="-285750">
              <a:buFont typeface="Arial"/>
              <a:buChar char="•"/>
              <a:defRPr/>
            </a:pPr>
            <a:r>
              <a:rPr lang="fr-FR" dirty="0"/>
              <a:t>Réflexion a moyen terme d’interconnexion avec d’autres DC labélisés (Lille, Strasbourg, …)</a:t>
            </a:r>
            <a:endParaRPr dirty="0"/>
          </a:p>
          <a:p>
            <a:pPr marL="971550" lvl="1" indent="-285750">
              <a:buFont typeface="Arial"/>
              <a:buChar char="•"/>
              <a:defRPr/>
            </a:pPr>
            <a:endParaRPr lang="fr-FR" dirty="0"/>
          </a:p>
        </p:txBody>
      </p:sp>
      <p:sp>
        <p:nvSpPr>
          <p:cNvPr id="553293841" name="Espace réservé du texte 3"/>
          <p:cNvSpPr>
            <a:spLocks noGrp="1"/>
          </p:cNvSpPr>
          <p:nvPr>
            <p:ph type="body" sz="quarter" idx="12" hasCustomPrompt="1"/>
          </p:nvPr>
        </p:nvSpPr>
        <p:spPr bwMode="auto">
          <a:xfrm>
            <a:off x="1260471" y="1047424"/>
            <a:ext cx="10243163" cy="759008"/>
          </a:xfrm>
        </p:spPr>
        <p:txBody>
          <a:bodyPr>
            <a:noAutofit/>
          </a:bodyPr>
          <a:lstStyle>
            <a:lvl1pPr marL="0" indent="0">
              <a:buNone/>
              <a:defRPr lang="fr-FR" sz="4400">
                <a:solidFill>
                  <a:srgbClr val="0D4050"/>
                </a:solidFill>
                <a:latin typeface="Raleway"/>
                <a:ea typeface="+mn-ea"/>
                <a:cs typeface="+mn-cs"/>
              </a:defRPr>
            </a:lvl1pPr>
          </a:lstStyle>
          <a:p>
            <a:pPr algn="ctr">
              <a:defRPr/>
            </a:pPr>
            <a:r>
              <a:rPr lang="fr-FR">
                <a:solidFill>
                  <a:schemeClr val="tx1">
                    <a:lumMod val="85000"/>
                    <a:lumOff val="15000"/>
                  </a:schemeClr>
                </a:solidFill>
                <a:latin typeface="Verdana"/>
                <a:ea typeface="Verdana"/>
              </a:rPr>
              <a:t>ESUP-Pod</a:t>
            </a:r>
            <a:r>
              <a:t>– </a:t>
            </a:r>
            <a:r>
              <a:rPr lang="fr-FR"/>
              <a:t>SaaS se développe</a:t>
            </a:r>
            <a:endParaRPr/>
          </a:p>
        </p:txBody>
      </p:sp>
      <p:pic>
        <p:nvPicPr>
          <p:cNvPr id="7170" name="Picture 2"/>
          <p:cNvPicPr>
            <a:picLocks noChangeAspect="1" noChangeArrowheads="1"/>
          </p:cNvPicPr>
          <p:nvPr/>
        </p:nvPicPr>
        <p:blipFill>
          <a:blip r:embed="rId4"/>
          <a:stretch/>
        </p:blipFill>
        <p:spPr bwMode="auto">
          <a:xfrm>
            <a:off x="9616617" y="1979998"/>
            <a:ext cx="2381250" cy="1609724"/>
          </a:xfrm>
          <a:prstGeom prst="rect">
            <a:avLst/>
          </a:prstGeom>
          <a:noFill/>
        </p:spPr>
      </p:pic>
      <p:pic>
        <p:nvPicPr>
          <p:cNvPr id="7172" name="Picture 4" descr="Kubernetes : Au cœur de l'orchestration – Sysblog"/>
          <p:cNvPicPr>
            <a:picLocks noChangeAspect="1" noChangeArrowheads="1"/>
          </p:cNvPicPr>
          <p:nvPr/>
        </p:nvPicPr>
        <p:blipFill>
          <a:blip r:embed="rId5"/>
          <a:stretch/>
        </p:blipFill>
        <p:spPr bwMode="auto">
          <a:xfrm>
            <a:off x="9599847" y="4239303"/>
            <a:ext cx="2414787" cy="1227831"/>
          </a:xfrm>
          <a:prstGeom prst="rect">
            <a:avLst/>
          </a:prstGeom>
          <a:noFill/>
        </p:spPr>
      </p:pic>
      <p:pic>
        <p:nvPicPr>
          <p:cNvPr id="7" name="Picture 2" descr="https://saas.esup-portail.org/itop/env-production/branding/login-logo.png?t=1702993866.7542"/>
          <p:cNvPicPr>
            <a:picLocks noChangeAspect="1" noChangeArrowheads="1"/>
          </p:cNvPicPr>
          <p:nvPr/>
        </p:nvPicPr>
        <p:blipFill>
          <a:blip r:embed="rId6"/>
          <a:stretch/>
        </p:blipFill>
        <p:spPr bwMode="auto">
          <a:xfrm>
            <a:off x="688366" y="1155465"/>
            <a:ext cx="1447800" cy="5429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texte 1"/>
          <p:cNvSpPr>
            <a:spLocks noGrp="1"/>
          </p:cNvSpPr>
          <p:nvPr>
            <p:ph type="body" sz="quarter" idx="10"/>
          </p:nvPr>
        </p:nvSpPr>
        <p:spPr bwMode="auto">
          <a:xfrm>
            <a:off x="1260000" y="1863131"/>
            <a:ext cx="9134156" cy="4260082"/>
          </a:xfrm>
        </p:spPr>
        <p:txBody>
          <a:bodyPr vertOverflow="overflow" horzOverflow="overflow" vert="horz" wrap="square" lIns="91440" tIns="45720" rIns="91440" bIns="45720" numCol="1" spcCol="0" rtlCol="0" fromWordArt="0" anchor="t" anchorCtr="0" forceAA="0" compatLnSpc="0">
            <a:normAutofit/>
          </a:bodyPr>
          <a:lstStyle/>
          <a:p>
            <a:pPr>
              <a:defRPr/>
            </a:pPr>
            <a:r>
              <a:rPr lang="fr-FR" sz="2800" b="0" i="0" u="none" strike="noStrike" cap="none" spc="0" dirty="0">
                <a:solidFill>
                  <a:schemeClr val="tx1">
                    <a:lumMod val="85000"/>
                    <a:lumOff val="15000"/>
                  </a:schemeClr>
                </a:solidFill>
                <a:latin typeface="Verdana"/>
                <a:ea typeface="Verdana"/>
                <a:cs typeface="+mn-cs"/>
              </a:rPr>
              <a:t>Tour d’horizon de ESUP-</a:t>
            </a:r>
            <a:r>
              <a:rPr lang="fr-FR" sz="2800" b="0" i="0" u="none" strike="noStrike" cap="none" spc="0" dirty="0" err="1">
                <a:solidFill>
                  <a:schemeClr val="tx1">
                    <a:lumMod val="85000"/>
                    <a:lumOff val="15000"/>
                  </a:schemeClr>
                </a:solidFill>
                <a:latin typeface="Verdana"/>
                <a:ea typeface="Verdana"/>
                <a:cs typeface="+mn-cs"/>
              </a:rPr>
              <a:t>Pod</a:t>
            </a:r>
            <a:endParaRPr lang="fr-FR" sz="2800" b="0" i="0" u="none" strike="noStrike" cap="none" spc="0" dirty="0">
              <a:solidFill>
                <a:schemeClr val="tx1">
                  <a:lumMod val="85000"/>
                  <a:lumOff val="15000"/>
                </a:schemeClr>
              </a:solidFill>
              <a:latin typeface="Verdana"/>
              <a:ea typeface="Verdana"/>
              <a:cs typeface="+mn-cs"/>
            </a:endParaRPr>
          </a:p>
          <a:p>
            <a:pPr>
              <a:defRPr/>
            </a:pPr>
            <a:endParaRPr lang="fr-FR" sz="2800" dirty="0"/>
          </a:p>
          <a:p>
            <a:pPr>
              <a:defRPr/>
            </a:pPr>
            <a:r>
              <a:rPr lang="fr-FR" sz="2800" dirty="0"/>
              <a:t>Plugins Moodle-</a:t>
            </a:r>
            <a:r>
              <a:rPr lang="fr-FR" sz="2800" b="0" i="0" u="none" strike="noStrike" cap="none" spc="0" dirty="0" err="1">
                <a:solidFill>
                  <a:schemeClr val="tx1">
                    <a:lumMod val="85000"/>
                    <a:lumOff val="15000"/>
                  </a:schemeClr>
                </a:solidFill>
                <a:latin typeface="Verdana"/>
                <a:ea typeface="Verdana"/>
                <a:cs typeface="+mn-cs"/>
              </a:rPr>
              <a:t>Pod</a:t>
            </a:r>
            <a:endParaRPr lang="fr-FR" sz="2800" b="0" i="0" u="none" strike="noStrike" cap="none" spc="0" dirty="0">
              <a:solidFill>
                <a:schemeClr val="tx1">
                  <a:lumMod val="85000"/>
                  <a:lumOff val="15000"/>
                </a:schemeClr>
              </a:solidFill>
              <a:latin typeface="Verdana"/>
              <a:ea typeface="Verdana"/>
              <a:cs typeface="+mn-cs"/>
            </a:endParaRPr>
          </a:p>
          <a:p>
            <a:pPr>
              <a:defRPr/>
            </a:pPr>
            <a:endParaRPr lang="fr-FR" sz="2800" b="0" i="0" u="none" strike="noStrike" cap="none" spc="0" dirty="0">
              <a:solidFill>
                <a:schemeClr val="tx1">
                  <a:lumMod val="85000"/>
                  <a:lumOff val="15000"/>
                </a:schemeClr>
              </a:solidFill>
              <a:latin typeface="Verdana"/>
              <a:ea typeface="Verdana"/>
              <a:cs typeface="+mn-cs"/>
            </a:endParaRPr>
          </a:p>
          <a:p>
            <a:pPr>
              <a:defRPr/>
            </a:pPr>
            <a:r>
              <a:rPr lang="fr-FR" sz="2800" b="0" i="0" u="none" strike="noStrike" cap="none" spc="0" dirty="0">
                <a:solidFill>
                  <a:schemeClr val="tx1">
                    <a:lumMod val="85000"/>
                    <a:lumOff val="15000"/>
                  </a:schemeClr>
                </a:solidFill>
                <a:latin typeface="Verdana"/>
                <a:ea typeface="Verdana"/>
                <a:cs typeface="+mn-cs"/>
              </a:rPr>
              <a:t>Offre SaaS ESUP-</a:t>
            </a:r>
            <a:r>
              <a:rPr lang="fr-FR" sz="2800" b="0" i="0" u="none" strike="noStrike" cap="none" spc="0" dirty="0" err="1">
                <a:solidFill>
                  <a:schemeClr val="tx1">
                    <a:lumMod val="85000"/>
                    <a:lumOff val="15000"/>
                  </a:schemeClr>
                </a:solidFill>
                <a:latin typeface="Verdana"/>
                <a:ea typeface="Verdana"/>
                <a:cs typeface="+mn-cs"/>
              </a:rPr>
              <a:t>Pod</a:t>
            </a:r>
            <a:endParaRPr sz="2800" dirty="0"/>
          </a:p>
        </p:txBody>
      </p:sp>
      <p:sp>
        <p:nvSpPr>
          <p:cNvPr id="3" name="Espace réservé du texte 2"/>
          <p:cNvSpPr>
            <a:spLocks noGrp="1"/>
          </p:cNvSpPr>
          <p:nvPr>
            <p:ph type="body" sz="quarter" idx="12"/>
          </p:nvPr>
        </p:nvSpPr>
        <p:spPr bwMode="auto"/>
        <p:txBody>
          <a:bodyPr/>
          <a:lstStyle/>
          <a:p>
            <a:pPr>
              <a:defRPr/>
            </a:pPr>
            <a:r>
              <a:rPr lang="fr-FR" dirty="0"/>
              <a:t>Plan</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17747106" name="Espace réservé du texte 9"/>
          <p:cNvSpPr>
            <a:spLocks noGrp="1"/>
          </p:cNvSpPr>
          <p:nvPr>
            <p:ph type="body" sz="quarter" idx="10" hasCustomPrompt="1"/>
          </p:nvPr>
        </p:nvSpPr>
        <p:spPr bwMode="auto">
          <a:xfrm>
            <a:off x="958159" y="1673861"/>
            <a:ext cx="9134156" cy="4136715"/>
          </a:xfrm>
        </p:spPr>
        <p:txBody>
          <a:bodyPr vertOverflow="overflow" horzOverflow="overflow" vert="horz" wrap="square" lIns="91440" tIns="45720" rIns="91440" bIns="45720" numCol="1" spcCol="0" rtlCol="0" fromWordArt="0" anchor="t" anchorCtr="0" forceAA="0" compatLnSpc="0">
            <a:normAutofit/>
          </a:bodyPr>
          <a:lstStyle>
            <a:lvl1pPr marL="0" indent="0">
              <a:buNone/>
              <a:defRPr lang="fr-FR" sz="1800">
                <a:solidFill>
                  <a:schemeClr val="tx1">
                    <a:lumMod val="85000"/>
                    <a:lumOff val="15000"/>
                  </a:schemeClr>
                </a:solidFill>
                <a:latin typeface="Verdana"/>
                <a:ea typeface="Verdana"/>
                <a:cs typeface="+mn-cs"/>
              </a:defRPr>
            </a:lvl1pPr>
          </a:lstStyle>
          <a:p>
            <a:pPr marL="285750" indent="-285750">
              <a:buFont typeface="Arial"/>
              <a:buChar char="•"/>
              <a:defRPr/>
            </a:pPr>
            <a:endParaRPr lang="fr-FR"/>
          </a:p>
          <a:p>
            <a:pPr marL="971550" lvl="1" indent="-285750">
              <a:buFont typeface="Arial"/>
              <a:buChar char="•"/>
              <a:defRPr/>
            </a:pPr>
            <a:endParaRPr lang="fr-FR"/>
          </a:p>
        </p:txBody>
      </p:sp>
      <p:sp>
        <p:nvSpPr>
          <p:cNvPr id="553293841" name="Espace réservé du texte 3"/>
          <p:cNvSpPr>
            <a:spLocks noGrp="1"/>
          </p:cNvSpPr>
          <p:nvPr>
            <p:ph type="body" sz="quarter" idx="12" hasCustomPrompt="1"/>
          </p:nvPr>
        </p:nvSpPr>
        <p:spPr bwMode="auto">
          <a:xfrm>
            <a:off x="1260471" y="1047424"/>
            <a:ext cx="10243163" cy="759008"/>
          </a:xfrm>
        </p:spPr>
        <p:txBody>
          <a:bodyPr>
            <a:noAutofit/>
          </a:bodyPr>
          <a:lstStyle>
            <a:lvl1pPr marL="0" indent="0">
              <a:buNone/>
              <a:defRPr lang="fr-FR" sz="4400">
                <a:solidFill>
                  <a:srgbClr val="0D4050"/>
                </a:solidFill>
                <a:latin typeface="Raleway"/>
                <a:ea typeface="+mn-ea"/>
                <a:cs typeface="+mn-cs"/>
              </a:defRPr>
            </a:lvl1pPr>
          </a:lstStyle>
          <a:p>
            <a:pPr algn="ctr">
              <a:defRPr/>
            </a:pPr>
            <a:r>
              <a:rPr lang="fr-FR">
                <a:solidFill>
                  <a:schemeClr val="tx1">
                    <a:lumMod val="85000"/>
                    <a:lumOff val="15000"/>
                  </a:schemeClr>
                </a:solidFill>
                <a:latin typeface="Verdana"/>
                <a:ea typeface="Verdana"/>
              </a:rPr>
              <a:t>ESUP-Pod</a:t>
            </a:r>
            <a:r>
              <a:t>– </a:t>
            </a:r>
            <a:r>
              <a:rPr lang="fr-FR"/>
              <a:t>SaaS se développe</a:t>
            </a:r>
            <a:endParaRPr/>
          </a:p>
        </p:txBody>
      </p:sp>
      <p:pic>
        <p:nvPicPr>
          <p:cNvPr id="8194" name="Picture 2"/>
          <p:cNvPicPr>
            <a:picLocks noChangeAspect="1" noChangeArrowheads="1"/>
          </p:cNvPicPr>
          <p:nvPr/>
        </p:nvPicPr>
        <p:blipFill>
          <a:blip r:embed="rId3"/>
          <a:stretch/>
        </p:blipFill>
        <p:spPr bwMode="auto">
          <a:xfrm>
            <a:off x="1932419" y="1806432"/>
            <a:ext cx="8899266" cy="4902402"/>
          </a:xfrm>
          <a:prstGeom prst="rect">
            <a:avLst/>
          </a:prstGeom>
          <a:solidFill>
            <a:schemeClr val="bg1"/>
          </a:solidFill>
        </p:spPr>
      </p:pic>
      <p:pic>
        <p:nvPicPr>
          <p:cNvPr id="7" name="Picture 2" descr="https://saas.esup-portail.org/itop/env-production/branding/login-logo.png?t=1702993866.7542"/>
          <p:cNvPicPr>
            <a:picLocks noChangeAspect="1" noChangeArrowheads="1"/>
          </p:cNvPicPr>
          <p:nvPr/>
        </p:nvPicPr>
        <p:blipFill>
          <a:blip r:embed="rId4"/>
          <a:stretch/>
        </p:blipFill>
        <p:spPr bwMode="auto">
          <a:xfrm>
            <a:off x="878353" y="1089180"/>
            <a:ext cx="1447800" cy="5429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17747106" name="Espace réservé du texte 9"/>
          <p:cNvSpPr>
            <a:spLocks noGrp="1"/>
          </p:cNvSpPr>
          <p:nvPr>
            <p:ph type="body" sz="quarter" idx="10" hasCustomPrompt="1"/>
          </p:nvPr>
        </p:nvSpPr>
        <p:spPr bwMode="auto">
          <a:xfrm>
            <a:off x="1260000" y="1908974"/>
            <a:ext cx="10032396" cy="4349780"/>
          </a:xfrm>
        </p:spPr>
        <p:txBody>
          <a:bodyPr vertOverflow="overflow" horzOverflow="overflow" vert="horz" wrap="square" lIns="91440" tIns="45720" rIns="91440" bIns="45720" numCol="1" spcCol="0" rtlCol="0" fromWordArt="0" anchor="t" anchorCtr="0" forceAA="0" compatLnSpc="0">
            <a:normAutofit fontScale="92500" lnSpcReduction="10000"/>
          </a:bodyPr>
          <a:lstStyle>
            <a:lvl1pPr marL="0" indent="0">
              <a:buNone/>
              <a:defRPr lang="fr-FR" sz="1800">
                <a:solidFill>
                  <a:schemeClr val="tx1">
                    <a:lumMod val="85000"/>
                    <a:lumOff val="15000"/>
                  </a:schemeClr>
                </a:solidFill>
                <a:latin typeface="Verdana"/>
                <a:ea typeface="Verdana"/>
                <a:cs typeface="+mn-cs"/>
              </a:defRPr>
            </a:lvl1pPr>
          </a:lstStyle>
          <a:p>
            <a:pPr marL="285750" indent="-285750">
              <a:buFont typeface="Arial"/>
              <a:buChar char="•"/>
              <a:defRPr/>
            </a:pPr>
            <a:r>
              <a:rPr lang="fr-FR" sz="2000"/>
              <a:t>Chaque instance est totalement indépendante des autres</a:t>
            </a:r>
            <a:endParaRPr/>
          </a:p>
          <a:p>
            <a:pPr marL="285750" indent="-285750">
              <a:buFont typeface="Arial"/>
              <a:buChar char="•"/>
              <a:defRPr/>
            </a:pPr>
            <a:r>
              <a:rPr lang="fr-FR" sz="2000"/>
              <a:t>+ Une instance de test complétement séparée</a:t>
            </a:r>
            <a:endParaRPr/>
          </a:p>
          <a:p>
            <a:pPr marL="285750" indent="-285750">
              <a:buFont typeface="Arial"/>
              <a:buChar char="•"/>
              <a:defRPr/>
            </a:pPr>
            <a:endParaRPr lang="fr-FR" sz="2000"/>
          </a:p>
          <a:p>
            <a:pPr marL="285750" indent="-285750">
              <a:buFont typeface="Arial"/>
              <a:buChar char="•"/>
              <a:defRPr/>
            </a:pPr>
            <a:r>
              <a:rPr lang="fr-FR" sz="2000"/>
              <a:t>Un nom de domaine par instance</a:t>
            </a:r>
            <a:endParaRPr/>
          </a:p>
          <a:p>
            <a:pPr marL="285750" indent="-285750">
              <a:buFont typeface="Arial"/>
              <a:buChar char="•"/>
              <a:defRPr/>
            </a:pPr>
            <a:endParaRPr lang="fr-FR" sz="2000"/>
          </a:p>
          <a:p>
            <a:pPr marL="285750" indent="-285750">
              <a:buFont typeface="Arial"/>
              <a:buChar char="•"/>
              <a:defRPr/>
            </a:pPr>
            <a:r>
              <a:rPr lang="fr-FR" sz="2000"/>
              <a:t>1To de stockage inclus (facturation au To commencé supplémentaire)</a:t>
            </a:r>
            <a:endParaRPr/>
          </a:p>
          <a:p>
            <a:pPr marL="971550" lvl="1" indent="-285750">
              <a:buFont typeface="Arial"/>
              <a:buChar char="•"/>
              <a:defRPr/>
            </a:pPr>
            <a:r>
              <a:rPr lang="fr-FR" sz="2800"/>
              <a:t>Sauvegardé S3 (1/j sur 15j puis 1/sem sur 6 semaines)</a:t>
            </a:r>
            <a:endParaRPr/>
          </a:p>
          <a:p>
            <a:pPr marL="971550" lvl="1" indent="-285750">
              <a:buFont typeface="Arial"/>
              <a:buChar char="•"/>
              <a:defRPr/>
            </a:pPr>
            <a:endParaRPr lang="fr-FR" sz="2800"/>
          </a:p>
          <a:p>
            <a:pPr marL="285750" indent="-285750">
              <a:buFont typeface="Arial"/>
              <a:buChar char="•"/>
              <a:defRPr/>
            </a:pPr>
            <a:r>
              <a:rPr lang="fr-FR" sz="2000"/>
              <a:t>2 backends + 2 encodeurs + 2 transcodeurs micro-service</a:t>
            </a:r>
            <a:endParaRPr/>
          </a:p>
          <a:p>
            <a:pPr marL="285750" indent="-285750">
              <a:buFont typeface="Arial"/>
              <a:buChar char="•"/>
              <a:defRPr/>
            </a:pPr>
            <a:r>
              <a:rPr lang="fr-FR" sz="2000"/>
              <a:t>Certificats HTTPS automatique</a:t>
            </a:r>
            <a:endParaRPr/>
          </a:p>
          <a:p>
            <a:pPr marL="971550" lvl="1" indent="-285750">
              <a:buFont typeface="Arial"/>
              <a:buChar char="•"/>
              <a:defRPr/>
            </a:pPr>
            <a:r>
              <a:rPr lang="fr-FR" sz="2800"/>
              <a:t>renouvellement automatique via ACME Sectigo ou Letsencrypt</a:t>
            </a:r>
          </a:p>
        </p:txBody>
      </p:sp>
      <p:sp>
        <p:nvSpPr>
          <p:cNvPr id="553293841" name="Espace réservé du texte 3"/>
          <p:cNvSpPr>
            <a:spLocks noGrp="1"/>
          </p:cNvSpPr>
          <p:nvPr>
            <p:ph type="body" sz="quarter" idx="12" hasCustomPrompt="1"/>
          </p:nvPr>
        </p:nvSpPr>
        <p:spPr bwMode="auto">
          <a:xfrm>
            <a:off x="1260471" y="1047424"/>
            <a:ext cx="10243163" cy="759008"/>
          </a:xfrm>
        </p:spPr>
        <p:txBody>
          <a:bodyPr>
            <a:noAutofit/>
          </a:bodyPr>
          <a:lstStyle>
            <a:lvl1pPr marL="0" indent="0">
              <a:buNone/>
              <a:defRPr lang="fr-FR" sz="4400">
                <a:solidFill>
                  <a:srgbClr val="0D4050"/>
                </a:solidFill>
                <a:latin typeface="Raleway"/>
                <a:ea typeface="+mn-ea"/>
                <a:cs typeface="+mn-cs"/>
              </a:defRPr>
            </a:lvl1pPr>
          </a:lstStyle>
          <a:p>
            <a:pPr algn="ctr">
              <a:defRPr/>
            </a:pPr>
            <a:r>
              <a:rPr lang="fr-FR">
                <a:solidFill>
                  <a:schemeClr val="tx1">
                    <a:lumMod val="85000"/>
                    <a:lumOff val="15000"/>
                  </a:schemeClr>
                </a:solidFill>
                <a:latin typeface="Verdana"/>
                <a:ea typeface="Verdana"/>
              </a:rPr>
              <a:t>ESUP-Pod</a:t>
            </a:r>
            <a:r>
              <a:t>– </a:t>
            </a:r>
            <a:r>
              <a:rPr lang="fr-FR"/>
              <a:t>SaaS se développe</a:t>
            </a:r>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p:blipFill>
        <p:spPr bwMode="auto">
          <a:xfrm>
            <a:off x="8736669" y="2096656"/>
            <a:ext cx="2962275" cy="1457325"/>
          </a:xfrm>
          <a:prstGeom prst="rect">
            <a:avLst/>
          </a:prstGeom>
          <a:noFill/>
        </p:spPr>
      </p:pic>
      <p:pic>
        <p:nvPicPr>
          <p:cNvPr id="8" name="Picture 2" descr="https://saas.esup-portail.org/itop/env-production/branding/login-logo.png?t=1702993866.7542"/>
          <p:cNvPicPr>
            <a:picLocks noChangeAspect="1" noChangeArrowheads="1"/>
          </p:cNvPicPr>
          <p:nvPr/>
        </p:nvPicPr>
        <p:blipFill>
          <a:blip r:embed="rId4"/>
          <a:stretch/>
        </p:blipFill>
        <p:spPr bwMode="auto">
          <a:xfrm>
            <a:off x="798454" y="1047424"/>
            <a:ext cx="1447800" cy="54292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17747106" name="Espace réservé du texte 9"/>
          <p:cNvSpPr>
            <a:spLocks noGrp="1"/>
          </p:cNvSpPr>
          <p:nvPr>
            <p:ph type="body" sz="quarter" idx="10" hasCustomPrompt="1"/>
          </p:nvPr>
        </p:nvSpPr>
        <p:spPr bwMode="auto">
          <a:xfrm>
            <a:off x="1331020" y="1981049"/>
            <a:ext cx="9801577" cy="4349780"/>
          </a:xfrm>
        </p:spPr>
        <p:txBody>
          <a:bodyPr vertOverflow="overflow" horzOverflow="overflow" vert="horz" wrap="square" lIns="91440" tIns="45720" rIns="91440" bIns="45720" numCol="1" spcCol="0" rtlCol="0" fromWordArt="0" anchor="t" anchorCtr="0" forceAA="0" compatLnSpc="0">
            <a:normAutofit lnSpcReduction="10000"/>
          </a:bodyPr>
          <a:lstStyle>
            <a:lvl1pPr marL="0" indent="0">
              <a:buNone/>
              <a:defRPr lang="fr-FR" sz="1800">
                <a:solidFill>
                  <a:schemeClr val="tx1">
                    <a:lumMod val="85000"/>
                    <a:lumOff val="15000"/>
                  </a:schemeClr>
                </a:solidFill>
                <a:latin typeface="Verdana"/>
                <a:ea typeface="Verdana"/>
                <a:cs typeface="+mn-cs"/>
              </a:defRPr>
            </a:lvl1pPr>
          </a:lstStyle>
          <a:p>
            <a:pPr marL="285750" indent="-285750">
              <a:buFont typeface="Arial"/>
              <a:buChar char="•"/>
              <a:defRPr/>
            </a:pPr>
            <a:r>
              <a:rPr lang="fr-FR" sz="2400" dirty="0"/>
              <a:t>Adhérent ESUP-Portail obligatoirement (ESR mais pas que)</a:t>
            </a:r>
            <a:endParaRPr dirty="0"/>
          </a:p>
          <a:p>
            <a:pPr marL="285750" indent="-285750">
              <a:buFont typeface="Arial"/>
              <a:buChar char="•"/>
              <a:defRPr/>
            </a:pPr>
            <a:r>
              <a:rPr lang="fr-FR" sz="2400" dirty="0"/>
              <a:t>Helpdesk pour les demandes d’assistance (PCU)</a:t>
            </a:r>
            <a:endParaRPr dirty="0"/>
          </a:p>
          <a:p>
            <a:pPr>
              <a:defRPr/>
            </a:pPr>
            <a:r>
              <a:rPr lang="fr-FR" sz="2400" dirty="0"/>
              <a:t> </a:t>
            </a:r>
            <a:endParaRPr dirty="0"/>
          </a:p>
          <a:p>
            <a:pPr>
              <a:defRPr/>
            </a:pPr>
            <a:r>
              <a:rPr lang="fr-FR" sz="2400" dirty="0"/>
              <a:t> </a:t>
            </a:r>
          </a:p>
          <a:p>
            <a:pPr>
              <a:defRPr/>
            </a:pPr>
            <a:endParaRPr dirty="0"/>
          </a:p>
          <a:p>
            <a:pPr marL="285750" indent="-285750">
              <a:buFont typeface="Arial"/>
              <a:buChar char="•"/>
              <a:defRPr/>
            </a:pPr>
            <a:r>
              <a:rPr lang="fr-FR" sz="2400" dirty="0"/>
              <a:t>Forfait installation/ personnalisation (1900€) une fois</a:t>
            </a:r>
            <a:endParaRPr dirty="0"/>
          </a:p>
          <a:p>
            <a:pPr marL="285750" indent="-285750">
              <a:buFont typeface="Arial"/>
              <a:buChar char="•"/>
              <a:defRPr/>
            </a:pPr>
            <a:r>
              <a:rPr lang="fr-FR" sz="2400" dirty="0"/>
              <a:t>Forfait annuel 6350€ (+ 300€ To supplémentaire)</a:t>
            </a:r>
            <a:endParaRPr dirty="0"/>
          </a:p>
          <a:p>
            <a:pPr marL="285750" indent="-285750">
              <a:buFont typeface="Arial"/>
              <a:buChar char="•"/>
              <a:defRPr/>
            </a:pPr>
            <a:endParaRPr lang="fr-FR" sz="2400" dirty="0"/>
          </a:p>
          <a:p>
            <a:pPr algn="ctr">
              <a:defRPr/>
            </a:pPr>
            <a:r>
              <a:rPr lang="fr-FR" u="sng" dirty="0">
                <a:hlinkClick r:id="rId3" tooltip="https://www.esup-portail.org/destination-le-cloud#offre-saas-pod"/>
              </a:rPr>
              <a:t>https://www.esup-portail.org/destination-le-cloud#offre-saas-pod</a:t>
            </a:r>
            <a:endParaRPr lang="fr-FR" dirty="0"/>
          </a:p>
          <a:p>
            <a:pPr algn="ctr">
              <a:defRPr/>
            </a:pPr>
            <a:r>
              <a:rPr lang="fr-FR" sz="2400" dirty="0"/>
              <a:t>offre_saas@esup-portail.org</a:t>
            </a:r>
          </a:p>
        </p:txBody>
      </p:sp>
      <p:sp>
        <p:nvSpPr>
          <p:cNvPr id="553293841" name="Espace réservé du texte 3"/>
          <p:cNvSpPr>
            <a:spLocks noGrp="1"/>
          </p:cNvSpPr>
          <p:nvPr>
            <p:ph type="body" sz="quarter" idx="12" hasCustomPrompt="1"/>
          </p:nvPr>
        </p:nvSpPr>
        <p:spPr bwMode="auto">
          <a:xfrm>
            <a:off x="1260471" y="1047424"/>
            <a:ext cx="10243163" cy="759008"/>
          </a:xfrm>
        </p:spPr>
        <p:txBody>
          <a:bodyPr>
            <a:noAutofit/>
          </a:bodyPr>
          <a:lstStyle>
            <a:lvl1pPr marL="0" indent="0">
              <a:buNone/>
              <a:defRPr lang="fr-FR" sz="4400">
                <a:solidFill>
                  <a:srgbClr val="0D4050"/>
                </a:solidFill>
                <a:latin typeface="Raleway"/>
                <a:ea typeface="+mn-ea"/>
                <a:cs typeface="+mn-cs"/>
              </a:defRPr>
            </a:lvl1pPr>
          </a:lstStyle>
          <a:p>
            <a:pPr algn="ctr">
              <a:defRPr/>
            </a:pPr>
            <a:r>
              <a:rPr lang="fr-FR">
                <a:solidFill>
                  <a:schemeClr val="tx1">
                    <a:lumMod val="85000"/>
                    <a:lumOff val="15000"/>
                  </a:schemeClr>
                </a:solidFill>
                <a:latin typeface="Verdana"/>
                <a:ea typeface="Verdana"/>
              </a:rPr>
              <a:t>ESUP-Pod</a:t>
            </a:r>
            <a:r>
              <a:t>– </a:t>
            </a:r>
            <a:r>
              <a:rPr lang="fr-FR"/>
              <a:t>SaaS se développe</a:t>
            </a:r>
            <a:endParaRPr/>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p:blipFill>
        <p:spPr bwMode="auto">
          <a:xfrm>
            <a:off x="9505220" y="2381402"/>
            <a:ext cx="2455766" cy="1584664"/>
          </a:xfrm>
          <a:prstGeom prst="rect">
            <a:avLst/>
          </a:prstGeom>
          <a:noFill/>
        </p:spPr>
      </p:pic>
      <p:pic>
        <p:nvPicPr>
          <p:cNvPr id="2" name="Image 1"/>
          <p:cNvPicPr>
            <a:picLocks noChangeAspect="1"/>
          </p:cNvPicPr>
          <p:nvPr/>
        </p:nvPicPr>
        <p:blipFill>
          <a:blip r:embed="rId5"/>
          <a:stretch/>
        </p:blipFill>
        <p:spPr bwMode="auto">
          <a:xfrm>
            <a:off x="333468" y="4859860"/>
            <a:ext cx="1637376" cy="164348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17747106" name="Espace réservé du texte 9"/>
          <p:cNvSpPr>
            <a:spLocks noGrp="1"/>
          </p:cNvSpPr>
          <p:nvPr>
            <p:ph type="body" sz="quarter" idx="10" hasCustomPrompt="1"/>
          </p:nvPr>
        </p:nvSpPr>
        <p:spPr bwMode="auto">
          <a:xfrm>
            <a:off x="648069" y="1981049"/>
            <a:ext cx="5779363" cy="4349780"/>
          </a:xfrm>
        </p:spPr>
        <p:txBody>
          <a:bodyPr vertOverflow="overflow" horzOverflow="overflow" vert="horz" wrap="square" lIns="91440" tIns="45720" rIns="91440" bIns="45720" numCol="1" spcCol="0" rtlCol="0" fromWordArt="0" anchor="t" anchorCtr="0" forceAA="0" compatLnSpc="0">
            <a:normAutofit/>
          </a:bodyPr>
          <a:lstStyle>
            <a:lvl1pPr marL="0" indent="0">
              <a:buNone/>
              <a:defRPr lang="fr-FR" sz="1800">
                <a:solidFill>
                  <a:schemeClr val="tx1">
                    <a:lumMod val="85000"/>
                    <a:lumOff val="15000"/>
                  </a:schemeClr>
                </a:solidFill>
                <a:latin typeface="Verdana"/>
                <a:ea typeface="Verdana"/>
                <a:cs typeface="+mn-cs"/>
              </a:defRPr>
            </a:lvl1pPr>
          </a:lstStyle>
          <a:p>
            <a:pPr algn="ctr">
              <a:defRPr/>
            </a:pPr>
            <a:r>
              <a:rPr lang="fr-FR" sz="2400" dirty="0"/>
              <a:t>En production</a:t>
            </a:r>
          </a:p>
          <a:p>
            <a:pPr marL="285750" indent="-285750">
              <a:buFont typeface="Arial"/>
              <a:buChar char="•"/>
              <a:defRPr/>
            </a:pPr>
            <a:r>
              <a:rPr lang="fr-FR" sz="2000" dirty="0"/>
              <a:t>SMS-U : Paris 1</a:t>
            </a:r>
            <a:br>
              <a:rPr lang="fr-FR" sz="2000" dirty="0"/>
            </a:br>
            <a:r>
              <a:rPr lang="fr-FR" sz="1600" dirty="0"/>
              <a:t>Plateforme d’envoi de SMS</a:t>
            </a:r>
            <a:endParaRPr lang="fr-FR" sz="2000" dirty="0"/>
          </a:p>
          <a:p>
            <a:pPr marL="285750" indent="-285750">
              <a:buFont typeface="Arial"/>
              <a:buChar char="•"/>
              <a:defRPr/>
            </a:pPr>
            <a:r>
              <a:rPr lang="fr-FR" sz="2000" dirty="0" err="1"/>
              <a:t>GeForp</a:t>
            </a:r>
            <a:r>
              <a:rPr lang="fr-FR" sz="2000" dirty="0"/>
              <a:t> : Marseille</a:t>
            </a:r>
            <a:br>
              <a:rPr lang="fr-FR" sz="2000" dirty="0"/>
            </a:br>
            <a:r>
              <a:rPr lang="fr-FR" sz="1600" dirty="0"/>
              <a:t>Gestion de l’offres de formation des personnels</a:t>
            </a:r>
            <a:endParaRPr lang="fr-FR" sz="2000" dirty="0"/>
          </a:p>
          <a:p>
            <a:pPr marL="285750" indent="-285750">
              <a:buFont typeface="Arial"/>
              <a:buChar char="•"/>
              <a:defRPr/>
            </a:pPr>
            <a:r>
              <a:rPr lang="fr-FR" sz="2000" dirty="0" err="1"/>
              <a:t>Immersup</a:t>
            </a:r>
            <a:r>
              <a:rPr lang="fr-FR" sz="2000" dirty="0"/>
              <a:t> : Strasbourg</a:t>
            </a:r>
            <a:br>
              <a:rPr lang="fr-FR" sz="2000" dirty="0"/>
            </a:br>
            <a:r>
              <a:rPr lang="fr-FR" sz="1600" dirty="0"/>
              <a:t>Gestion des immersions ESR</a:t>
            </a:r>
            <a:endParaRPr lang="fr-FR" sz="2000" dirty="0"/>
          </a:p>
          <a:p>
            <a:pPr marL="285750" indent="-285750">
              <a:buFont typeface="Arial"/>
              <a:buChar char="•"/>
              <a:defRPr/>
            </a:pPr>
            <a:r>
              <a:rPr lang="fr-FR" sz="2000" dirty="0"/>
              <a:t>SMILE (Caen)</a:t>
            </a:r>
            <a:br>
              <a:rPr lang="fr-FR" sz="2000" dirty="0"/>
            </a:br>
            <a:r>
              <a:rPr lang="fr-FR" sz="1600" dirty="0"/>
              <a:t>Mobilité Internationale des étudiants</a:t>
            </a:r>
            <a:endParaRPr lang="fr-FR" sz="2000" dirty="0"/>
          </a:p>
          <a:p>
            <a:pPr marL="285750" indent="-285750">
              <a:buFont typeface="Arial"/>
              <a:buChar char="•"/>
              <a:defRPr/>
            </a:pPr>
            <a:r>
              <a:rPr lang="fr-FR" sz="2000" dirty="0" err="1"/>
              <a:t>Mahara</a:t>
            </a:r>
            <a:r>
              <a:rPr lang="fr-FR" sz="2000" dirty="0"/>
              <a:t> (Reims)</a:t>
            </a:r>
            <a:br>
              <a:rPr lang="fr-FR" sz="2000" dirty="0"/>
            </a:br>
            <a:r>
              <a:rPr lang="fr-FR" sz="1600" dirty="0"/>
              <a:t>E-</a:t>
            </a:r>
            <a:r>
              <a:rPr lang="fr-FR" sz="1600" dirty="0" err="1"/>
              <a:t>Portoflio</a:t>
            </a:r>
            <a:endParaRPr sz="1600" dirty="0"/>
          </a:p>
        </p:txBody>
      </p:sp>
      <p:sp>
        <p:nvSpPr>
          <p:cNvPr id="553293841" name="Espace réservé du texte 3"/>
          <p:cNvSpPr>
            <a:spLocks noGrp="1"/>
          </p:cNvSpPr>
          <p:nvPr>
            <p:ph type="body" sz="quarter" idx="12" hasCustomPrompt="1"/>
          </p:nvPr>
        </p:nvSpPr>
        <p:spPr bwMode="auto">
          <a:xfrm>
            <a:off x="1260471" y="1047424"/>
            <a:ext cx="10243163" cy="759008"/>
          </a:xfrm>
        </p:spPr>
        <p:txBody>
          <a:bodyPr>
            <a:noAutofit/>
          </a:bodyPr>
          <a:lstStyle>
            <a:lvl1pPr marL="0" indent="0">
              <a:buNone/>
              <a:defRPr lang="fr-FR" sz="4400">
                <a:solidFill>
                  <a:srgbClr val="0D4050"/>
                </a:solidFill>
                <a:latin typeface="Raleway"/>
                <a:ea typeface="+mn-ea"/>
                <a:cs typeface="+mn-cs"/>
              </a:defRPr>
            </a:lvl1pPr>
          </a:lstStyle>
          <a:p>
            <a:pPr algn="ctr">
              <a:defRPr/>
            </a:pPr>
            <a:r>
              <a:rPr lang="fr-FR">
                <a:solidFill>
                  <a:schemeClr val="tx1">
                    <a:lumMod val="85000"/>
                    <a:lumOff val="15000"/>
                  </a:schemeClr>
                </a:solidFill>
                <a:latin typeface="Verdana"/>
                <a:ea typeface="Verdana"/>
              </a:rPr>
              <a:t>ESUP-Pod</a:t>
            </a:r>
            <a:r>
              <a:t>– </a:t>
            </a:r>
            <a:r>
              <a:rPr lang="fr-FR"/>
              <a:t>SaaS se développe</a:t>
            </a:r>
            <a:endParaRPr/>
          </a:p>
        </p:txBody>
      </p:sp>
      <p:sp>
        <p:nvSpPr>
          <p:cNvPr id="6" name="Espace réservé du texte 9">
            <a:extLst>
              <a:ext uri="{FF2B5EF4-FFF2-40B4-BE49-F238E27FC236}">
                <a16:creationId xmlns:a16="http://schemas.microsoft.com/office/drawing/2014/main" id="{A1CF0FC2-7FFD-4755-AFEB-5CE439536259}"/>
              </a:ext>
            </a:extLst>
          </p:cNvPr>
          <p:cNvSpPr txBox="1">
            <a:spLocks/>
          </p:cNvSpPr>
          <p:nvPr/>
        </p:nvSpPr>
        <p:spPr bwMode="auto">
          <a:xfrm>
            <a:off x="7023090" y="1981049"/>
            <a:ext cx="4535639" cy="4349780"/>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1pPr marL="0" indent="0" algn="l" defTabSz="914400">
              <a:lnSpc>
                <a:spcPct val="90000"/>
              </a:lnSpc>
              <a:spcBef>
                <a:spcPts val="1000"/>
              </a:spcBef>
              <a:buFont typeface="Arial"/>
              <a:buNone/>
              <a:defRPr lang="fr-FR" sz="1800">
                <a:solidFill>
                  <a:schemeClr val="tx1">
                    <a:lumMod val="85000"/>
                    <a:lumOff val="15000"/>
                  </a:schemeClr>
                </a:solidFill>
                <a:latin typeface="Verdana"/>
                <a:ea typeface="Verdan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fr-FR" sz="2400" dirty="0"/>
              <a:t>A venir</a:t>
            </a:r>
          </a:p>
          <a:p>
            <a:pPr marL="285750" indent="-285750">
              <a:buFont typeface="Arial"/>
              <a:buChar char="•"/>
              <a:defRPr/>
            </a:pPr>
            <a:r>
              <a:rPr lang="fr-FR" sz="2000" dirty="0" err="1"/>
              <a:t>Esup</a:t>
            </a:r>
            <a:r>
              <a:rPr lang="fr-FR" sz="2000" dirty="0"/>
              <a:t>-Sport : Nice</a:t>
            </a:r>
            <a:br>
              <a:rPr lang="fr-FR" sz="2000" dirty="0"/>
            </a:br>
            <a:r>
              <a:rPr lang="fr-FR" sz="1600" dirty="0"/>
              <a:t>Gestion des activités sportives</a:t>
            </a:r>
            <a:endParaRPr lang="fr-FR" sz="2000" dirty="0"/>
          </a:p>
          <a:p>
            <a:pPr marL="285750" indent="-285750">
              <a:buFont typeface="Arial"/>
              <a:buChar char="•"/>
              <a:defRPr/>
            </a:pPr>
            <a:r>
              <a:rPr lang="fr-FR" sz="2000" dirty="0" err="1"/>
              <a:t>Esup-Campulse</a:t>
            </a:r>
            <a:r>
              <a:rPr lang="fr-FR" sz="2000" dirty="0"/>
              <a:t> : </a:t>
            </a:r>
            <a:r>
              <a:rPr lang="fr-FR" sz="2000" dirty="0" err="1"/>
              <a:t>Unistra</a:t>
            </a:r>
            <a:br>
              <a:rPr lang="fr-FR" sz="2000" dirty="0"/>
            </a:br>
            <a:r>
              <a:rPr lang="fr-FR" sz="1600" dirty="0"/>
              <a:t>gestion des associations étudiantes</a:t>
            </a:r>
            <a:br>
              <a:rPr lang="fr-FR" sz="2000" dirty="0"/>
            </a:br>
            <a:endParaRPr lang="fr-FR" sz="2000" dirty="0"/>
          </a:p>
          <a:p>
            <a:pPr marL="285750" indent="-285750">
              <a:buFont typeface="Arial"/>
              <a:buChar char="•"/>
              <a:defRPr/>
            </a:pPr>
            <a:r>
              <a:rPr lang="fr-FR" sz="2000" dirty="0" err="1"/>
              <a:t>Esup-StageTrek</a:t>
            </a:r>
            <a:r>
              <a:rPr lang="fr-FR" sz="2000" dirty="0"/>
              <a:t> (Caen)</a:t>
            </a:r>
            <a:br>
              <a:rPr lang="fr-FR" sz="2000" dirty="0"/>
            </a:br>
            <a:r>
              <a:rPr lang="fr-FR" sz="1600" dirty="0"/>
              <a:t>gestion des stages de médecine de second cycle</a:t>
            </a:r>
            <a:endParaRPr lang="fr-FR" sz="2000" dirty="0"/>
          </a:p>
        </p:txBody>
      </p:sp>
    </p:spTree>
    <p:extLst>
      <p:ext uri="{BB962C8B-B14F-4D97-AF65-F5344CB8AC3E}">
        <p14:creationId xmlns:p14="http://schemas.microsoft.com/office/powerpoint/2010/main" val="1356708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texte 1"/>
          <p:cNvSpPr>
            <a:spLocks noGrp="1"/>
          </p:cNvSpPr>
          <p:nvPr>
            <p:ph type="body" sz="quarter" idx="12"/>
          </p:nvPr>
        </p:nvSpPr>
        <p:spPr bwMode="auto"/>
        <p:txBody>
          <a:bodyPr/>
          <a:lstStyle/>
          <a:p>
            <a:pPr>
              <a:defRPr/>
            </a:pPr>
            <a:endParaRPr lang="fr-FR"/>
          </a:p>
        </p:txBody>
      </p:sp>
      <p:sp>
        <p:nvSpPr>
          <p:cNvPr id="3" name="Espace réservé du texte 2"/>
          <p:cNvSpPr>
            <a:spLocks noGrp="1"/>
          </p:cNvSpPr>
          <p:nvPr>
            <p:ph type="body" sz="quarter" idx="13"/>
          </p:nvPr>
        </p:nvSpPr>
        <p:spPr bwMode="auto"/>
        <p:txBody>
          <a:bodyPr/>
          <a:lstStyle/>
          <a:p>
            <a:pPr>
              <a:defRPr/>
            </a:pPr>
            <a:endParaRPr lang="fr-FR"/>
          </a:p>
        </p:txBody>
      </p:sp>
      <p:sp>
        <p:nvSpPr>
          <p:cNvPr id="4" name="Espace réservé du texte 3"/>
          <p:cNvSpPr>
            <a:spLocks noGrp="1"/>
          </p:cNvSpPr>
          <p:nvPr>
            <p:ph type="body" sz="quarter" idx="15"/>
          </p:nvPr>
        </p:nvSpPr>
        <p:spPr bwMode="auto">
          <a:xfrm>
            <a:off x="2047189" y="4964779"/>
            <a:ext cx="8097623" cy="1098669"/>
          </a:xfrm>
        </p:spPr>
        <p:txBody>
          <a:bodyPr/>
          <a:lstStyle/>
          <a:p>
            <a:pPr algn="ctr">
              <a:defRPr/>
            </a:pPr>
            <a:r>
              <a:rPr lang="fr-FR" dirty="0">
                <a:latin typeface="Verdana"/>
                <a:ea typeface="Verdana"/>
                <a:cs typeface="Verdana"/>
              </a:rPr>
              <a:t>https://pod.esup-portail.org/ </a:t>
            </a:r>
          </a:p>
          <a:p>
            <a:pPr algn="ctr">
              <a:defRPr/>
            </a:pPr>
            <a:r>
              <a:rPr lang="fr-FR" dirty="0">
                <a:latin typeface="Verdana"/>
                <a:ea typeface="Verdana"/>
                <a:cs typeface="Verdana"/>
              </a:rPr>
              <a:t>https://moodle.org/plugins/repository_pod</a:t>
            </a:r>
          </a:p>
          <a:p>
            <a:pPr algn="ctr">
              <a:defRPr/>
            </a:pPr>
            <a:r>
              <a:rPr lang="fr-FR" dirty="0">
                <a:latin typeface="Verdana" panose="020B0604030504040204" pitchFamily="34" charset="0"/>
                <a:ea typeface="Verdana" panose="020B0604030504040204" pitchFamily="34" charset="0"/>
              </a:rPr>
              <a:t>https://www.esup-portail.org/destination-le-cloud</a:t>
            </a:r>
          </a:p>
        </p:txBody>
      </p:sp>
      <p:sp>
        <p:nvSpPr>
          <p:cNvPr id="5" name="Espace réservé du texte 4"/>
          <p:cNvSpPr>
            <a:spLocks noGrp="1"/>
          </p:cNvSpPr>
          <p:nvPr>
            <p:ph type="body" sz="quarter" idx="16"/>
          </p:nvPr>
        </p:nvSpPr>
        <p:spPr bwMode="auto"/>
        <p:txBody>
          <a:bodyPr/>
          <a:lstStyle/>
          <a:p>
            <a:pPr>
              <a:defRPr/>
            </a:pPr>
            <a:r>
              <a:rPr lang="fr-FR" dirty="0"/>
              <a:t>nicolas.can@univ-lille.fr</a:t>
            </a:r>
          </a:p>
          <a:p>
            <a:pPr>
              <a:defRPr/>
            </a:pPr>
            <a:r>
              <a:rPr lang="fr-FR" dirty="0"/>
              <a:t>cperves@unistra.fr</a:t>
            </a:r>
          </a:p>
          <a:p>
            <a:pPr>
              <a:defRPr/>
            </a:pPr>
            <a:r>
              <a:rPr lang="fr-FR" dirty="0"/>
              <a:t>julien.marchal@univ-lorraine.fr - offre_saas@esup-portail.org</a:t>
            </a:r>
          </a:p>
          <a:p>
            <a:pPr>
              <a:defRPr/>
            </a:pPr>
            <a:r>
              <a:rPr lang="fr-FR" sz="1600" b="1" dirty="0">
                <a:latin typeface="Verdana"/>
                <a:ea typeface="Verdana"/>
                <a:cs typeface="Verdana"/>
              </a:rPr>
              <a:t>https://rocket.esup-portail.org/</a:t>
            </a:r>
            <a:endParaRPr lang="fr-FR" b="1" dirty="0"/>
          </a:p>
        </p:txBody>
      </p:sp>
    </p:spTree>
    <p:extLst>
      <p:ext uri="{BB962C8B-B14F-4D97-AF65-F5344CB8AC3E}">
        <p14:creationId xmlns:p14="http://schemas.microsoft.com/office/powerpoint/2010/main" val="3962847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texte 1"/>
          <p:cNvSpPr>
            <a:spLocks noGrp="1"/>
          </p:cNvSpPr>
          <p:nvPr>
            <p:ph type="body" sz="quarter" idx="11"/>
          </p:nvPr>
        </p:nvSpPr>
        <p:spPr bwMode="auto">
          <a:xfrm>
            <a:off x="2464737" y="1716692"/>
            <a:ext cx="7141155" cy="542990"/>
          </a:xfrm>
        </p:spPr>
        <p:txBody>
          <a:bodyPr>
            <a:normAutofit fontScale="77500" lnSpcReduction="20000"/>
          </a:bodyPr>
          <a:lstStyle/>
          <a:p>
            <a:pPr>
              <a:defRPr/>
            </a:pPr>
            <a:r>
              <a:rPr lang="fr-FR" dirty="0"/>
              <a:t>Plateforme vidéo pour l’ESR et bien plus encore</a:t>
            </a:r>
          </a:p>
        </p:txBody>
      </p:sp>
      <p:sp>
        <p:nvSpPr>
          <p:cNvPr id="3" name="Espace réservé du texte 2"/>
          <p:cNvSpPr>
            <a:spLocks noGrp="1"/>
          </p:cNvSpPr>
          <p:nvPr>
            <p:ph type="body" sz="quarter" idx="12"/>
          </p:nvPr>
        </p:nvSpPr>
        <p:spPr bwMode="auto">
          <a:xfrm>
            <a:off x="1717664" y="869542"/>
            <a:ext cx="8635302" cy="759010"/>
          </a:xfrm>
        </p:spPr>
        <p:txBody>
          <a:bodyPr/>
          <a:lstStyle/>
          <a:p>
            <a:pPr>
              <a:defRPr/>
            </a:pPr>
            <a:r>
              <a:rPr lang="fr-FR" sz="4400" b="0" i="0" u="none" strike="noStrike" cap="none" spc="0">
                <a:solidFill>
                  <a:schemeClr val="tx1">
                    <a:lumMod val="85000"/>
                    <a:lumOff val="15000"/>
                  </a:schemeClr>
                </a:solidFill>
                <a:latin typeface="Verdana"/>
                <a:ea typeface="Verdana"/>
                <a:cs typeface="Arial"/>
              </a:rPr>
              <a:t>Tour d’horizon de ESUP-Pod</a:t>
            </a:r>
            <a:endParaRPr lang="fr-FR"/>
          </a:p>
        </p:txBody>
      </p:sp>
      <p:pic>
        <p:nvPicPr>
          <p:cNvPr id="7" name="Graphique 6">
            <a:extLst>
              <a:ext uri="{FF2B5EF4-FFF2-40B4-BE49-F238E27FC236}">
                <a16:creationId xmlns:a16="http://schemas.microsoft.com/office/drawing/2014/main" id="{0F4867C2-B8B1-40C6-A5AD-A154DEF297CE}"/>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auto">
          <a:xfrm>
            <a:off x="3156946" y="2309567"/>
            <a:ext cx="5865111" cy="39935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66224138" name="Espace réservé du texte 9"/>
          <p:cNvSpPr>
            <a:spLocks noGrp="1"/>
          </p:cNvSpPr>
          <p:nvPr>
            <p:ph type="body" sz="quarter" idx="10" hasCustomPrompt="1"/>
          </p:nvPr>
        </p:nvSpPr>
        <p:spPr bwMode="auto">
          <a:xfrm>
            <a:off x="1260000" y="1980000"/>
            <a:ext cx="9134156" cy="3850453"/>
          </a:xfrm>
        </p:spPr>
        <p:txBody>
          <a:bodyPr vertOverflow="overflow" horzOverflow="overflow" vert="horz" wrap="square" lIns="91440" tIns="45720" rIns="91440" bIns="45720" numCol="1" spcCol="0" rtlCol="0" fromWordArt="0" anchor="t" anchorCtr="0" forceAA="0" compatLnSpc="0">
            <a:normAutofit/>
          </a:bodyPr>
          <a:lstStyle>
            <a:lvl1pPr marL="0" indent="0">
              <a:buNone/>
              <a:defRPr lang="fr-FR" sz="1800">
                <a:solidFill>
                  <a:schemeClr val="tx1">
                    <a:lumMod val="85000"/>
                    <a:lumOff val="15000"/>
                  </a:schemeClr>
                </a:solidFill>
                <a:latin typeface="Verdana"/>
                <a:ea typeface="Verdana"/>
                <a:cs typeface="+mn-cs"/>
              </a:defRPr>
            </a:lvl1pPr>
          </a:lstStyle>
          <a:p>
            <a:pPr marL="283879" indent="-283879">
              <a:buFont typeface="Arial"/>
              <a:buChar char="•"/>
              <a:defRPr/>
            </a:pPr>
            <a:r>
              <a:rPr lang="fr-FR" sz="1800" b="0" i="0" u="none" strike="noStrike" cap="none" spc="0" dirty="0">
                <a:solidFill>
                  <a:schemeClr val="tx1"/>
                </a:solidFill>
                <a:latin typeface="Verdana"/>
                <a:ea typeface="Verdana"/>
                <a:cs typeface="Verdana"/>
              </a:rPr>
              <a:t>2014 – 2024 : 10 ans déjà</a:t>
            </a:r>
            <a:endParaRPr lang="fr-FR" sz="1800" b="0" i="0" u="none" strike="noStrike" cap="none" spc="0" dirty="0">
              <a:solidFill>
                <a:schemeClr val="tx1"/>
              </a:solidFill>
              <a:latin typeface="Verdana"/>
              <a:cs typeface="Verdana"/>
            </a:endParaRPr>
          </a:p>
          <a:p>
            <a:pPr marL="283879" indent="-283879">
              <a:buFont typeface="Arial"/>
              <a:buChar char="•"/>
              <a:defRPr/>
            </a:pPr>
            <a:r>
              <a:rPr lang="fr-FR" sz="1800" b="0" i="0" u="none" strike="noStrike" cap="none" spc="0" dirty="0">
                <a:solidFill>
                  <a:schemeClr val="tx1"/>
                </a:solidFill>
                <a:latin typeface="Verdana"/>
                <a:ea typeface="Verdana"/>
                <a:cs typeface="Verdana"/>
              </a:rPr>
              <a:t>Rendre visible la production vidéo étudiante/enseignante et institutionnelle</a:t>
            </a:r>
            <a:endParaRPr lang="fr-FR" sz="1800" b="0" i="0" u="none" strike="noStrike" cap="none" spc="0" dirty="0">
              <a:solidFill>
                <a:schemeClr val="tx1"/>
              </a:solidFill>
              <a:latin typeface="Verdana"/>
              <a:cs typeface="Verdana"/>
            </a:endParaRPr>
          </a:p>
          <a:p>
            <a:pPr marL="283879" indent="-283879">
              <a:buFont typeface="Arial"/>
              <a:buChar char="•"/>
              <a:defRPr/>
            </a:pPr>
            <a:r>
              <a:rPr lang="fr-FR" sz="1800" b="0" i="0" u="none" strike="noStrike" cap="none" spc="0" dirty="0">
                <a:solidFill>
                  <a:schemeClr val="tx1"/>
                </a:solidFill>
                <a:latin typeface="Verdana"/>
                <a:ea typeface="Verdana"/>
                <a:cs typeface="Verdana"/>
              </a:rPr>
              <a:t>Proposer un lieu de dépôt pour toute vidéo de l’établissement</a:t>
            </a:r>
            <a:endParaRPr lang="fr-FR" sz="1800" b="0" i="0" u="none" strike="noStrike" cap="none" spc="0" dirty="0">
              <a:solidFill>
                <a:schemeClr val="tx1"/>
              </a:solidFill>
              <a:latin typeface="Verdana"/>
              <a:cs typeface="Verdana"/>
            </a:endParaRPr>
          </a:p>
          <a:p>
            <a:pPr marL="283879" indent="-283879">
              <a:buFont typeface="Arial"/>
              <a:buChar char="•"/>
              <a:defRPr/>
            </a:pPr>
            <a:r>
              <a:rPr lang="fr-FR" sz="1800" b="0" i="0" u="none" strike="noStrike" cap="none" spc="0" dirty="0">
                <a:solidFill>
                  <a:schemeClr val="tx1"/>
                </a:solidFill>
                <a:latin typeface="Verdana"/>
                <a:ea typeface="Verdana"/>
                <a:cs typeface="Verdana"/>
              </a:rPr>
              <a:t>Permettre la diffusion des vidéos sur les autres systèmes (LMS, CMS etc.)</a:t>
            </a:r>
          </a:p>
          <a:p>
            <a:pPr marL="283879" indent="-283879">
              <a:buFont typeface="Arial"/>
              <a:buChar char="•"/>
              <a:defRPr/>
            </a:pPr>
            <a:r>
              <a:rPr lang="fr-FR" sz="1800" b="0" i="0" u="none" strike="noStrike" cap="none" spc="0" dirty="0">
                <a:solidFill>
                  <a:schemeClr val="tx1"/>
                </a:solidFill>
                <a:latin typeface="Verdana"/>
                <a:ea typeface="Verdana"/>
                <a:cs typeface="Verdana"/>
              </a:rPr>
              <a:t>Projet supervisé par le consortium </a:t>
            </a:r>
            <a:r>
              <a:rPr lang="fr-FR" sz="1800" b="0" i="0" u="none" strike="noStrike" cap="none" spc="0" dirty="0" err="1">
                <a:solidFill>
                  <a:schemeClr val="tx1"/>
                </a:solidFill>
                <a:latin typeface="Verdana"/>
                <a:ea typeface="Verdana"/>
                <a:cs typeface="Verdana"/>
              </a:rPr>
              <a:t>Esup</a:t>
            </a:r>
            <a:r>
              <a:rPr lang="fr-FR" sz="1800" b="0" i="0" u="none" strike="noStrike" cap="none" spc="0" dirty="0">
                <a:solidFill>
                  <a:schemeClr val="tx1"/>
                </a:solidFill>
                <a:latin typeface="Verdana"/>
                <a:ea typeface="Verdana"/>
                <a:cs typeface="Verdana"/>
              </a:rPr>
              <a:t>-Portail (95 adhérents et partenaires) et soutenu par le MESR</a:t>
            </a:r>
            <a:endParaRPr lang="fr-FR" sz="1800" b="0" i="0" u="none" strike="noStrike" cap="none" spc="0" dirty="0">
              <a:solidFill>
                <a:schemeClr val="tx1"/>
              </a:solidFill>
              <a:latin typeface="Verdana"/>
              <a:cs typeface="Verdana"/>
            </a:endParaRPr>
          </a:p>
          <a:p>
            <a:pPr marL="283879" indent="-283879">
              <a:buFont typeface="Arial"/>
              <a:buChar char="•"/>
              <a:defRPr/>
            </a:pPr>
            <a:r>
              <a:rPr lang="fr-FR" sz="1800" b="0" i="0" u="none" strike="noStrike" cap="none" spc="0" dirty="0">
                <a:solidFill>
                  <a:schemeClr val="tx1"/>
                </a:solidFill>
                <a:latin typeface="Verdana"/>
                <a:cs typeface="Verdana"/>
              </a:rPr>
              <a:t>Projet Communautaire !</a:t>
            </a:r>
          </a:p>
        </p:txBody>
      </p:sp>
      <p:sp>
        <p:nvSpPr>
          <p:cNvPr id="960214975" name="Espace réservé du texte 3"/>
          <p:cNvSpPr>
            <a:spLocks noGrp="1"/>
          </p:cNvSpPr>
          <p:nvPr>
            <p:ph type="body" sz="quarter" idx="12" hasCustomPrompt="1"/>
          </p:nvPr>
        </p:nvSpPr>
        <p:spPr bwMode="auto">
          <a:xfrm>
            <a:off x="1260472" y="1047426"/>
            <a:ext cx="8929865" cy="759009"/>
          </a:xfrm>
        </p:spPr>
        <p:txBody>
          <a:bodyPr>
            <a:noAutofit/>
          </a:bodyPr>
          <a:lstStyle>
            <a:lvl1pPr marL="0" indent="0">
              <a:buNone/>
              <a:defRPr lang="fr-FR" sz="4400">
                <a:solidFill>
                  <a:srgbClr val="0D4050"/>
                </a:solidFill>
                <a:latin typeface="Raleway"/>
                <a:ea typeface="+mn-ea"/>
                <a:cs typeface="+mn-cs"/>
              </a:defRPr>
            </a:lvl1pPr>
          </a:lstStyle>
          <a:p>
            <a:pPr algn="ctr">
              <a:defRPr/>
            </a:pPr>
            <a:r>
              <a:rPr dirty="0" err="1"/>
              <a:t>Esup-Pod</a:t>
            </a:r>
            <a:r>
              <a:rPr dirty="0"/>
              <a:t> – Le projet</a:t>
            </a:r>
          </a:p>
        </p:txBody>
      </p:sp>
      <p:pic>
        <p:nvPicPr>
          <p:cNvPr id="913030369" name="Image 913030368"/>
          <p:cNvPicPr>
            <a:picLocks noChangeAspect="1"/>
          </p:cNvPicPr>
          <p:nvPr/>
        </p:nvPicPr>
        <p:blipFill>
          <a:blip r:embed="rId3"/>
          <a:stretch/>
        </p:blipFill>
        <p:spPr bwMode="auto">
          <a:xfrm>
            <a:off x="3992802" y="3553779"/>
            <a:ext cx="7774923" cy="31713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17065779" name="Espace réservé du texte 9"/>
          <p:cNvSpPr>
            <a:spLocks noGrp="1"/>
          </p:cNvSpPr>
          <p:nvPr>
            <p:ph type="body" sz="quarter" idx="10" hasCustomPrompt="1"/>
          </p:nvPr>
        </p:nvSpPr>
        <p:spPr bwMode="auto">
          <a:xfrm>
            <a:off x="1260000" y="1980000"/>
            <a:ext cx="9134156" cy="3850453"/>
          </a:xfrm>
        </p:spPr>
        <p:txBody>
          <a:bodyPr vertOverflow="overflow" horzOverflow="overflow" vert="horz" wrap="square" lIns="91440" tIns="45720" rIns="91440" bIns="45720" numCol="1" spcCol="0" rtlCol="0" fromWordArt="0" anchor="t" anchorCtr="0" forceAA="0" compatLnSpc="0">
            <a:normAutofit/>
          </a:bodyPr>
          <a:lstStyle>
            <a:lvl1pPr marL="0" indent="0">
              <a:buNone/>
              <a:defRPr lang="fr-FR" sz="1800">
                <a:solidFill>
                  <a:schemeClr val="tx1">
                    <a:lumMod val="85000"/>
                    <a:lumOff val="15000"/>
                  </a:schemeClr>
                </a:solidFill>
                <a:latin typeface="Verdana"/>
                <a:ea typeface="Verdana"/>
                <a:cs typeface="+mn-cs"/>
              </a:defRPr>
            </a:lvl1pPr>
          </a:lstStyle>
          <a:p>
            <a:pPr marL="283879" indent="-283879">
              <a:buFont typeface="Arial"/>
              <a:buChar char="•"/>
              <a:defRPr/>
            </a:pPr>
            <a:r>
              <a:rPr lang="fr-FR" sz="1800" b="0" i="0" u="none" strike="noStrike" cap="none" spc="0" dirty="0">
                <a:solidFill>
                  <a:schemeClr val="tx1"/>
                </a:solidFill>
                <a:latin typeface="Verdana"/>
                <a:ea typeface="Verdana"/>
                <a:cs typeface="Verdana"/>
              </a:rPr>
              <a:t>Site internet du projet : </a:t>
            </a:r>
            <a:r>
              <a:rPr lang="fr-FR" sz="1800" b="0" i="0" u="sng" strike="noStrike" cap="none" spc="0" dirty="0">
                <a:solidFill>
                  <a:schemeClr val="tx1"/>
                </a:solidFill>
                <a:latin typeface="Verdana"/>
                <a:ea typeface="Verdana"/>
                <a:cs typeface="Verdana"/>
                <a:hlinkClick r:id="rId3" tooltip="https://pod.esup-portail.org"/>
              </a:rPr>
              <a:t>https://pod.esup-portail.org</a:t>
            </a:r>
            <a:endParaRPr lang="fr-FR" sz="1800" b="0" i="0" u="none" strike="noStrike" cap="none" spc="0" dirty="0">
              <a:solidFill>
                <a:schemeClr val="tx1"/>
              </a:solidFill>
              <a:latin typeface="Verdana"/>
              <a:ea typeface="Verdana"/>
              <a:cs typeface="Verdana"/>
            </a:endParaRPr>
          </a:p>
          <a:p>
            <a:pPr marL="283879" indent="-283879">
              <a:buFont typeface="Arial"/>
              <a:buChar char="•"/>
              <a:defRPr/>
            </a:pPr>
            <a:r>
              <a:rPr lang="fr-FR" dirty="0">
                <a:solidFill>
                  <a:schemeClr val="tx1"/>
                </a:solidFill>
                <a:cs typeface="Verdana"/>
              </a:rPr>
              <a:t>Canaux </a:t>
            </a:r>
            <a:r>
              <a:rPr lang="fr-FR" dirty="0" err="1">
                <a:solidFill>
                  <a:schemeClr val="tx1"/>
                </a:solidFill>
                <a:cs typeface="Verdana"/>
              </a:rPr>
              <a:t>Pod</a:t>
            </a:r>
            <a:r>
              <a:rPr lang="fr-FR" dirty="0">
                <a:solidFill>
                  <a:schemeClr val="tx1"/>
                </a:solidFill>
                <a:cs typeface="Verdana"/>
              </a:rPr>
              <a:t> sur le </a:t>
            </a:r>
            <a:r>
              <a:rPr lang="fr-FR" dirty="0" err="1">
                <a:solidFill>
                  <a:schemeClr val="tx1"/>
                </a:solidFill>
                <a:cs typeface="Verdana"/>
              </a:rPr>
              <a:t>Rocket.Chat</a:t>
            </a:r>
            <a:r>
              <a:rPr lang="fr-FR" dirty="0">
                <a:solidFill>
                  <a:schemeClr val="tx1"/>
                </a:solidFill>
                <a:cs typeface="Verdana"/>
              </a:rPr>
              <a:t> d’</a:t>
            </a:r>
            <a:r>
              <a:rPr lang="fr-FR" dirty="0" err="1">
                <a:solidFill>
                  <a:schemeClr val="tx1"/>
                </a:solidFill>
                <a:cs typeface="Verdana"/>
              </a:rPr>
              <a:t>Esup</a:t>
            </a:r>
            <a:r>
              <a:rPr lang="fr-FR" dirty="0">
                <a:solidFill>
                  <a:schemeClr val="tx1"/>
                </a:solidFill>
                <a:cs typeface="Verdana"/>
              </a:rPr>
              <a:t>-Portail:</a:t>
            </a:r>
          </a:p>
          <a:p>
            <a:pPr marL="969679" lvl="1" indent="-283879">
              <a:defRPr/>
            </a:pPr>
            <a:r>
              <a:rPr lang="fr-FR" sz="1800" dirty="0">
                <a:solidFill>
                  <a:schemeClr val="tx1"/>
                </a:solidFill>
                <a:cs typeface="Verdana"/>
              </a:rPr>
              <a:t>Canal général : 129 inscrits</a:t>
            </a:r>
          </a:p>
          <a:p>
            <a:pPr marL="969679" lvl="1" indent="-283879">
              <a:defRPr/>
            </a:pPr>
            <a:r>
              <a:rPr lang="fr-FR" sz="1800" dirty="0">
                <a:solidFill>
                  <a:schemeClr val="tx1"/>
                </a:solidFill>
                <a:cs typeface="Verdana"/>
              </a:rPr>
              <a:t>Canal dédié pour les contributeurs : 26 inscrits</a:t>
            </a:r>
          </a:p>
          <a:p>
            <a:pPr marL="283879" indent="-283879">
              <a:buFont typeface="Arial"/>
              <a:buChar char="•"/>
              <a:defRPr/>
            </a:pPr>
            <a:r>
              <a:rPr lang="fr-FR" dirty="0">
                <a:solidFill>
                  <a:schemeClr val="tx1"/>
                </a:solidFill>
                <a:cs typeface="Verdana"/>
              </a:rPr>
              <a:t>Liste de diffusion pod@esup-portail.org : 168 abonnés</a:t>
            </a:r>
          </a:p>
          <a:p>
            <a:pPr marL="283879" indent="-283879">
              <a:buFont typeface="Arial"/>
              <a:buChar char="•"/>
              <a:defRPr/>
            </a:pPr>
            <a:r>
              <a:rPr lang="fr-FR" dirty="0">
                <a:solidFill>
                  <a:schemeClr val="tx1"/>
                </a:solidFill>
                <a:cs typeface="Verdana"/>
              </a:rPr>
              <a:t>51 instances de </a:t>
            </a:r>
            <a:r>
              <a:rPr lang="fr-FR" dirty="0" err="1">
                <a:solidFill>
                  <a:schemeClr val="tx1"/>
                </a:solidFill>
                <a:cs typeface="Verdana"/>
              </a:rPr>
              <a:t>Pod</a:t>
            </a:r>
            <a:r>
              <a:rPr lang="fr-FR" dirty="0">
                <a:solidFill>
                  <a:schemeClr val="tx1"/>
                </a:solidFill>
                <a:cs typeface="Verdana"/>
              </a:rPr>
              <a:t> sont actuellement déployées en production :</a:t>
            </a:r>
          </a:p>
          <a:p>
            <a:pPr marL="969679" lvl="1" indent="-283879">
              <a:defRPr/>
            </a:pPr>
            <a:r>
              <a:rPr lang="fr-FR" sz="1800" dirty="0">
                <a:solidFill>
                  <a:schemeClr val="tx1"/>
                </a:solidFill>
                <a:cs typeface="Verdana"/>
              </a:rPr>
              <a:t>https://pod.esup-portail.org/liste-des-instances</a:t>
            </a:r>
          </a:p>
          <a:p>
            <a:pPr marL="283879" indent="-283879">
              <a:buFont typeface="Arial"/>
              <a:buChar char="•"/>
              <a:defRPr/>
            </a:pPr>
            <a:r>
              <a:rPr lang="fr-FR" dirty="0">
                <a:solidFill>
                  <a:schemeClr val="tx1"/>
                </a:solidFill>
                <a:cs typeface="Verdana"/>
              </a:rPr>
              <a:t>8 nouvelles instances sont prévues en 2024 </a:t>
            </a:r>
          </a:p>
          <a:p>
            <a:pPr marL="283879" indent="-283879">
              <a:buFont typeface="Arial"/>
              <a:buChar char="•"/>
              <a:defRPr/>
            </a:pPr>
            <a:r>
              <a:rPr lang="fr-FR" dirty="0">
                <a:solidFill>
                  <a:schemeClr val="tx1"/>
                </a:solidFill>
                <a:cs typeface="Verdana"/>
              </a:rPr>
              <a:t>Comité de pilotage 2020 (10 membres – 6 </a:t>
            </a:r>
            <a:r>
              <a:rPr lang="fr-FR" dirty="0" err="1">
                <a:solidFill>
                  <a:schemeClr val="tx1"/>
                </a:solidFill>
                <a:cs typeface="Verdana"/>
              </a:rPr>
              <a:t>étab</a:t>
            </a:r>
            <a:r>
              <a:rPr lang="fr-FR" dirty="0">
                <a:solidFill>
                  <a:schemeClr val="tx1"/>
                </a:solidFill>
                <a:cs typeface="Verdana"/>
              </a:rPr>
              <a:t>.)</a:t>
            </a:r>
          </a:p>
          <a:p>
            <a:pPr marL="283879" indent="-283879">
              <a:buFont typeface="Arial"/>
              <a:buChar char="•"/>
              <a:defRPr/>
            </a:pPr>
            <a:r>
              <a:rPr lang="fr-FR" dirty="0">
                <a:solidFill>
                  <a:schemeClr val="tx1"/>
                </a:solidFill>
                <a:cs typeface="Verdana"/>
              </a:rPr>
              <a:t>Comité technique 2022 (12 membres – 7 </a:t>
            </a:r>
            <a:r>
              <a:rPr lang="fr-FR" dirty="0" err="1">
                <a:solidFill>
                  <a:schemeClr val="tx1"/>
                </a:solidFill>
                <a:cs typeface="Verdana"/>
              </a:rPr>
              <a:t>étab</a:t>
            </a:r>
            <a:r>
              <a:rPr lang="fr-FR" dirty="0">
                <a:solidFill>
                  <a:schemeClr val="tx1"/>
                </a:solidFill>
                <a:cs typeface="Verdana"/>
              </a:rPr>
              <a:t>.)</a:t>
            </a:r>
            <a:endParaRPr dirty="0"/>
          </a:p>
        </p:txBody>
      </p:sp>
      <p:sp>
        <p:nvSpPr>
          <p:cNvPr id="3" name="Espace réservé du texte 3">
            <a:extLst>
              <a:ext uri="{FF2B5EF4-FFF2-40B4-BE49-F238E27FC236}">
                <a16:creationId xmlns:a16="http://schemas.microsoft.com/office/drawing/2014/main" id="{5250E6BC-3ED8-4176-B612-B9F110768158}"/>
              </a:ext>
            </a:extLst>
          </p:cNvPr>
          <p:cNvSpPr>
            <a:spLocks noGrp="1"/>
          </p:cNvSpPr>
          <p:nvPr>
            <p:ph type="body" sz="quarter" idx="12" hasCustomPrompt="1"/>
          </p:nvPr>
        </p:nvSpPr>
        <p:spPr bwMode="auto">
          <a:xfrm>
            <a:off x="1260472" y="1047426"/>
            <a:ext cx="8929865" cy="759009"/>
          </a:xfrm>
        </p:spPr>
        <p:txBody>
          <a:bodyPr>
            <a:noAutofit/>
          </a:bodyPr>
          <a:lstStyle>
            <a:lvl1pPr marL="0" indent="0">
              <a:buNone/>
              <a:defRPr lang="fr-FR" sz="4400">
                <a:solidFill>
                  <a:srgbClr val="0D4050"/>
                </a:solidFill>
                <a:latin typeface="Raleway"/>
                <a:ea typeface="+mn-ea"/>
                <a:cs typeface="+mn-cs"/>
              </a:defRPr>
            </a:lvl1pPr>
          </a:lstStyle>
          <a:p>
            <a:pPr algn="ctr">
              <a:defRPr/>
            </a:pPr>
            <a:r>
              <a:rPr dirty="0" err="1"/>
              <a:t>Esup-Pod</a:t>
            </a:r>
            <a:r>
              <a:rPr dirty="0"/>
              <a:t> – </a:t>
            </a:r>
            <a:r>
              <a:rPr lang="fr-FR" dirty="0"/>
              <a:t>La communauté</a:t>
            </a:r>
            <a:endParaRPr dirty="0"/>
          </a:p>
        </p:txBody>
      </p:sp>
      <p:pic>
        <p:nvPicPr>
          <p:cNvPr id="4" name="Image 3">
            <a:extLst>
              <a:ext uri="{FF2B5EF4-FFF2-40B4-BE49-F238E27FC236}">
                <a16:creationId xmlns:a16="http://schemas.microsoft.com/office/drawing/2014/main" id="{76347BC9-BB21-4ED5-888E-747AD10F23A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46204" y="1806435"/>
            <a:ext cx="3604623" cy="36444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07604033" name="Espace réservé du texte 9"/>
          <p:cNvSpPr>
            <a:spLocks noGrp="1"/>
          </p:cNvSpPr>
          <p:nvPr>
            <p:ph type="body" sz="quarter" idx="10" hasCustomPrompt="1"/>
          </p:nvPr>
        </p:nvSpPr>
        <p:spPr bwMode="auto">
          <a:xfrm>
            <a:off x="1260000" y="1980000"/>
            <a:ext cx="9134156" cy="3850453"/>
          </a:xfrm>
        </p:spPr>
        <p:txBody>
          <a:bodyPr vertOverflow="overflow" horzOverflow="overflow" vert="horz" wrap="square" lIns="91440" tIns="45720" rIns="91440" bIns="45720" numCol="1" spcCol="0" rtlCol="0" fromWordArt="0" anchor="t" anchorCtr="0" forceAA="0" compatLnSpc="0">
            <a:normAutofit/>
          </a:bodyPr>
          <a:lstStyle>
            <a:lvl1pPr marL="0" indent="0">
              <a:buNone/>
              <a:defRPr lang="fr-FR" sz="1800">
                <a:solidFill>
                  <a:schemeClr val="tx1">
                    <a:lumMod val="85000"/>
                    <a:lumOff val="15000"/>
                  </a:schemeClr>
                </a:solidFill>
                <a:latin typeface="Verdana"/>
                <a:ea typeface="Verdana"/>
                <a:cs typeface="+mn-cs"/>
              </a:defRPr>
            </a:lvl1pPr>
          </a:lstStyle>
          <a:p>
            <a:pPr marL="283879" indent="-283879">
              <a:buFont typeface="Arial"/>
              <a:buChar char="•"/>
              <a:defRPr/>
            </a:pPr>
            <a:r>
              <a:rPr lang="fr-FR" sz="1800" b="0" i="0" u="none" strike="noStrike" cap="none" spc="0" dirty="0">
                <a:solidFill>
                  <a:schemeClr val="tx1"/>
                </a:solidFill>
                <a:latin typeface="Verdana"/>
                <a:cs typeface="Verdana"/>
              </a:rPr>
              <a:t>Développement communautaire : </a:t>
            </a:r>
            <a:br>
              <a:rPr lang="fr-FR" sz="1800" b="0" i="0" u="none" strike="noStrike" cap="none" spc="0" dirty="0">
                <a:solidFill>
                  <a:schemeClr val="tx1"/>
                </a:solidFill>
                <a:latin typeface="Verdana"/>
                <a:cs typeface="Verdana"/>
              </a:rPr>
            </a:br>
            <a:r>
              <a:rPr lang="fr-FR" sz="1400" b="1" i="0" u="sng" strike="noStrike" cap="none" spc="0" dirty="0">
                <a:solidFill>
                  <a:schemeClr val="tx1"/>
                </a:solidFill>
                <a:latin typeface="Verdana"/>
                <a:ea typeface="Verdana"/>
                <a:cs typeface="Verdana"/>
                <a:hlinkClick r:id="rId3" tooltip="https://github.com/EsupPortail/Esup-Pod"/>
              </a:rPr>
              <a:t>https://github.com/EsupPortail/Esup-Pod</a:t>
            </a:r>
            <a:endParaRPr lang="fr-FR" sz="1800" b="0" i="0" u="none" strike="noStrike" cap="none" spc="0" dirty="0">
              <a:solidFill>
                <a:schemeClr val="tx1"/>
              </a:solidFill>
              <a:latin typeface="Verdana"/>
              <a:cs typeface="Verdana"/>
            </a:endParaRPr>
          </a:p>
          <a:p>
            <a:pPr marL="283879" indent="-283879">
              <a:buFont typeface="Arial"/>
              <a:buChar char="•"/>
              <a:defRPr/>
            </a:pPr>
            <a:r>
              <a:rPr lang="fr-FR" sz="1800" b="0" i="0" u="none" strike="noStrike" cap="none" spc="0" dirty="0">
                <a:solidFill>
                  <a:schemeClr val="tx1"/>
                </a:solidFill>
                <a:latin typeface="Verdana"/>
                <a:cs typeface="Verdana"/>
              </a:rPr>
              <a:t>Documentation technique sur un wiki :</a:t>
            </a:r>
            <a:br>
              <a:rPr lang="fr-FR" sz="1800" b="0" i="0" u="none" strike="noStrike" cap="none" spc="0" dirty="0">
                <a:solidFill>
                  <a:schemeClr val="tx1"/>
                </a:solidFill>
                <a:latin typeface="Verdana"/>
                <a:cs typeface="Verdana"/>
              </a:rPr>
            </a:br>
            <a:r>
              <a:rPr lang="fr-FR" sz="1400" b="1" i="0" u="sng" strike="noStrike" cap="none" spc="0" dirty="0">
                <a:solidFill>
                  <a:schemeClr val="tx1"/>
                </a:solidFill>
                <a:latin typeface="Verdana"/>
                <a:ea typeface="Verdana"/>
                <a:cs typeface="Verdana"/>
                <a:hlinkClick r:id="rId4" tooltip="https://www.esup-portail.org/wiki/display/ES/Esup-Pod"/>
              </a:rPr>
              <a:t>https://www.esup-portail.org/wiki/display/ES/Esup-Pod</a:t>
            </a:r>
            <a:endParaRPr lang="fr-FR" sz="1800" b="0" i="0" u="none" strike="noStrike" cap="none" spc="0" dirty="0">
              <a:solidFill>
                <a:schemeClr val="tx1"/>
              </a:solidFill>
              <a:latin typeface="Verdana"/>
              <a:cs typeface="Verdana"/>
            </a:endParaRPr>
          </a:p>
          <a:p>
            <a:pPr marL="283879" indent="-283879">
              <a:buFont typeface="Arial"/>
              <a:buChar char="•"/>
              <a:defRPr/>
            </a:pPr>
            <a:r>
              <a:rPr lang="fr-FR" sz="1800" b="0" i="0" u="none" strike="noStrike" cap="none" spc="0" dirty="0">
                <a:solidFill>
                  <a:schemeClr val="tx1"/>
                </a:solidFill>
                <a:latin typeface="Verdana"/>
                <a:cs typeface="Verdana"/>
              </a:rPr>
              <a:t>Documentation utilisateur mutualisée (merci Aude !):</a:t>
            </a:r>
          </a:p>
          <a:p>
            <a:pPr marL="1139051" lvl="2" indent="-338951">
              <a:buFont typeface="Arial"/>
              <a:buChar char="•"/>
              <a:defRPr/>
            </a:pPr>
            <a:r>
              <a:rPr lang="fr-FR" sz="1400" b="0" i="0" u="none" strike="noStrike" cap="none" spc="0" dirty="0">
                <a:solidFill>
                  <a:schemeClr val="tx1"/>
                </a:solidFill>
                <a:latin typeface="Verdana"/>
                <a:ea typeface="Verdana"/>
                <a:cs typeface="Verdana"/>
              </a:rPr>
              <a:t>sous forme de module </a:t>
            </a:r>
            <a:r>
              <a:rPr lang="fr-FR" sz="1400" b="0" i="0" u="none" strike="noStrike" cap="none" spc="0" dirty="0" err="1">
                <a:solidFill>
                  <a:schemeClr val="tx1"/>
                </a:solidFill>
                <a:latin typeface="Verdana"/>
                <a:ea typeface="Verdana"/>
                <a:cs typeface="Verdana"/>
              </a:rPr>
              <a:t>Scenari</a:t>
            </a:r>
            <a:r>
              <a:rPr lang="fr-FR" sz="1400" b="0" i="0" u="none" strike="noStrike" cap="none" spc="0" dirty="0">
                <a:solidFill>
                  <a:schemeClr val="tx1"/>
                </a:solidFill>
                <a:latin typeface="Verdana"/>
                <a:ea typeface="Verdana"/>
                <a:cs typeface="Verdana"/>
              </a:rPr>
              <a:t> (modèle </a:t>
            </a:r>
            <a:r>
              <a:rPr lang="fr-FR" sz="1400" b="0" i="0" u="none" strike="noStrike" cap="none" spc="0" dirty="0" err="1">
                <a:solidFill>
                  <a:schemeClr val="tx1"/>
                </a:solidFill>
                <a:latin typeface="Verdana"/>
                <a:ea typeface="Verdana"/>
                <a:cs typeface="Verdana"/>
              </a:rPr>
              <a:t>Dokiel</a:t>
            </a:r>
            <a:r>
              <a:rPr lang="fr-FR" sz="1400" b="0" i="0" u="none" strike="noStrike" cap="none" spc="0" dirty="0">
                <a:solidFill>
                  <a:schemeClr val="tx1"/>
                </a:solidFill>
                <a:latin typeface="Verdana"/>
                <a:ea typeface="Verdana"/>
                <a:cs typeface="Verdana"/>
              </a:rPr>
              <a:t>)</a:t>
            </a:r>
            <a:endParaRPr sz="1400" b="0" i="0" u="none" strike="noStrike" cap="none" spc="0" dirty="0">
              <a:solidFill>
                <a:schemeClr val="tx1"/>
              </a:solidFill>
              <a:latin typeface="Verdana"/>
              <a:cs typeface="Verdana"/>
            </a:endParaRPr>
          </a:p>
          <a:p>
            <a:pPr marL="1139051" lvl="2" indent="-338951">
              <a:buFont typeface="Arial"/>
              <a:buChar char="•"/>
              <a:defRPr/>
            </a:pPr>
            <a:r>
              <a:rPr lang="fr-FR" sz="1400" b="0" i="0" u="none" strike="noStrike" cap="none" spc="0" dirty="0">
                <a:solidFill>
                  <a:schemeClr val="tx1"/>
                </a:solidFill>
                <a:latin typeface="Verdana"/>
                <a:ea typeface="Verdana"/>
                <a:cs typeface="Verdana"/>
              </a:rPr>
              <a:t>logiciel libre permettant de créer des supports de cours multi-supports</a:t>
            </a:r>
            <a:endParaRPr sz="1400" b="0" i="0" u="none" strike="noStrike" cap="none" spc="0" dirty="0">
              <a:solidFill>
                <a:schemeClr val="tx1"/>
              </a:solidFill>
              <a:latin typeface="Verdana"/>
              <a:cs typeface="Verdana"/>
            </a:endParaRPr>
          </a:p>
          <a:p>
            <a:pPr marL="1139051" lvl="2" indent="-338951">
              <a:buFont typeface="Arial"/>
              <a:buChar char="•"/>
              <a:defRPr/>
            </a:pPr>
            <a:r>
              <a:rPr lang="fr-FR" sz="1400" b="0" i="0" u="none" strike="noStrike" cap="none" spc="0" dirty="0">
                <a:solidFill>
                  <a:schemeClr val="tx1"/>
                </a:solidFill>
                <a:latin typeface="Verdana"/>
                <a:ea typeface="Verdana"/>
                <a:cs typeface="Verdana"/>
              </a:rPr>
              <a:t>disponible dans des cours Moodle</a:t>
            </a:r>
            <a:endParaRPr sz="1400" b="0" i="0" u="none" strike="noStrike" cap="none" spc="0" dirty="0">
              <a:solidFill>
                <a:schemeClr val="tx1"/>
              </a:solidFill>
              <a:latin typeface="Verdana"/>
              <a:cs typeface="Verdana"/>
            </a:endParaRPr>
          </a:p>
          <a:p>
            <a:pPr marL="1139051" lvl="2" indent="-338951">
              <a:buFont typeface="Arial"/>
              <a:buChar char="•"/>
              <a:defRPr/>
            </a:pPr>
            <a:r>
              <a:rPr lang="fr-FR" sz="1400" b="1" i="0" u="sng" strike="noStrike" cap="none" spc="0" dirty="0">
                <a:solidFill>
                  <a:schemeClr val="tx1"/>
                </a:solidFill>
                <a:latin typeface="Verdana"/>
                <a:ea typeface="Verdana"/>
                <a:cs typeface="Verdana"/>
                <a:hlinkClick r:id="rId5" tooltip="https://moodle.esup-portail.org"/>
              </a:rPr>
              <a:t>https://moodle.esup-portail.org</a:t>
            </a:r>
            <a:endParaRPr lang="fr-FR" sz="1400" b="1" i="0" u="none" strike="noStrike" cap="none" spc="0" dirty="0">
              <a:solidFill>
                <a:schemeClr val="tx1"/>
              </a:solidFill>
              <a:latin typeface="Verdana"/>
              <a:ea typeface="Verdana"/>
              <a:cs typeface="Verdana"/>
            </a:endParaRPr>
          </a:p>
          <a:p>
            <a:pPr marL="400050" lvl="1" indent="0">
              <a:buFont typeface="Arial"/>
              <a:buNone/>
              <a:defRPr/>
            </a:pPr>
            <a:endParaRPr lang="fr-FR" sz="1800" b="0" i="0" u="none" strike="noStrike" cap="none" spc="0" dirty="0">
              <a:solidFill>
                <a:schemeClr val="tx1"/>
              </a:solidFill>
              <a:latin typeface="Verdana"/>
              <a:cs typeface="Verdana"/>
            </a:endParaRPr>
          </a:p>
        </p:txBody>
      </p:sp>
      <p:sp>
        <p:nvSpPr>
          <p:cNvPr id="1767723646" name="Espace réservé du texte 3"/>
          <p:cNvSpPr>
            <a:spLocks noGrp="1"/>
          </p:cNvSpPr>
          <p:nvPr>
            <p:ph type="body" sz="quarter" idx="12" hasCustomPrompt="1"/>
          </p:nvPr>
        </p:nvSpPr>
        <p:spPr bwMode="auto">
          <a:xfrm>
            <a:off x="1260472" y="1047426"/>
            <a:ext cx="8929865" cy="759009"/>
          </a:xfrm>
        </p:spPr>
        <p:txBody>
          <a:bodyPr>
            <a:noAutofit/>
          </a:bodyPr>
          <a:lstStyle>
            <a:lvl1pPr marL="0" indent="0">
              <a:buNone/>
              <a:defRPr lang="fr-FR" sz="4400">
                <a:solidFill>
                  <a:srgbClr val="0D4050"/>
                </a:solidFill>
                <a:latin typeface="Raleway"/>
                <a:ea typeface="+mn-ea"/>
                <a:cs typeface="+mn-cs"/>
              </a:defRPr>
            </a:lvl1pPr>
          </a:lstStyle>
          <a:p>
            <a:pPr algn="ctr">
              <a:defRPr/>
            </a:pPr>
            <a:r>
              <a:t>Esup-Pod – La communauté</a:t>
            </a:r>
          </a:p>
        </p:txBody>
      </p:sp>
      <p:pic>
        <p:nvPicPr>
          <p:cNvPr id="1580386410" name="Image 1580386409"/>
          <p:cNvPicPr>
            <a:picLocks noChangeAspect="1"/>
          </p:cNvPicPr>
          <p:nvPr/>
        </p:nvPicPr>
        <p:blipFill>
          <a:blip r:embed="rId6"/>
          <a:stretch/>
        </p:blipFill>
        <p:spPr bwMode="auto">
          <a:xfrm>
            <a:off x="8142365" y="1980000"/>
            <a:ext cx="4076699" cy="3571875"/>
          </a:xfrm>
          <a:prstGeom prst="rect">
            <a:avLst/>
          </a:prstGeom>
        </p:spPr>
      </p:pic>
      <p:pic>
        <p:nvPicPr>
          <p:cNvPr id="1584846710" name="Image 1584846709"/>
          <p:cNvPicPr>
            <a:picLocks noChangeAspect="1"/>
          </p:cNvPicPr>
          <p:nvPr/>
        </p:nvPicPr>
        <p:blipFill>
          <a:blip r:embed="rId7"/>
          <a:stretch/>
        </p:blipFill>
        <p:spPr bwMode="auto">
          <a:xfrm>
            <a:off x="3271212" y="4482610"/>
            <a:ext cx="4773105" cy="18718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81566468" name="Espace réservé du texte 9"/>
          <p:cNvSpPr>
            <a:spLocks noGrp="1"/>
          </p:cNvSpPr>
          <p:nvPr>
            <p:ph type="body" sz="quarter" idx="10" hasCustomPrompt="1"/>
          </p:nvPr>
        </p:nvSpPr>
        <p:spPr bwMode="auto">
          <a:xfrm>
            <a:off x="1260000" y="1980000"/>
            <a:ext cx="9134156" cy="3850453"/>
          </a:xfrm>
        </p:spPr>
        <p:txBody>
          <a:bodyPr vertOverflow="overflow" horzOverflow="overflow" vert="horz" wrap="square" lIns="91440" tIns="45720" rIns="91440" bIns="45720" numCol="1" spcCol="0" rtlCol="0" fromWordArt="0" anchor="t" anchorCtr="0" forceAA="0" compatLnSpc="0">
            <a:normAutofit fontScale="95000" lnSpcReduction="1000"/>
          </a:bodyPr>
          <a:lstStyle>
            <a:lvl1pPr marL="0" indent="0">
              <a:buNone/>
              <a:defRPr lang="fr-FR" sz="1800">
                <a:solidFill>
                  <a:schemeClr val="tx1">
                    <a:lumMod val="85000"/>
                    <a:lumOff val="15000"/>
                  </a:schemeClr>
                </a:solidFill>
                <a:latin typeface="Verdana"/>
                <a:ea typeface="Verdana"/>
                <a:cs typeface="+mn-cs"/>
              </a:defRPr>
            </a:lvl1pPr>
          </a:lstStyle>
          <a:p>
            <a:pPr marL="283879" indent="-283879">
              <a:buFont typeface="Arial"/>
              <a:buChar char="•"/>
              <a:defRPr/>
            </a:pPr>
            <a:r>
              <a:rPr lang="fr-FR" sz="1800" b="0" i="0" u="none" strike="noStrike" cap="none" spc="0" dirty="0">
                <a:solidFill>
                  <a:schemeClr val="tx1"/>
                </a:solidFill>
                <a:latin typeface="Verdana"/>
                <a:ea typeface="Verdana"/>
                <a:cs typeface="Verdana"/>
              </a:rPr>
              <a:t>Validée par le </a:t>
            </a:r>
            <a:r>
              <a:rPr lang="fr-FR" sz="1800" b="0" i="0" u="none" strike="noStrike" cap="none" spc="0" dirty="0" err="1">
                <a:solidFill>
                  <a:schemeClr val="tx1"/>
                </a:solidFill>
                <a:latin typeface="Verdana"/>
                <a:ea typeface="Verdana"/>
                <a:cs typeface="Verdana"/>
              </a:rPr>
              <a:t>CoPil</a:t>
            </a:r>
            <a:r>
              <a:rPr lang="fr-FR" sz="1800" b="0" i="0" u="none" strike="noStrike" cap="none" spc="0" dirty="0">
                <a:solidFill>
                  <a:schemeClr val="tx1"/>
                </a:solidFill>
                <a:latin typeface="Verdana"/>
                <a:ea typeface="Verdana"/>
                <a:cs typeface="Verdana"/>
              </a:rPr>
              <a:t> </a:t>
            </a:r>
            <a:r>
              <a:rPr lang="fr-FR" sz="1800" b="0" i="0" u="none" strike="noStrike" cap="none" spc="0" dirty="0" err="1">
                <a:solidFill>
                  <a:schemeClr val="tx1"/>
                </a:solidFill>
                <a:latin typeface="Verdana"/>
                <a:ea typeface="Verdana"/>
                <a:cs typeface="Verdana"/>
              </a:rPr>
              <a:t>Esup-Pod</a:t>
            </a:r>
            <a:r>
              <a:rPr lang="fr-FR" sz="1800" b="0" i="0" u="none" strike="noStrike" cap="none" spc="0" dirty="0">
                <a:solidFill>
                  <a:schemeClr val="tx1"/>
                </a:solidFill>
                <a:latin typeface="Verdana"/>
                <a:ea typeface="Verdana"/>
                <a:cs typeface="Verdana"/>
              </a:rPr>
              <a:t> et les établissements :</a:t>
            </a:r>
            <a:br>
              <a:rPr lang="fr-FR" sz="1800" b="0" i="0" u="none" strike="noStrike" cap="none" spc="0" dirty="0">
                <a:solidFill>
                  <a:schemeClr val="tx1"/>
                </a:solidFill>
                <a:latin typeface="Verdana"/>
                <a:ea typeface="Verdana"/>
                <a:cs typeface="Verdana"/>
              </a:rPr>
            </a:br>
            <a:r>
              <a:rPr lang="fr-FR" sz="1700" b="1" i="0" u="sng" strike="noStrike" cap="none" spc="0" dirty="0">
                <a:solidFill>
                  <a:schemeClr val="tx1"/>
                </a:solidFill>
                <a:latin typeface="Verdana"/>
                <a:ea typeface="Verdana"/>
                <a:cs typeface="Verdana"/>
                <a:hlinkClick r:id="rId3" tooltip="https://pod.esup-portail.org/perimetre-fonctionnel"/>
              </a:rPr>
              <a:t>https://pod.esup-portail.org/perimetre-fonctionnel</a:t>
            </a:r>
            <a:endParaRPr sz="1800" dirty="0"/>
          </a:p>
          <a:p>
            <a:pPr marL="283879" indent="-283879">
              <a:buFont typeface="Arial"/>
              <a:buChar char="•"/>
              <a:defRPr/>
            </a:pPr>
            <a:r>
              <a:rPr lang="fr-FR" sz="1800" b="0" i="0" u="none" strike="noStrike" cap="none" spc="0" dirty="0">
                <a:solidFill>
                  <a:schemeClr val="tx1">
                    <a:lumMod val="85000"/>
                    <a:lumOff val="15000"/>
                  </a:schemeClr>
                </a:solidFill>
                <a:latin typeface="Verdana"/>
                <a:ea typeface="Verdana"/>
                <a:cs typeface="Verdana"/>
              </a:rPr>
              <a:t>Fonctions consolidées pour la vidéo : </a:t>
            </a:r>
            <a:endParaRPr sz="1800" b="0" i="0" u="none" strike="noStrike" cap="none" spc="0" dirty="0">
              <a:solidFill>
                <a:schemeClr val="tx1">
                  <a:lumMod val="85000"/>
                  <a:lumOff val="15000"/>
                </a:schemeClr>
              </a:solidFill>
              <a:latin typeface="Verdana"/>
              <a:cs typeface="Verdana"/>
            </a:endParaRPr>
          </a:p>
          <a:p>
            <a:pPr marL="606828" lvl="1" indent="-206777">
              <a:buFont typeface="Arial"/>
              <a:buChar char="•"/>
              <a:defRPr/>
            </a:pPr>
            <a:r>
              <a:rPr lang="fr-FR" sz="1400" b="0" i="0" u="none" strike="noStrike" cap="none" spc="0" dirty="0">
                <a:solidFill>
                  <a:schemeClr val="tx1">
                    <a:lumMod val="85000"/>
                    <a:lumOff val="15000"/>
                  </a:schemeClr>
                </a:solidFill>
                <a:latin typeface="Verdana"/>
                <a:ea typeface="Verdana"/>
                <a:cs typeface="Verdana"/>
              </a:rPr>
              <a:t>VOD (encodage, sous-titrage, chaîne, type, discipline, </a:t>
            </a:r>
            <a:br>
              <a:rPr lang="fr-FR" sz="1400" b="0" i="0" u="none" strike="noStrike" cap="none" spc="0" dirty="0">
                <a:solidFill>
                  <a:schemeClr val="tx1">
                    <a:lumMod val="85000"/>
                    <a:lumOff val="15000"/>
                  </a:schemeClr>
                </a:solidFill>
                <a:latin typeface="Verdana"/>
                <a:ea typeface="Verdana"/>
                <a:cs typeface="Verdana"/>
              </a:rPr>
            </a:br>
            <a:r>
              <a:rPr lang="fr-FR" sz="1400" b="0" i="0" u="none" strike="noStrike" cap="none" spc="0" dirty="0">
                <a:solidFill>
                  <a:schemeClr val="tx1">
                    <a:lumMod val="85000"/>
                    <a:lumOff val="15000"/>
                  </a:schemeClr>
                </a:solidFill>
                <a:latin typeface="Verdana"/>
                <a:ea typeface="Verdana"/>
                <a:cs typeface="Verdana"/>
              </a:rPr>
              <a:t>favoris et prise de note, commentaire )</a:t>
            </a:r>
            <a:endParaRPr sz="1400" b="0" i="0" u="none" strike="noStrike" cap="none" spc="0" dirty="0">
              <a:solidFill>
                <a:schemeClr val="tx1">
                  <a:lumMod val="85000"/>
                  <a:lumOff val="15000"/>
                </a:schemeClr>
              </a:solidFill>
              <a:latin typeface="Verdana"/>
              <a:cs typeface="Verdana"/>
            </a:endParaRPr>
          </a:p>
          <a:p>
            <a:pPr marL="606828" lvl="1" indent="-206777">
              <a:buFont typeface="Arial"/>
              <a:buChar char="•"/>
              <a:defRPr/>
            </a:pPr>
            <a:r>
              <a:rPr lang="fr-FR" sz="1400" b="0" i="0" u="none" strike="noStrike" cap="none" spc="0" dirty="0">
                <a:solidFill>
                  <a:schemeClr val="tx1">
                    <a:lumMod val="85000"/>
                    <a:lumOff val="15000"/>
                  </a:schemeClr>
                </a:solidFill>
                <a:latin typeface="Verdana"/>
                <a:ea typeface="Verdana"/>
                <a:cs typeface="Verdana"/>
              </a:rPr>
              <a:t>Live (gestion par évènement)</a:t>
            </a:r>
            <a:endParaRPr sz="1400" b="0" i="0" u="none" strike="noStrike" cap="none" spc="0" dirty="0">
              <a:solidFill>
                <a:schemeClr val="tx1">
                  <a:lumMod val="85000"/>
                  <a:lumOff val="15000"/>
                </a:schemeClr>
              </a:solidFill>
              <a:latin typeface="Verdana"/>
              <a:cs typeface="Verdana"/>
            </a:endParaRPr>
          </a:p>
          <a:p>
            <a:pPr marL="606828" lvl="1" indent="-206777">
              <a:buFont typeface="Arial"/>
              <a:buChar char="•"/>
              <a:defRPr/>
            </a:pPr>
            <a:r>
              <a:rPr lang="fr-FR" sz="1400" b="0" i="0" u="none" strike="noStrike" cap="none" spc="0" dirty="0">
                <a:solidFill>
                  <a:schemeClr val="tx1">
                    <a:lumMod val="85000"/>
                    <a:lumOff val="15000"/>
                  </a:schemeClr>
                </a:solidFill>
                <a:latin typeface="Verdana"/>
                <a:ea typeface="Verdana"/>
                <a:cs typeface="Verdana"/>
              </a:rPr>
              <a:t>Enrichissement (Synchronisation d’image, texte, lien etc.)</a:t>
            </a:r>
            <a:endParaRPr sz="1400" b="0" i="0" u="none" strike="noStrike" cap="none" spc="0" dirty="0">
              <a:solidFill>
                <a:schemeClr val="tx1">
                  <a:lumMod val="85000"/>
                  <a:lumOff val="15000"/>
                </a:schemeClr>
              </a:solidFill>
              <a:latin typeface="Verdana"/>
              <a:cs typeface="Verdana"/>
            </a:endParaRPr>
          </a:p>
          <a:p>
            <a:pPr marL="606828" lvl="1" indent="-206777">
              <a:buFont typeface="Arial"/>
              <a:buChar char="•"/>
              <a:defRPr/>
            </a:pPr>
            <a:r>
              <a:rPr lang="fr-FR" sz="1400" b="0" i="0" u="none" strike="noStrike" cap="none" spc="0" dirty="0">
                <a:solidFill>
                  <a:schemeClr val="tx1">
                    <a:lumMod val="85000"/>
                    <a:lumOff val="15000"/>
                  </a:schemeClr>
                </a:solidFill>
                <a:latin typeface="Verdana"/>
                <a:ea typeface="Verdana"/>
                <a:cs typeface="Verdana"/>
              </a:rPr>
              <a:t>Complétion (sous-titre, contributeur, document à télécharger et superposition)</a:t>
            </a:r>
            <a:endParaRPr sz="1400" b="0" i="0" u="none" strike="noStrike" cap="none" spc="0" dirty="0">
              <a:solidFill>
                <a:schemeClr val="tx1">
                  <a:lumMod val="85000"/>
                  <a:lumOff val="15000"/>
                </a:schemeClr>
              </a:solidFill>
              <a:latin typeface="Verdana"/>
              <a:cs typeface="Verdana"/>
            </a:endParaRPr>
          </a:p>
          <a:p>
            <a:pPr marL="606828" lvl="1" indent="-206777">
              <a:buFont typeface="Arial"/>
              <a:buChar char="•"/>
              <a:defRPr/>
            </a:pPr>
            <a:r>
              <a:rPr lang="fr-FR" sz="1400" b="0" i="0" u="none" strike="noStrike" cap="none" spc="0" dirty="0">
                <a:solidFill>
                  <a:schemeClr val="tx1">
                    <a:lumMod val="85000"/>
                    <a:lumOff val="15000"/>
                  </a:schemeClr>
                </a:solidFill>
                <a:latin typeface="Verdana"/>
                <a:ea typeface="Verdana"/>
                <a:cs typeface="Verdana"/>
              </a:rPr>
              <a:t>Liste de lecture</a:t>
            </a:r>
            <a:endParaRPr sz="1400" b="0" i="0" u="none" strike="noStrike" cap="none" spc="0" dirty="0">
              <a:solidFill>
                <a:schemeClr val="tx1">
                  <a:lumMod val="85000"/>
                  <a:lumOff val="15000"/>
                </a:schemeClr>
              </a:solidFill>
              <a:latin typeface="Verdana"/>
              <a:cs typeface="Verdana"/>
            </a:endParaRPr>
          </a:p>
          <a:p>
            <a:pPr marL="606828" lvl="1" indent="-206777">
              <a:buFont typeface="Arial"/>
              <a:buChar char="•"/>
              <a:defRPr/>
            </a:pPr>
            <a:r>
              <a:rPr lang="fr-FR" sz="1400" b="0" i="0" u="none" strike="noStrike" cap="none" spc="0" dirty="0" err="1">
                <a:solidFill>
                  <a:schemeClr val="tx1">
                    <a:lumMod val="85000"/>
                    <a:lumOff val="15000"/>
                  </a:schemeClr>
                </a:solidFill>
                <a:latin typeface="Verdana"/>
                <a:ea typeface="Verdana"/>
                <a:cs typeface="Verdana"/>
              </a:rPr>
              <a:t>Chapitrage</a:t>
            </a:r>
            <a:endParaRPr sz="1400" b="0" i="0" u="none" strike="noStrike" cap="none" spc="0" dirty="0">
              <a:solidFill>
                <a:schemeClr val="tx1">
                  <a:lumMod val="85000"/>
                  <a:lumOff val="15000"/>
                </a:schemeClr>
              </a:solidFill>
              <a:latin typeface="Verdana"/>
              <a:cs typeface="Verdana"/>
            </a:endParaRPr>
          </a:p>
          <a:p>
            <a:pPr marL="606828" lvl="1" indent="-206777">
              <a:buFont typeface="Arial"/>
              <a:buChar char="•"/>
              <a:defRPr/>
            </a:pPr>
            <a:r>
              <a:rPr lang="fr-FR" sz="1400" b="0" i="0" u="none" strike="noStrike" cap="none" spc="0" dirty="0">
                <a:solidFill>
                  <a:schemeClr val="tx1">
                    <a:lumMod val="85000"/>
                    <a:lumOff val="15000"/>
                  </a:schemeClr>
                </a:solidFill>
                <a:latin typeface="Verdana"/>
                <a:ea typeface="Verdana"/>
                <a:cs typeface="Verdana"/>
              </a:rPr>
              <a:t>Gestion de fichier (images et documents)</a:t>
            </a:r>
            <a:endParaRPr sz="1400" b="0" i="0" u="none" strike="noStrike" cap="none" spc="0" dirty="0">
              <a:solidFill>
                <a:schemeClr val="tx1">
                  <a:lumMod val="85000"/>
                  <a:lumOff val="15000"/>
                </a:schemeClr>
              </a:solidFill>
              <a:latin typeface="Verdana"/>
              <a:cs typeface="Verdana"/>
            </a:endParaRPr>
          </a:p>
          <a:p>
            <a:pPr marL="606828" lvl="1" indent="-206777">
              <a:buFont typeface="Arial"/>
              <a:buChar char="•"/>
              <a:defRPr/>
            </a:pPr>
            <a:r>
              <a:rPr lang="fr-FR" sz="1400" b="0" i="0" u="none" strike="noStrike" cap="none" spc="0" dirty="0">
                <a:solidFill>
                  <a:schemeClr val="tx1">
                    <a:lumMod val="85000"/>
                    <a:lumOff val="15000"/>
                  </a:schemeClr>
                </a:solidFill>
                <a:latin typeface="Verdana"/>
                <a:ea typeface="Verdana"/>
                <a:cs typeface="Verdana"/>
              </a:rPr>
              <a:t>Découpage</a:t>
            </a:r>
          </a:p>
          <a:p>
            <a:pPr marL="606828" lvl="1" indent="-206777">
              <a:buFont typeface="Arial"/>
              <a:buChar char="•"/>
              <a:defRPr/>
            </a:pPr>
            <a:r>
              <a:rPr lang="fr-FR" sz="1400" b="0" i="0" u="none" strike="noStrike" cap="none" spc="0" dirty="0">
                <a:solidFill>
                  <a:schemeClr val="tx1">
                    <a:lumMod val="85000"/>
                    <a:lumOff val="15000"/>
                  </a:schemeClr>
                </a:solidFill>
                <a:latin typeface="Verdana"/>
                <a:ea typeface="Verdana"/>
                <a:cs typeface="Verdana"/>
              </a:rPr>
              <a:t>habillage</a:t>
            </a:r>
          </a:p>
          <a:p>
            <a:pPr marL="606828" lvl="1" indent="-206777">
              <a:buFont typeface="Arial"/>
              <a:buChar char="•"/>
              <a:defRPr/>
            </a:pPr>
            <a:r>
              <a:rPr lang="fr-FR" sz="1400" b="0" i="0" u="none" strike="noStrike" cap="none" spc="0" dirty="0">
                <a:solidFill>
                  <a:schemeClr val="tx1">
                    <a:lumMod val="85000"/>
                    <a:lumOff val="15000"/>
                  </a:schemeClr>
                </a:solidFill>
                <a:latin typeface="Verdana"/>
                <a:ea typeface="Verdana"/>
                <a:cs typeface="Verdana"/>
              </a:rPr>
              <a:t>Moteur de recherche (Es 6, 7 et 8)</a:t>
            </a:r>
            <a:endParaRPr sz="1200" b="0" i="0" u="none" strike="noStrike" cap="none" spc="0" dirty="0">
              <a:solidFill>
                <a:schemeClr val="tx1">
                  <a:lumMod val="85000"/>
                  <a:lumOff val="15000"/>
                </a:schemeClr>
              </a:solidFill>
              <a:latin typeface="Verdana"/>
              <a:cs typeface="Verdana"/>
            </a:endParaRPr>
          </a:p>
          <a:p>
            <a:pPr marL="400050" lvl="1" indent="0">
              <a:buFont typeface="Arial"/>
              <a:buNone/>
              <a:defRPr/>
            </a:pPr>
            <a:endParaRPr lang="fr-FR" sz="1800" b="0" i="0" u="none" strike="noStrike" cap="none" spc="0" dirty="0">
              <a:solidFill>
                <a:schemeClr val="tx1"/>
              </a:solidFill>
              <a:latin typeface="Verdana"/>
              <a:cs typeface="Verdana"/>
            </a:endParaRPr>
          </a:p>
        </p:txBody>
      </p:sp>
      <p:sp>
        <p:nvSpPr>
          <p:cNvPr id="912367597" name="Espace réservé du texte 3"/>
          <p:cNvSpPr>
            <a:spLocks noGrp="1"/>
          </p:cNvSpPr>
          <p:nvPr>
            <p:ph type="body" sz="quarter" idx="12" hasCustomPrompt="1"/>
          </p:nvPr>
        </p:nvSpPr>
        <p:spPr bwMode="auto">
          <a:xfrm>
            <a:off x="328105" y="1047426"/>
            <a:ext cx="11526211" cy="759009"/>
          </a:xfrm>
        </p:spPr>
        <p:txBody>
          <a:bodyPr>
            <a:noAutofit/>
          </a:bodyPr>
          <a:lstStyle>
            <a:lvl1pPr marL="0" indent="0">
              <a:buNone/>
              <a:defRPr lang="fr-FR" sz="4400">
                <a:solidFill>
                  <a:srgbClr val="0D4050"/>
                </a:solidFill>
                <a:latin typeface="Raleway"/>
                <a:ea typeface="+mn-ea"/>
                <a:cs typeface="+mn-cs"/>
              </a:defRPr>
            </a:lvl1pPr>
          </a:lstStyle>
          <a:p>
            <a:pPr algn="ctr">
              <a:defRPr/>
            </a:pPr>
            <a:r>
              <a:t>Esup-Pod – La couverture fonctionnelle</a:t>
            </a:r>
          </a:p>
        </p:txBody>
      </p:sp>
      <p:pic>
        <p:nvPicPr>
          <p:cNvPr id="1793752353" name="Image 1793752352"/>
          <p:cNvPicPr>
            <a:picLocks noChangeAspect="1"/>
          </p:cNvPicPr>
          <p:nvPr/>
        </p:nvPicPr>
        <p:blipFill>
          <a:blip r:embed="rId4" cstate="print">
            <a:extLst>
              <a:ext uri="{28A0092B-C50C-407E-A947-70E740481C1C}">
                <a14:useLocalDpi xmlns:a14="http://schemas.microsoft.com/office/drawing/2010/main"/>
              </a:ext>
            </a:extLst>
          </a:blip>
          <a:stretch/>
        </p:blipFill>
        <p:spPr bwMode="auto">
          <a:xfrm>
            <a:off x="7670307" y="1358286"/>
            <a:ext cx="4741358" cy="533843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86619919" name="Espace réservé du texte 9"/>
          <p:cNvSpPr>
            <a:spLocks noGrp="1"/>
          </p:cNvSpPr>
          <p:nvPr>
            <p:ph type="body" sz="quarter" idx="10" hasCustomPrompt="1"/>
          </p:nvPr>
        </p:nvSpPr>
        <p:spPr bwMode="auto">
          <a:xfrm>
            <a:off x="1260000" y="1980000"/>
            <a:ext cx="9134156" cy="3850453"/>
          </a:xfrm>
        </p:spPr>
        <p:txBody>
          <a:bodyPr vertOverflow="overflow" horzOverflow="overflow" vert="horz" wrap="square" lIns="91440" tIns="45720" rIns="91440" bIns="45720" numCol="1" spcCol="0" rtlCol="0" fromWordArt="0" anchor="t" anchorCtr="0" forceAA="0" compatLnSpc="0">
            <a:normAutofit/>
          </a:bodyPr>
          <a:lstStyle>
            <a:lvl1pPr marL="0" indent="0">
              <a:buNone/>
              <a:defRPr lang="fr-FR" sz="1800">
                <a:solidFill>
                  <a:schemeClr val="tx1">
                    <a:lumMod val="85000"/>
                    <a:lumOff val="15000"/>
                  </a:schemeClr>
                </a:solidFill>
                <a:latin typeface="Verdana"/>
                <a:ea typeface="Verdana"/>
                <a:cs typeface="+mn-cs"/>
              </a:defRPr>
            </a:lvl1pPr>
          </a:lstStyle>
          <a:p>
            <a:pPr marL="206777" indent="-206777">
              <a:buFont typeface="Arial"/>
              <a:buChar char="•"/>
              <a:defRPr/>
            </a:pPr>
            <a:r>
              <a:rPr lang="fr-FR" sz="1800" b="0" i="0" u="none" strike="noStrike" cap="none" spc="0">
                <a:solidFill>
                  <a:schemeClr val="tx1">
                    <a:lumMod val="85000"/>
                    <a:lumOff val="15000"/>
                  </a:schemeClr>
                </a:solidFill>
                <a:latin typeface="Verdana"/>
                <a:ea typeface="Verdana"/>
                <a:cs typeface="Verdana"/>
              </a:rPr>
              <a:t>Fonctions consolidées au niveau de la plateforme : </a:t>
            </a:r>
            <a:endParaRPr sz="1800" b="0" i="0" u="none" strike="noStrike" cap="none" spc="0">
              <a:solidFill>
                <a:schemeClr val="tx1">
                  <a:lumMod val="85000"/>
                  <a:lumOff val="15000"/>
                </a:schemeClr>
              </a:solidFill>
              <a:latin typeface="Verdana"/>
              <a:cs typeface="Verdana"/>
            </a:endParaRPr>
          </a:p>
          <a:p>
            <a:pPr marL="617843" lvl="1" indent="-217793">
              <a:buFont typeface="Arial"/>
              <a:buChar char="•"/>
              <a:defRPr/>
            </a:pPr>
            <a:r>
              <a:rPr lang="fr-FR" sz="1400" b="0" i="0" u="none" strike="noStrike" cap="none" spc="0">
                <a:solidFill>
                  <a:schemeClr val="tx1"/>
                </a:solidFill>
                <a:latin typeface="Verdana"/>
                <a:ea typeface="Verdana"/>
                <a:cs typeface="Verdana"/>
              </a:rPr>
              <a:t>Accessibilité</a:t>
            </a:r>
            <a:endParaRPr sz="1400" b="0" i="0" u="none" strike="noStrike" cap="none" spc="0">
              <a:solidFill>
                <a:schemeClr val="tx1"/>
              </a:solidFill>
              <a:latin typeface="Verdana"/>
              <a:cs typeface="Verdana"/>
            </a:endParaRPr>
          </a:p>
          <a:p>
            <a:pPr marL="617843" lvl="1" indent="-217793">
              <a:buFont typeface="Arial"/>
              <a:buChar char="•"/>
              <a:defRPr/>
            </a:pPr>
            <a:r>
              <a:rPr lang="fr-FR" sz="1400" b="0" i="0" u="none" strike="noStrike" cap="none" spc="0">
                <a:solidFill>
                  <a:schemeClr val="tx1"/>
                </a:solidFill>
                <a:latin typeface="Verdana"/>
                <a:ea typeface="Verdana"/>
                <a:cs typeface="Verdana"/>
              </a:rPr>
              <a:t>LTI (accès à une vidéo et dépôt)</a:t>
            </a:r>
          </a:p>
          <a:p>
            <a:pPr marL="617843" lvl="1" indent="-217793">
              <a:buFont typeface="Arial"/>
              <a:buChar char="•"/>
              <a:defRPr/>
            </a:pPr>
            <a:r>
              <a:rPr lang="fr-FR" sz="1400" b="0" i="0" u="none" strike="noStrike" cap="none" spc="0">
                <a:solidFill>
                  <a:schemeClr val="tx1"/>
                </a:solidFill>
                <a:latin typeface="Verdana"/>
                <a:ea typeface="Verdana"/>
                <a:cs typeface="Verdana"/>
              </a:rPr>
              <a:t>API Rest</a:t>
            </a:r>
            <a:endParaRPr sz="1400" b="0" i="0" u="none" strike="noStrike" cap="none" spc="0">
              <a:solidFill>
                <a:schemeClr val="tx1"/>
              </a:solidFill>
              <a:latin typeface="Verdana"/>
              <a:cs typeface="Verdana"/>
            </a:endParaRPr>
          </a:p>
          <a:p>
            <a:pPr marL="617843" lvl="1" indent="-217793">
              <a:buFont typeface="Arial"/>
              <a:buChar char="•"/>
              <a:defRPr/>
            </a:pPr>
            <a:r>
              <a:rPr lang="fr-FR" sz="1400" b="0" i="0" u="none" strike="noStrike" cap="none" spc="0">
                <a:solidFill>
                  <a:schemeClr val="tx1"/>
                </a:solidFill>
                <a:latin typeface="Verdana"/>
                <a:ea typeface="Verdana"/>
                <a:cs typeface="Verdana"/>
              </a:rPr>
              <a:t>Authentification (CAS, LDAP, Shibboleth, OpenID Connect et locale)</a:t>
            </a:r>
            <a:endParaRPr sz="1400" b="0" i="0" u="none" strike="noStrike" cap="none" spc="0">
              <a:solidFill>
                <a:schemeClr val="tx1"/>
              </a:solidFill>
              <a:latin typeface="Verdana"/>
              <a:cs typeface="Verdana"/>
            </a:endParaRPr>
          </a:p>
          <a:p>
            <a:pPr marL="617843" lvl="1" indent="-217793">
              <a:buFont typeface="Arial"/>
              <a:buChar char="•"/>
              <a:defRPr/>
            </a:pPr>
            <a:r>
              <a:rPr lang="fr-FR" sz="1400" b="0" i="0" u="none" strike="noStrike" cap="none" spc="0">
                <a:solidFill>
                  <a:schemeClr val="tx1"/>
                </a:solidFill>
                <a:latin typeface="Verdana"/>
                <a:ea typeface="Verdana"/>
                <a:cs typeface="Verdana"/>
              </a:rPr>
              <a:t>Gestion des réunions sur BBB, récupération des enregistrements</a:t>
            </a:r>
            <a:endParaRPr sz="1400" b="0" i="0" u="none" strike="noStrike" cap="none" spc="0">
              <a:solidFill>
                <a:schemeClr val="tx1"/>
              </a:solidFill>
              <a:latin typeface="Verdana"/>
              <a:cs typeface="Verdana"/>
            </a:endParaRPr>
          </a:p>
          <a:p>
            <a:pPr marL="617843" lvl="1" indent="-217793">
              <a:buFont typeface="Arial"/>
              <a:buChar char="•"/>
              <a:defRPr/>
            </a:pPr>
            <a:r>
              <a:rPr lang="fr-FR" sz="1400" b="0" i="0" u="none" strike="noStrike" cap="none" spc="0">
                <a:solidFill>
                  <a:schemeClr val="tx1"/>
                </a:solidFill>
                <a:latin typeface="Verdana"/>
                <a:ea typeface="Verdana"/>
                <a:cs typeface="Verdana"/>
              </a:rPr>
              <a:t>Web recorder (studio opencast)</a:t>
            </a:r>
            <a:endParaRPr sz="1400" b="0" i="0" u="none" strike="noStrike" cap="none" spc="0">
              <a:solidFill>
                <a:schemeClr val="tx1"/>
              </a:solidFill>
              <a:latin typeface="Verdana"/>
              <a:cs typeface="Verdana"/>
            </a:endParaRPr>
          </a:p>
          <a:p>
            <a:pPr marL="617843" lvl="1" indent="-217793">
              <a:buFont typeface="Arial"/>
              <a:buChar char="•"/>
              <a:defRPr/>
            </a:pPr>
            <a:r>
              <a:rPr lang="fr-FR" sz="1400" b="0" i="0" u="none" strike="noStrike" cap="none" spc="0">
                <a:solidFill>
                  <a:schemeClr val="tx1"/>
                </a:solidFill>
                <a:latin typeface="Verdana"/>
                <a:ea typeface="Verdana"/>
                <a:cs typeface="Verdana"/>
              </a:rPr>
              <a:t>Cycle de vie des vidéos (suppression, archivage)</a:t>
            </a:r>
            <a:endParaRPr sz="1400" b="0" i="0" u="none" strike="noStrike" cap="none" spc="0">
              <a:solidFill>
                <a:schemeClr val="tx1"/>
              </a:solidFill>
              <a:latin typeface="Verdana"/>
              <a:cs typeface="Verdana"/>
            </a:endParaRPr>
          </a:p>
          <a:p>
            <a:pPr marL="617843" lvl="1" indent="-217793">
              <a:buFont typeface="Arial"/>
              <a:buChar char="•"/>
              <a:defRPr/>
            </a:pPr>
            <a:r>
              <a:rPr lang="fr-FR" sz="1400" b="0" i="0" u="none" strike="noStrike" cap="none" spc="0">
                <a:solidFill>
                  <a:schemeClr val="tx1"/>
                </a:solidFill>
                <a:latin typeface="Verdana"/>
                <a:ea typeface="Verdana"/>
                <a:cs typeface="Verdana"/>
              </a:rPr>
              <a:t>Multilingue (français, anglais)</a:t>
            </a:r>
            <a:endParaRPr sz="1400" b="0" i="0" u="none" strike="noStrike" cap="none" spc="0">
              <a:solidFill>
                <a:schemeClr val="tx1"/>
              </a:solidFill>
              <a:latin typeface="Verdana"/>
              <a:cs typeface="Verdana"/>
            </a:endParaRPr>
          </a:p>
          <a:p>
            <a:pPr marL="617843" lvl="1" indent="-217793">
              <a:buFont typeface="Arial"/>
              <a:buChar char="•"/>
              <a:defRPr/>
            </a:pPr>
            <a:r>
              <a:rPr lang="fr-FR" sz="1400" b="0" i="0" u="none" strike="noStrike" cap="none" spc="0">
                <a:solidFill>
                  <a:schemeClr val="tx1"/>
                </a:solidFill>
                <a:latin typeface="Verdana"/>
                <a:ea typeface="Verdana"/>
                <a:cs typeface="Verdana"/>
              </a:rPr>
              <a:t>Plugin Moodle dépôt</a:t>
            </a:r>
            <a:endParaRPr sz="1400" b="0" i="0" u="none" strike="noStrike" cap="none" spc="0">
              <a:solidFill>
                <a:schemeClr val="tx1"/>
              </a:solidFill>
              <a:latin typeface="Verdana"/>
              <a:cs typeface="Verdana"/>
            </a:endParaRPr>
          </a:p>
          <a:p>
            <a:pPr marL="617843" lvl="1" indent="-217793">
              <a:buFont typeface="Arial"/>
              <a:buChar char="•"/>
              <a:defRPr/>
            </a:pPr>
            <a:r>
              <a:rPr lang="fr-FR" sz="1400" b="0" i="0" u="none" strike="noStrike" cap="none" spc="0">
                <a:solidFill>
                  <a:schemeClr val="tx1"/>
                </a:solidFill>
                <a:latin typeface="Verdana"/>
                <a:ea typeface="Verdana"/>
                <a:cs typeface="Verdana"/>
              </a:rPr>
              <a:t>xAPI (Ralph de FUN)</a:t>
            </a:r>
          </a:p>
          <a:p>
            <a:pPr marL="617843" lvl="1" indent="-217793">
              <a:buFont typeface="Arial"/>
              <a:buChar char="•"/>
              <a:defRPr/>
            </a:pPr>
            <a:r>
              <a:rPr lang="fr-FR" sz="1400" b="0" i="0" u="none" strike="noStrike" cap="none" spc="0">
                <a:solidFill>
                  <a:schemeClr val="tx1"/>
                </a:solidFill>
                <a:latin typeface="Verdana"/>
                <a:ea typeface="Verdana"/>
                <a:cs typeface="Verdana"/>
              </a:rPr>
              <a:t>Conteneurisation et orchestration</a:t>
            </a:r>
            <a:endParaRPr sz="1400" b="0" i="0" u="none" strike="noStrike" cap="none" spc="0">
              <a:solidFill>
                <a:schemeClr val="tx1"/>
              </a:solidFill>
              <a:latin typeface="Verdana"/>
              <a:cs typeface="Verdana"/>
            </a:endParaRPr>
          </a:p>
          <a:p>
            <a:pPr marL="283879" indent="-283879">
              <a:buFont typeface="Arial"/>
              <a:buChar char="•"/>
              <a:defRPr/>
            </a:pPr>
            <a:endParaRPr lang="fr-FR" sz="1800" b="0" i="0" u="none" strike="noStrike" cap="none" spc="0">
              <a:solidFill>
                <a:schemeClr val="tx1"/>
              </a:solidFill>
              <a:latin typeface="Verdana"/>
              <a:cs typeface="Verdana"/>
            </a:endParaRPr>
          </a:p>
          <a:p>
            <a:pPr marL="400050" lvl="1" indent="0">
              <a:buFont typeface="Arial"/>
              <a:buNone/>
              <a:defRPr/>
            </a:pPr>
            <a:endParaRPr lang="fr-FR" sz="1800" b="0" i="0" u="none" strike="noStrike" cap="none" spc="0">
              <a:solidFill>
                <a:schemeClr val="tx1"/>
              </a:solidFill>
              <a:latin typeface="Verdana"/>
              <a:cs typeface="Verdana"/>
            </a:endParaRPr>
          </a:p>
        </p:txBody>
      </p:sp>
      <p:sp>
        <p:nvSpPr>
          <p:cNvPr id="309035617" name="Espace réservé du texte 3"/>
          <p:cNvSpPr>
            <a:spLocks noGrp="1"/>
          </p:cNvSpPr>
          <p:nvPr>
            <p:ph type="body" sz="quarter" idx="12" hasCustomPrompt="1"/>
          </p:nvPr>
        </p:nvSpPr>
        <p:spPr bwMode="auto">
          <a:xfrm>
            <a:off x="328105" y="1047426"/>
            <a:ext cx="11526211" cy="759009"/>
          </a:xfrm>
        </p:spPr>
        <p:txBody>
          <a:bodyPr>
            <a:noAutofit/>
          </a:bodyPr>
          <a:lstStyle>
            <a:lvl1pPr marL="0" indent="0">
              <a:buNone/>
              <a:defRPr lang="fr-FR" sz="4400">
                <a:solidFill>
                  <a:srgbClr val="0D4050"/>
                </a:solidFill>
                <a:latin typeface="Raleway"/>
                <a:ea typeface="+mn-ea"/>
                <a:cs typeface="+mn-cs"/>
              </a:defRPr>
            </a:lvl1pPr>
          </a:lstStyle>
          <a:p>
            <a:pPr algn="ctr">
              <a:defRPr/>
            </a:pPr>
            <a:r>
              <a:t>Esup-Pod – La couverture fonctionnelle</a:t>
            </a:r>
          </a:p>
        </p:txBody>
      </p:sp>
      <p:pic>
        <p:nvPicPr>
          <p:cNvPr id="5" name="Image 4">
            <a:extLst>
              <a:ext uri="{FF2B5EF4-FFF2-40B4-BE49-F238E27FC236}">
                <a16:creationId xmlns:a16="http://schemas.microsoft.com/office/drawing/2014/main" id="{D56B8E08-C1D0-47DC-8152-8E24C13D04D3}"/>
              </a:ext>
            </a:extLst>
          </p:cNvPr>
          <p:cNvPicPr>
            <a:picLocks noChangeAspect="1"/>
          </p:cNvPicPr>
          <p:nvPr/>
        </p:nvPicPr>
        <p:blipFill>
          <a:blip r:embed="rId3" cstate="print">
            <a:extLst>
              <a:ext uri="{28A0092B-C50C-407E-A947-70E740481C1C}">
                <a14:useLocalDpi xmlns:a14="http://schemas.microsoft.com/office/drawing/2010/main"/>
              </a:ext>
            </a:extLst>
          </a:blip>
          <a:stretch/>
        </p:blipFill>
        <p:spPr bwMode="auto">
          <a:xfrm>
            <a:off x="7670307" y="1358286"/>
            <a:ext cx="4741358" cy="5338434"/>
          </a:xfrm>
          <a:prstGeom prst="rect">
            <a:avLst/>
          </a:prstGeom>
        </p:spPr>
      </p:pic>
    </p:spTree>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ln>
          <a:noFill/>
        </a:ln>
      </a:spPr>
      <a:body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ln>
          <a:noFill/>
        </a:ln>
      </a:spPr>
      <a:bodyPr/>
      <a:lstStyle/>
      <a:style>
        <a:lnRef idx="2">
          <a:schemeClr val="accent6"/>
        </a:lnRef>
        <a:fillRef idx="1">
          <a:schemeClr val="lt1"/>
        </a:fillRef>
        <a:effectRef idx="0">
          <a:schemeClr val="accent6"/>
        </a:effectRef>
        <a:fontRef idx="minor">
          <a:schemeClr val="dk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86</TotalTime>
  <Words>2417</Words>
  <Application>Microsoft Office PowerPoint</Application>
  <DocSecurity>0</DocSecurity>
  <PresentationFormat>Grand écran</PresentationFormat>
  <Paragraphs>274</Paragraphs>
  <Slides>34</Slides>
  <Notes>24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34</vt:i4>
      </vt:variant>
    </vt:vector>
  </HeadingPairs>
  <TitlesOfParts>
    <vt:vector size="42" baseType="lpstr">
      <vt:lpstr>Arial</vt:lpstr>
      <vt:lpstr>Calibri</vt:lpstr>
      <vt:lpstr>Calibri Light</vt:lpstr>
      <vt:lpstr>Inter</vt:lpstr>
      <vt:lpstr>Raleway</vt:lpstr>
      <vt:lpstr>Verdana</vt:lpstr>
      <vt:lpstr>Wingdings</vt:lpstr>
      <vt:lpstr>Conception personnalisée</vt:lpstr>
      <vt:lpstr>ESUP-Pod en lien avec Moodle et le BBB ESR, SaaS tente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CAPANO Manuela;amelie.guardiola@univ-amu.fr</dc:creator>
  <cp:keywords/>
  <dc:description/>
  <cp:lastModifiedBy>Julien Marchal</cp:lastModifiedBy>
  <cp:revision>156</cp:revision>
  <dcterms:created xsi:type="dcterms:W3CDTF">2024-03-21T14:58:03Z</dcterms:created>
  <dcterms:modified xsi:type="dcterms:W3CDTF">2024-06-27T15:13:12Z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AA7F3ED2-C5A4-4F1C-92AC-2CD2C76E2B58</vt:lpwstr>
  </property>
  <property fmtid="{D5CDD505-2E9C-101B-9397-08002B2CF9AE}" pid="3" name="ArticulatePath">
    <vt:lpwstr>Présentation1</vt:lpwstr>
  </property>
</Properties>
</file>