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3" r:id="rId5"/>
    <p:sldId id="259" r:id="rId6"/>
    <p:sldId id="260" r:id="rId7"/>
    <p:sldId id="264" r:id="rId8"/>
    <p:sldId id="267" r:id="rId9"/>
    <p:sldId id="261" r:id="rId10"/>
    <p:sldId id="262" r:id="rId11"/>
    <p:sldId id="265" r:id="rId12"/>
    <p:sldId id="266"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46F6B1-F88E-4637-8429-D5A561381BAD}" v="588" dt="2023-07-04T08:38:35.328"/>
    <p1510:client id="{B9F480B2-C91F-4C83-87CC-DF989B3CDA89}" v="217" dt="2023-07-03T15:07:42.935"/>
    <p1510:client id="{E766A12E-A387-4110-BC82-DBE759227D1A}" v="837" dt="2023-07-04T08:03:41.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04/07/2023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04/07/2023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04/07/2023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04/07/2023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04/07/2023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04/07/2023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04/07/2023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04/07/2023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04/07/2023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04/07/2023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04/07/2023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941B0-F4D5-4460-BCAD-F7E2B41A8257}" type="datetimeFigureOut">
              <a:rPr lang="fr-FR" smtClean="0"/>
              <a:t>04/07/2023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fr-FR" smtClean="0"/>
              <a:t>‹N°›</a:t>
            </a:fld>
            <a:endParaRPr lang="fr-FR"/>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957675"/>
          </a:xfrm>
        </p:spPr>
        <p:txBody>
          <a:bodyPr/>
          <a:lstStyle/>
          <a:p>
            <a:r>
              <a:rPr lang="fr-FR" dirty="0">
                <a:ea typeface="Calibri Light"/>
                <a:cs typeface="Calibri Light"/>
              </a:rPr>
              <a:t>Rendus de l'activité 2</a:t>
            </a:r>
            <a:endParaRPr lang="fr-FR" dirty="0"/>
          </a:p>
        </p:txBody>
      </p:sp>
      <p:sp>
        <p:nvSpPr>
          <p:cNvPr id="3" name="Sous-titre 2"/>
          <p:cNvSpPr>
            <a:spLocks noGrp="1"/>
          </p:cNvSpPr>
          <p:nvPr>
            <p:ph type="subTitle" idx="1"/>
          </p:nvPr>
        </p:nvSpPr>
        <p:spPr>
          <a:xfrm>
            <a:off x="1524000" y="2285001"/>
            <a:ext cx="9144000" cy="2972799"/>
          </a:xfrm>
        </p:spPr>
        <p:txBody>
          <a:bodyPr vert="horz" lIns="91440" tIns="45720" rIns="91440" bIns="45720" rtlCol="0" anchor="t">
            <a:normAutofit fontScale="47500" lnSpcReduction="20000"/>
          </a:bodyPr>
          <a:lstStyle/>
          <a:p>
            <a:pPr algn="l"/>
            <a:r>
              <a:rPr lang="fr-FR" u="sng" dirty="0">
                <a:ea typeface="+mn-lt"/>
                <a:cs typeface="+mn-lt"/>
              </a:rPr>
              <a:t>Rappel des consignes du cours :</a:t>
            </a:r>
            <a:endParaRPr lang="fr-FR" dirty="0">
              <a:ea typeface="+mn-lt"/>
              <a:cs typeface="+mn-lt"/>
            </a:endParaRPr>
          </a:p>
          <a:p>
            <a:pPr algn="l"/>
            <a:r>
              <a:rPr lang="fr-FR" u="sng" dirty="0">
                <a:ea typeface="+mn-lt"/>
                <a:cs typeface="+mn-lt"/>
              </a:rPr>
              <a:t>Temps 2 :</a:t>
            </a:r>
            <a:endParaRPr lang="fr-FR">
              <a:cs typeface="Calibri"/>
            </a:endParaRPr>
          </a:p>
          <a:p>
            <a:pPr algn="l"/>
            <a:r>
              <a:rPr lang="fr-FR" dirty="0">
                <a:ea typeface="+mn-lt"/>
                <a:cs typeface="+mn-lt"/>
              </a:rPr>
              <a:t>Dans un second temps, vous devrez choisir un thème au sein de votre groupe et l'illustrer grâce à l'IA. </a:t>
            </a:r>
            <a:br>
              <a:rPr lang="fr-FR" dirty="0">
                <a:ea typeface="+mn-lt"/>
                <a:cs typeface="+mn-lt"/>
              </a:rPr>
            </a:br>
            <a:endParaRPr lang="fr-FR" dirty="0">
              <a:ea typeface="+mn-lt"/>
              <a:cs typeface="+mn-lt"/>
            </a:endParaRPr>
          </a:p>
          <a:p>
            <a:pPr algn="l"/>
            <a:r>
              <a:rPr lang="fr-FR" dirty="0">
                <a:ea typeface="+mn-lt"/>
                <a:cs typeface="+mn-lt"/>
              </a:rPr>
              <a:t>Le thème choisi devra </a:t>
            </a:r>
            <a:r>
              <a:rPr lang="fr-FR" b="1" dirty="0">
                <a:ea typeface="+mn-lt"/>
                <a:cs typeface="+mn-lt"/>
              </a:rPr>
              <a:t>rester secret</a:t>
            </a:r>
            <a:r>
              <a:rPr lang="fr-FR" dirty="0">
                <a:ea typeface="+mn-lt"/>
                <a:cs typeface="+mn-lt"/>
              </a:rPr>
              <a:t>. Lors de la prochaine séance en classe, les images des différents groupes seront projetées et vous devrez deviner les thématiques des autres groupes. Nous analyserons ensuite ensemble les images et leurs prompts.</a:t>
            </a:r>
            <a:br>
              <a:rPr lang="fr-FR" dirty="0">
                <a:ea typeface="+mn-lt"/>
                <a:cs typeface="+mn-lt"/>
              </a:rPr>
            </a:br>
            <a:endParaRPr lang="fr-FR" dirty="0">
              <a:ea typeface="+mn-lt"/>
              <a:cs typeface="+mn-lt"/>
            </a:endParaRPr>
          </a:p>
          <a:p>
            <a:pPr algn="l"/>
            <a:r>
              <a:rPr lang="fr-FR" dirty="0">
                <a:ea typeface="+mn-lt"/>
                <a:cs typeface="+mn-lt"/>
              </a:rPr>
              <a:t>Pour cela, il vous est demandé de rendre non seulement l'image finale (en format png ou jpeg) et son prompt (en format texte - merci de préciser le thème choisi !) mais aussi les états intermédiaires de vos prompts (en </a:t>
            </a:r>
            <a:r>
              <a:rPr lang="fr-FR" err="1">
                <a:ea typeface="+mn-lt"/>
                <a:cs typeface="+mn-lt"/>
              </a:rPr>
              <a:t>pdf</a:t>
            </a:r>
            <a:r>
              <a:rPr lang="fr-FR" dirty="0">
                <a:ea typeface="+mn-lt"/>
                <a:cs typeface="+mn-lt"/>
              </a:rPr>
              <a:t>) que vous aurez pris soin de conserver. </a:t>
            </a:r>
            <a:br>
              <a:rPr lang="fr-FR" dirty="0">
                <a:ea typeface="+mn-lt"/>
                <a:cs typeface="+mn-lt"/>
              </a:rPr>
            </a:br>
            <a:endParaRPr lang="fr-FR" dirty="0">
              <a:ea typeface="+mn-lt"/>
              <a:cs typeface="+mn-lt"/>
            </a:endParaRPr>
          </a:p>
          <a:p>
            <a:pPr algn="l"/>
            <a:r>
              <a:rPr lang="fr-FR" b="1" dirty="0">
                <a:ea typeface="+mn-lt"/>
                <a:cs typeface="+mn-lt"/>
              </a:rPr>
              <a:t>=&gt; 3 documents à rendre pour le volet 2 : </a:t>
            </a:r>
            <a:br>
              <a:rPr lang="fr-FR" b="1" dirty="0">
                <a:ea typeface="+mn-lt"/>
                <a:cs typeface="+mn-lt"/>
              </a:rPr>
            </a:br>
            <a:endParaRPr lang="fr-FR" b="1" dirty="0">
              <a:ea typeface="+mn-lt"/>
              <a:cs typeface="+mn-lt"/>
            </a:endParaRPr>
          </a:p>
          <a:p>
            <a:pPr marL="285750" indent="-285750" algn="l">
              <a:buFont typeface="Arial"/>
              <a:buChar char="•"/>
            </a:pPr>
            <a:r>
              <a:rPr lang="fr-FR" b="1" dirty="0">
                <a:ea typeface="+mn-lt"/>
                <a:cs typeface="+mn-lt"/>
              </a:rPr>
              <a:t>image_finale_groupeX.png/jpeg</a:t>
            </a:r>
            <a:endParaRPr lang="fr-FR" dirty="0"/>
          </a:p>
          <a:p>
            <a:pPr marL="285750" indent="-285750" algn="l">
              <a:buFont typeface="Arial"/>
              <a:buChar char="•"/>
            </a:pPr>
            <a:r>
              <a:rPr lang="fr-FR" b="1" dirty="0">
                <a:ea typeface="+mn-lt"/>
                <a:cs typeface="+mn-lt"/>
              </a:rPr>
              <a:t>prompt_final_groupeX.doc (ou autre format)</a:t>
            </a:r>
            <a:endParaRPr lang="fr-FR" dirty="0"/>
          </a:p>
          <a:p>
            <a:pPr marL="285750" indent="-285750" algn="l">
              <a:buFont typeface="Arial"/>
              <a:buChar char="•"/>
            </a:pPr>
            <a:r>
              <a:rPr lang="fr-FR" b="1" dirty="0">
                <a:ea typeface="+mn-lt"/>
                <a:cs typeface="+mn-lt"/>
              </a:rPr>
              <a:t>etats_intermédiaires_groupeX.pdf</a:t>
            </a:r>
            <a:endParaRPr lang="fr-FR" dirty="0"/>
          </a:p>
        </p:txBody>
      </p:sp>
    </p:spTree>
    <p:extLst>
      <p:ext uri="{BB962C8B-B14F-4D97-AF65-F5344CB8AC3E}">
        <p14:creationId xmlns:p14="http://schemas.microsoft.com/office/powerpoint/2010/main" val="3784089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8C5DEC-E306-2D06-DF9B-BFA2A9693C9D}"/>
              </a:ext>
            </a:extLst>
          </p:cNvPr>
          <p:cNvSpPr>
            <a:spLocks noGrp="1"/>
          </p:cNvSpPr>
          <p:nvPr>
            <p:ph type="title"/>
          </p:nvPr>
        </p:nvSpPr>
        <p:spPr/>
        <p:txBody>
          <a:bodyPr vert="horz" lIns="91440" tIns="45720" rIns="91440" bIns="45720" rtlCol="0" anchor="ctr">
            <a:noAutofit/>
          </a:bodyPr>
          <a:lstStyle/>
          <a:p>
            <a:r>
              <a:rPr lang="fr-FR" sz="2000" err="1">
                <a:ea typeface="+mj-lt"/>
                <a:cs typeface="+mj-lt"/>
              </a:rPr>
              <a:t>oil</a:t>
            </a:r>
            <a:r>
              <a:rPr lang="fr-FR" sz="2000" dirty="0">
                <a:ea typeface="+mj-lt"/>
                <a:cs typeface="+mj-lt"/>
              </a:rPr>
              <a:t> painting </a:t>
            </a:r>
            <a:r>
              <a:rPr lang="fr-FR" sz="2000" err="1">
                <a:ea typeface="+mj-lt"/>
                <a:cs typeface="+mj-lt"/>
              </a:rPr>
              <a:t>which</a:t>
            </a:r>
            <a:r>
              <a:rPr lang="fr-FR" sz="2000" dirty="0">
                <a:ea typeface="+mj-lt"/>
                <a:cs typeface="+mj-lt"/>
              </a:rPr>
              <a:t> </a:t>
            </a:r>
            <a:r>
              <a:rPr lang="fr-FR" sz="2000" err="1">
                <a:ea typeface="+mj-lt"/>
                <a:cs typeface="+mj-lt"/>
              </a:rPr>
              <a:t>represents</a:t>
            </a:r>
            <a:r>
              <a:rPr lang="fr-FR" sz="2000" dirty="0">
                <a:ea typeface="+mj-lt"/>
                <a:cs typeface="+mj-lt"/>
              </a:rPr>
              <a:t> a </a:t>
            </a:r>
            <a:r>
              <a:rPr lang="fr-FR" sz="2000" err="1">
                <a:ea typeface="+mj-lt"/>
                <a:cs typeface="+mj-lt"/>
              </a:rPr>
              <a:t>young</a:t>
            </a:r>
            <a:r>
              <a:rPr lang="fr-FR" sz="2000" dirty="0">
                <a:ea typeface="+mj-lt"/>
                <a:cs typeface="+mj-lt"/>
              </a:rPr>
              <a:t> </a:t>
            </a:r>
            <a:r>
              <a:rPr lang="fr-FR" sz="2000" err="1">
                <a:ea typeface="+mj-lt"/>
                <a:cs typeface="+mj-lt"/>
              </a:rPr>
              <a:t>duke</a:t>
            </a:r>
            <a:r>
              <a:rPr lang="fr-FR" sz="2000" dirty="0">
                <a:ea typeface="+mj-lt"/>
                <a:cs typeface="+mj-lt"/>
              </a:rPr>
              <a:t> of the Florentine Renaissance </a:t>
            </a:r>
            <a:r>
              <a:rPr lang="fr-FR" sz="2000" err="1">
                <a:ea typeface="+mj-lt"/>
                <a:cs typeface="+mj-lt"/>
              </a:rPr>
              <a:t>with</a:t>
            </a:r>
            <a:r>
              <a:rPr lang="fr-FR" sz="2000" dirty="0">
                <a:ea typeface="+mj-lt"/>
                <a:cs typeface="+mj-lt"/>
              </a:rPr>
              <a:t> a </a:t>
            </a:r>
            <a:r>
              <a:rPr lang="fr-FR" sz="2000" err="1">
                <a:ea typeface="+mj-lt"/>
                <a:cs typeface="+mj-lt"/>
              </a:rPr>
              <a:t>very</a:t>
            </a:r>
            <a:r>
              <a:rPr lang="fr-FR" sz="2000" dirty="0">
                <a:ea typeface="+mj-lt"/>
                <a:cs typeface="+mj-lt"/>
              </a:rPr>
              <a:t> </a:t>
            </a:r>
            <a:r>
              <a:rPr lang="fr-FR" sz="2000" err="1">
                <a:ea typeface="+mj-lt"/>
                <a:cs typeface="+mj-lt"/>
              </a:rPr>
              <a:t>elongated</a:t>
            </a:r>
            <a:r>
              <a:rPr lang="fr-FR" sz="2000" dirty="0">
                <a:ea typeface="+mj-lt"/>
                <a:cs typeface="+mj-lt"/>
              </a:rPr>
              <a:t> silhouette, the body </a:t>
            </a:r>
            <a:r>
              <a:rPr lang="fr-FR" sz="2000" err="1">
                <a:ea typeface="+mj-lt"/>
                <a:cs typeface="+mj-lt"/>
              </a:rPr>
              <a:t>seen</a:t>
            </a:r>
            <a:r>
              <a:rPr lang="fr-FR" sz="2000" dirty="0">
                <a:ea typeface="+mj-lt"/>
                <a:cs typeface="+mj-lt"/>
              </a:rPr>
              <a:t> </a:t>
            </a:r>
            <a:r>
              <a:rPr lang="fr-FR" sz="2000" err="1">
                <a:ea typeface="+mj-lt"/>
                <a:cs typeface="+mj-lt"/>
              </a:rPr>
              <a:t>from</a:t>
            </a:r>
            <a:r>
              <a:rPr lang="fr-FR" sz="2000" dirty="0">
                <a:ea typeface="+mj-lt"/>
                <a:cs typeface="+mj-lt"/>
              </a:rPr>
              <a:t> the front, the </a:t>
            </a:r>
            <a:r>
              <a:rPr lang="fr-FR" sz="2000" err="1">
                <a:ea typeface="+mj-lt"/>
                <a:cs typeface="+mj-lt"/>
              </a:rPr>
              <a:t>head</a:t>
            </a:r>
            <a:r>
              <a:rPr lang="fr-FR" sz="2000" dirty="0">
                <a:ea typeface="+mj-lt"/>
                <a:cs typeface="+mj-lt"/>
              </a:rPr>
              <a:t> </a:t>
            </a:r>
            <a:r>
              <a:rPr lang="fr-FR" sz="2000" err="1">
                <a:ea typeface="+mj-lt"/>
                <a:cs typeface="+mj-lt"/>
              </a:rPr>
              <a:t>turned</a:t>
            </a:r>
            <a:r>
              <a:rPr lang="fr-FR" sz="2000" dirty="0">
                <a:ea typeface="+mj-lt"/>
                <a:cs typeface="+mj-lt"/>
              </a:rPr>
              <a:t> </a:t>
            </a:r>
            <a:r>
              <a:rPr lang="fr-FR" sz="2000" err="1">
                <a:ea typeface="+mj-lt"/>
                <a:cs typeface="+mj-lt"/>
              </a:rPr>
              <a:t>towards</a:t>
            </a:r>
            <a:r>
              <a:rPr lang="fr-FR" sz="2000" dirty="0">
                <a:ea typeface="+mj-lt"/>
                <a:cs typeface="+mj-lt"/>
              </a:rPr>
              <a:t> the </a:t>
            </a:r>
            <a:r>
              <a:rPr lang="fr-FR" sz="2000" err="1">
                <a:ea typeface="+mj-lt"/>
                <a:cs typeface="+mj-lt"/>
              </a:rPr>
              <a:t>side</a:t>
            </a:r>
            <a:r>
              <a:rPr lang="fr-FR" sz="2000" dirty="0">
                <a:ea typeface="+mj-lt"/>
                <a:cs typeface="+mj-lt"/>
              </a:rPr>
              <a:t>, the hands </a:t>
            </a:r>
            <a:r>
              <a:rPr lang="fr-FR" sz="2000" err="1">
                <a:ea typeface="+mj-lt"/>
                <a:cs typeface="+mj-lt"/>
              </a:rPr>
              <a:t>crossed</a:t>
            </a:r>
            <a:r>
              <a:rPr lang="fr-FR" sz="2000" dirty="0">
                <a:ea typeface="+mj-lt"/>
                <a:cs typeface="+mj-lt"/>
              </a:rPr>
              <a:t>, on a plain </a:t>
            </a:r>
            <a:r>
              <a:rPr lang="fr-FR" sz="2000" err="1">
                <a:ea typeface="+mj-lt"/>
                <a:cs typeface="+mj-lt"/>
              </a:rPr>
              <a:t>alpat</a:t>
            </a:r>
            <a:r>
              <a:rPr lang="fr-FR" sz="2000" dirty="0">
                <a:ea typeface="+mj-lt"/>
                <a:cs typeface="+mj-lt"/>
              </a:rPr>
              <a:t> background of </a:t>
            </a:r>
            <a:r>
              <a:rPr lang="fr-FR" sz="2000" err="1">
                <a:ea typeface="+mj-lt"/>
                <a:cs typeface="+mj-lt"/>
              </a:rPr>
              <a:t>raw</a:t>
            </a:r>
            <a:r>
              <a:rPr lang="fr-FR" sz="2000" dirty="0">
                <a:ea typeface="+mj-lt"/>
                <a:cs typeface="+mj-lt"/>
              </a:rPr>
              <a:t> green </a:t>
            </a:r>
            <a:r>
              <a:rPr lang="fr-FR" sz="2000" err="1">
                <a:ea typeface="+mj-lt"/>
                <a:cs typeface="+mj-lt"/>
              </a:rPr>
              <a:t>color</a:t>
            </a:r>
            <a:endParaRPr lang="fr-FR" sz="2000">
              <a:cs typeface="Calibri Light"/>
            </a:endParaRPr>
          </a:p>
        </p:txBody>
      </p:sp>
      <p:pic>
        <p:nvPicPr>
          <p:cNvPr id="4" name="Image 4" descr="Une image contenant Visage humain, peinture, habits, personne&#10;&#10;Description générée automatiquement">
            <a:extLst>
              <a:ext uri="{FF2B5EF4-FFF2-40B4-BE49-F238E27FC236}">
                <a16:creationId xmlns:a16="http://schemas.microsoft.com/office/drawing/2014/main" id="{BA112E58-A3EA-33F0-5F94-6E89BB5ABF21}"/>
              </a:ext>
            </a:extLst>
          </p:cNvPr>
          <p:cNvPicPr>
            <a:picLocks noGrp="1" noChangeAspect="1"/>
          </p:cNvPicPr>
          <p:nvPr>
            <p:ph idx="1"/>
          </p:nvPr>
        </p:nvPicPr>
        <p:blipFill>
          <a:blip r:embed="rId2"/>
          <a:stretch>
            <a:fillRect/>
          </a:stretch>
        </p:blipFill>
        <p:spPr>
          <a:xfrm>
            <a:off x="3920331" y="1825625"/>
            <a:ext cx="4351338" cy="4351338"/>
          </a:xfrm>
        </p:spPr>
      </p:pic>
      <p:sp>
        <p:nvSpPr>
          <p:cNvPr id="6" name="ZoneTexte 5">
            <a:extLst>
              <a:ext uri="{FF2B5EF4-FFF2-40B4-BE49-F238E27FC236}">
                <a16:creationId xmlns:a16="http://schemas.microsoft.com/office/drawing/2014/main" id="{C2231922-0176-AB41-BC8B-AE181023579B}"/>
              </a:ext>
            </a:extLst>
          </p:cNvPr>
          <p:cNvSpPr txBox="1"/>
          <p:nvPr/>
        </p:nvSpPr>
        <p:spPr>
          <a:xfrm>
            <a:off x="592666" y="3913481"/>
            <a:ext cx="30856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ea typeface="Calibri"/>
                <a:cs typeface="Calibri"/>
              </a:rPr>
              <a:t>Groupe 3 : </a:t>
            </a:r>
            <a:r>
              <a:rPr lang="fr-FR" dirty="0">
                <a:ea typeface="+mn-lt"/>
                <a:cs typeface="+mn-lt"/>
              </a:rPr>
              <a:t>portrait maniériste - état final</a:t>
            </a:r>
            <a:endParaRPr lang="fr-FR" dirty="0"/>
          </a:p>
        </p:txBody>
      </p:sp>
    </p:spTree>
    <p:extLst>
      <p:ext uri="{BB962C8B-B14F-4D97-AF65-F5344CB8AC3E}">
        <p14:creationId xmlns:p14="http://schemas.microsoft.com/office/powerpoint/2010/main" val="955140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013E9C-0412-7480-A8AE-2FC809E11B05}"/>
              </a:ext>
            </a:extLst>
          </p:cNvPr>
          <p:cNvSpPr>
            <a:spLocks noGrp="1"/>
          </p:cNvSpPr>
          <p:nvPr>
            <p:ph type="title"/>
          </p:nvPr>
        </p:nvSpPr>
        <p:spPr/>
        <p:txBody>
          <a:bodyPr/>
          <a:lstStyle/>
          <a:p>
            <a:r>
              <a:rPr lang="fr-FR" dirty="0">
                <a:cs typeface="Calibri Light"/>
              </a:rPr>
              <a:t>Commentaire de l'enseignant</a:t>
            </a:r>
            <a:endParaRPr lang="fr-FR" dirty="0"/>
          </a:p>
        </p:txBody>
      </p:sp>
      <p:sp>
        <p:nvSpPr>
          <p:cNvPr id="3" name="Espace réservé du contenu 2">
            <a:extLst>
              <a:ext uri="{FF2B5EF4-FFF2-40B4-BE49-F238E27FC236}">
                <a16:creationId xmlns:a16="http://schemas.microsoft.com/office/drawing/2014/main" id="{8533992D-0C8F-94B2-AAE6-F0433AA15BD3}"/>
              </a:ext>
            </a:extLst>
          </p:cNvPr>
          <p:cNvSpPr>
            <a:spLocks noGrp="1"/>
          </p:cNvSpPr>
          <p:nvPr>
            <p:ph idx="1"/>
          </p:nvPr>
        </p:nvSpPr>
        <p:spPr/>
        <p:txBody>
          <a:bodyPr vert="horz" lIns="91440" tIns="45720" rIns="91440" bIns="45720" rtlCol="0" anchor="t">
            <a:normAutofit lnSpcReduction="10000"/>
          </a:bodyPr>
          <a:lstStyle/>
          <a:p>
            <a:r>
              <a:rPr lang="fr-FR" dirty="0">
                <a:cs typeface="Calibri"/>
              </a:rPr>
              <a:t>L'élève a ici manifestement effectué le travail préalable de sélection dans sa mémoire visuelle. En cherchant à réaliser un portrait "maniériste", l'élève s'est inspiré des portraits réalisés par Bronzino et en reprend ici les éléments caractéristiques. La mention d'une silhouette allongée démontre, notamment, une bonne connaissance de l'art de Bronzino.</a:t>
            </a:r>
          </a:p>
          <a:p>
            <a:r>
              <a:rPr lang="fr-FR" dirty="0">
                <a:cs typeface="Calibri"/>
              </a:rPr>
              <a:t>La seconde version démontre une volonté de corriger la position du sujet et préciser le fond coloré qui joue un rôle essentiel dans la mise en scène du modèle. Toutefois l'expression "</a:t>
            </a:r>
            <a:r>
              <a:rPr lang="fr-FR" dirty="0" err="1">
                <a:cs typeface="Calibri"/>
              </a:rPr>
              <a:t>raw</a:t>
            </a:r>
            <a:r>
              <a:rPr lang="fr-FR" dirty="0">
                <a:cs typeface="Calibri"/>
              </a:rPr>
              <a:t> </a:t>
            </a:r>
            <a:r>
              <a:rPr lang="fr-FR" dirty="0" err="1">
                <a:cs typeface="Calibri"/>
              </a:rPr>
              <a:t>color</a:t>
            </a:r>
            <a:r>
              <a:rPr lang="fr-FR" dirty="0">
                <a:cs typeface="Calibri"/>
              </a:rPr>
              <a:t>" ne semble pas appropriée pour obtenir l'effet vif, acidulé, des choix chromatiques de Bronzino.</a:t>
            </a:r>
          </a:p>
          <a:p>
            <a:endParaRPr lang="fr-FR" dirty="0">
              <a:cs typeface="Calibri"/>
            </a:endParaRPr>
          </a:p>
        </p:txBody>
      </p:sp>
    </p:spTree>
    <p:extLst>
      <p:ext uri="{BB962C8B-B14F-4D97-AF65-F5344CB8AC3E}">
        <p14:creationId xmlns:p14="http://schemas.microsoft.com/office/powerpoint/2010/main" val="3385982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Une image contenant personne, habits, Visage humain, homme&#10;&#10;Description générée automatiquement">
            <a:extLst>
              <a:ext uri="{FF2B5EF4-FFF2-40B4-BE49-F238E27FC236}">
                <a16:creationId xmlns:a16="http://schemas.microsoft.com/office/drawing/2014/main" id="{95BC4042-2C26-1C74-55D9-D1F8E500415C}"/>
              </a:ext>
            </a:extLst>
          </p:cNvPr>
          <p:cNvPicPr>
            <a:picLocks noChangeAspect="1"/>
          </p:cNvPicPr>
          <p:nvPr/>
        </p:nvPicPr>
        <p:blipFill>
          <a:blip r:embed="rId2"/>
          <a:stretch>
            <a:fillRect/>
          </a:stretch>
        </p:blipFill>
        <p:spPr>
          <a:xfrm>
            <a:off x="2146126" y="355193"/>
            <a:ext cx="4235884" cy="5844902"/>
          </a:xfrm>
          <a:prstGeom prst="rect">
            <a:avLst/>
          </a:prstGeom>
        </p:spPr>
      </p:pic>
      <p:sp>
        <p:nvSpPr>
          <p:cNvPr id="5" name="ZoneTexte 4">
            <a:extLst>
              <a:ext uri="{FF2B5EF4-FFF2-40B4-BE49-F238E27FC236}">
                <a16:creationId xmlns:a16="http://schemas.microsoft.com/office/drawing/2014/main" id="{32A5D12D-FB93-CA6F-EA7F-A8725116658E}"/>
              </a:ext>
            </a:extLst>
          </p:cNvPr>
          <p:cNvSpPr txBox="1"/>
          <p:nvPr/>
        </p:nvSpPr>
        <p:spPr>
          <a:xfrm>
            <a:off x="140918" y="2004164"/>
            <a:ext cx="2066794" cy="15187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FR"/>
          </a:p>
        </p:txBody>
      </p:sp>
      <p:sp>
        <p:nvSpPr>
          <p:cNvPr id="6" name="ZoneTexte 5">
            <a:extLst>
              <a:ext uri="{FF2B5EF4-FFF2-40B4-BE49-F238E27FC236}">
                <a16:creationId xmlns:a16="http://schemas.microsoft.com/office/drawing/2014/main" id="{BEDA0BB5-C482-0468-05C8-52944918B4DE}"/>
              </a:ext>
            </a:extLst>
          </p:cNvPr>
          <p:cNvSpPr txBox="1"/>
          <p:nvPr/>
        </p:nvSpPr>
        <p:spPr>
          <a:xfrm>
            <a:off x="297493" y="2113766"/>
            <a:ext cx="1800616" cy="1096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FR"/>
          </a:p>
        </p:txBody>
      </p:sp>
      <p:sp>
        <p:nvSpPr>
          <p:cNvPr id="7" name="ZoneTexte 6">
            <a:extLst>
              <a:ext uri="{FF2B5EF4-FFF2-40B4-BE49-F238E27FC236}">
                <a16:creationId xmlns:a16="http://schemas.microsoft.com/office/drawing/2014/main" id="{D101E426-4720-215F-8073-12706BB58766}"/>
              </a:ext>
            </a:extLst>
          </p:cNvPr>
          <p:cNvSpPr txBox="1"/>
          <p:nvPr/>
        </p:nvSpPr>
        <p:spPr>
          <a:xfrm>
            <a:off x="8361123" y="4869493"/>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FR"/>
          </a:p>
        </p:txBody>
      </p:sp>
      <p:pic>
        <p:nvPicPr>
          <p:cNvPr id="9" name="Image 4" descr="Une image contenant Visage humain, peinture, habits, personne&#10;&#10;Description générée automatiquement">
            <a:extLst>
              <a:ext uri="{FF2B5EF4-FFF2-40B4-BE49-F238E27FC236}">
                <a16:creationId xmlns:a16="http://schemas.microsoft.com/office/drawing/2014/main" id="{BEF169A1-1CF6-8F52-F6B5-2B71321BCFD5}"/>
              </a:ext>
            </a:extLst>
          </p:cNvPr>
          <p:cNvPicPr>
            <a:picLocks noGrp="1" noChangeAspect="1"/>
          </p:cNvPicPr>
          <p:nvPr>
            <p:ph idx="1"/>
          </p:nvPr>
        </p:nvPicPr>
        <p:blipFill>
          <a:blip r:embed="rId3"/>
          <a:stretch>
            <a:fillRect/>
          </a:stretch>
        </p:blipFill>
        <p:spPr>
          <a:xfrm>
            <a:off x="6916139" y="729598"/>
            <a:ext cx="4351338" cy="4351338"/>
          </a:xfrm>
        </p:spPr>
      </p:pic>
    </p:spTree>
    <p:extLst>
      <p:ext uri="{BB962C8B-B14F-4D97-AF65-F5344CB8AC3E}">
        <p14:creationId xmlns:p14="http://schemas.microsoft.com/office/powerpoint/2010/main" val="395011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D2BCD-34C3-B366-D743-DFF9C856EF15}"/>
              </a:ext>
            </a:extLst>
          </p:cNvPr>
          <p:cNvSpPr>
            <a:spLocks noGrp="1"/>
          </p:cNvSpPr>
          <p:nvPr>
            <p:ph type="title"/>
          </p:nvPr>
        </p:nvSpPr>
        <p:spPr/>
        <p:txBody>
          <a:bodyPr vert="horz" lIns="91440" tIns="45720" rIns="91440" bIns="45720" rtlCol="0" anchor="ctr">
            <a:noAutofit/>
          </a:bodyPr>
          <a:lstStyle/>
          <a:p>
            <a:r>
              <a:rPr lang="fr-FR" sz="2400" err="1">
                <a:ea typeface="+mj-lt"/>
                <a:cs typeface="+mj-lt"/>
              </a:rPr>
              <a:t>foreground</a:t>
            </a:r>
            <a:r>
              <a:rPr lang="fr-FR" sz="2400" dirty="0">
                <a:ea typeface="+mj-lt"/>
                <a:cs typeface="+mj-lt"/>
              </a:rPr>
              <a:t> painting Mary </a:t>
            </a:r>
            <a:r>
              <a:rPr lang="fr-FR" sz="2400" err="1">
                <a:ea typeface="+mj-lt"/>
                <a:cs typeface="+mj-lt"/>
              </a:rPr>
              <a:t>dressed</a:t>
            </a:r>
            <a:r>
              <a:rPr lang="fr-FR" sz="2400" dirty="0">
                <a:ea typeface="+mj-lt"/>
                <a:cs typeface="+mj-lt"/>
              </a:rPr>
              <a:t> in </a:t>
            </a:r>
            <a:r>
              <a:rPr lang="fr-FR" sz="2400" err="1">
                <a:ea typeface="+mj-lt"/>
                <a:cs typeface="+mj-lt"/>
              </a:rPr>
              <a:t>blue</a:t>
            </a:r>
            <a:r>
              <a:rPr lang="fr-FR" sz="2400" dirty="0">
                <a:ea typeface="+mj-lt"/>
                <a:cs typeface="+mj-lt"/>
              </a:rPr>
              <a:t> </a:t>
            </a:r>
            <a:r>
              <a:rPr lang="fr-FR" sz="2400" err="1">
                <a:ea typeface="+mj-lt"/>
                <a:cs typeface="+mj-lt"/>
              </a:rPr>
              <a:t>facing</a:t>
            </a:r>
            <a:r>
              <a:rPr lang="fr-FR" sz="2400" dirty="0">
                <a:ea typeface="+mj-lt"/>
                <a:cs typeface="+mj-lt"/>
              </a:rPr>
              <a:t> the </a:t>
            </a:r>
            <a:r>
              <a:rPr lang="fr-FR" sz="2400" err="1">
                <a:ea typeface="+mj-lt"/>
                <a:cs typeface="+mj-lt"/>
              </a:rPr>
              <a:t>angel</a:t>
            </a:r>
            <a:r>
              <a:rPr lang="fr-FR" sz="2400" dirty="0">
                <a:ea typeface="+mj-lt"/>
                <a:cs typeface="+mj-lt"/>
              </a:rPr>
              <a:t> Gabriel on </a:t>
            </a:r>
            <a:r>
              <a:rPr lang="fr-FR" sz="2400" err="1">
                <a:ea typeface="+mj-lt"/>
                <a:cs typeface="+mj-lt"/>
              </a:rPr>
              <a:t>her</a:t>
            </a:r>
            <a:r>
              <a:rPr lang="fr-FR" sz="2400" dirty="0">
                <a:ea typeface="+mj-lt"/>
                <a:cs typeface="+mj-lt"/>
              </a:rPr>
              <a:t> </a:t>
            </a:r>
            <a:r>
              <a:rPr lang="fr-FR" sz="2400" err="1">
                <a:ea typeface="+mj-lt"/>
                <a:cs typeface="+mj-lt"/>
              </a:rPr>
              <a:t>knees</a:t>
            </a:r>
            <a:r>
              <a:rPr lang="fr-FR" sz="2400" dirty="0">
                <a:ea typeface="+mj-lt"/>
                <a:cs typeface="+mj-lt"/>
              </a:rPr>
              <a:t>, </a:t>
            </a:r>
            <a:r>
              <a:rPr lang="fr-FR" sz="2400" err="1">
                <a:ea typeface="+mj-lt"/>
                <a:cs typeface="+mj-lt"/>
              </a:rPr>
              <a:t>looking</a:t>
            </a:r>
            <a:r>
              <a:rPr lang="fr-FR" sz="2400" dirty="0">
                <a:ea typeface="+mj-lt"/>
                <a:cs typeface="+mj-lt"/>
              </a:rPr>
              <a:t> at </a:t>
            </a:r>
            <a:r>
              <a:rPr lang="fr-FR" sz="2400" err="1">
                <a:ea typeface="+mj-lt"/>
                <a:cs typeface="+mj-lt"/>
              </a:rPr>
              <a:t>each</a:t>
            </a:r>
            <a:r>
              <a:rPr lang="fr-FR" sz="2400" dirty="0">
                <a:ea typeface="+mj-lt"/>
                <a:cs typeface="+mj-lt"/>
              </a:rPr>
              <a:t> </a:t>
            </a:r>
            <a:r>
              <a:rPr lang="fr-FR" sz="2400" err="1">
                <a:ea typeface="+mj-lt"/>
                <a:cs typeface="+mj-lt"/>
              </a:rPr>
              <a:t>other</a:t>
            </a:r>
            <a:r>
              <a:rPr lang="fr-FR" sz="2400" dirty="0">
                <a:ea typeface="+mj-lt"/>
                <a:cs typeface="+mj-lt"/>
              </a:rPr>
              <a:t>, in Renaissance style architecture, </a:t>
            </a:r>
            <a:r>
              <a:rPr lang="fr-FR" sz="2400" err="1">
                <a:ea typeface="+mj-lt"/>
                <a:cs typeface="+mj-lt"/>
              </a:rPr>
              <a:t>countryside</a:t>
            </a:r>
            <a:r>
              <a:rPr lang="fr-FR" sz="2400" dirty="0">
                <a:ea typeface="+mj-lt"/>
                <a:cs typeface="+mj-lt"/>
              </a:rPr>
              <a:t> </a:t>
            </a:r>
            <a:r>
              <a:rPr lang="fr-FR" sz="2400" err="1">
                <a:ea typeface="+mj-lt"/>
                <a:cs typeface="+mj-lt"/>
              </a:rPr>
              <a:t>landscape</a:t>
            </a:r>
            <a:r>
              <a:rPr lang="fr-FR" sz="2400" dirty="0">
                <a:ea typeface="+mj-lt"/>
                <a:cs typeface="+mj-lt"/>
              </a:rPr>
              <a:t> in the background, perspective</a:t>
            </a:r>
            <a:endParaRPr lang="fr-FR" sz="2400">
              <a:ea typeface="Calibri Light"/>
              <a:cs typeface="Calibri Light"/>
            </a:endParaRPr>
          </a:p>
        </p:txBody>
      </p:sp>
      <p:pic>
        <p:nvPicPr>
          <p:cNvPr id="4" name="Image 4" descr="Une image contenant habits, ciel, femme, peinture&#10;&#10;Description générée automatiquement">
            <a:extLst>
              <a:ext uri="{FF2B5EF4-FFF2-40B4-BE49-F238E27FC236}">
                <a16:creationId xmlns:a16="http://schemas.microsoft.com/office/drawing/2014/main" id="{2396F33B-28B1-C095-6882-4B482E90955D}"/>
              </a:ext>
            </a:extLst>
          </p:cNvPr>
          <p:cNvPicPr>
            <a:picLocks noGrp="1" noChangeAspect="1"/>
          </p:cNvPicPr>
          <p:nvPr>
            <p:ph idx="1"/>
          </p:nvPr>
        </p:nvPicPr>
        <p:blipFill>
          <a:blip r:embed="rId2"/>
          <a:stretch>
            <a:fillRect/>
          </a:stretch>
        </p:blipFill>
        <p:spPr>
          <a:xfrm>
            <a:off x="3920331" y="1825625"/>
            <a:ext cx="4351338" cy="4351338"/>
          </a:xfrm>
        </p:spPr>
      </p:pic>
      <p:sp>
        <p:nvSpPr>
          <p:cNvPr id="6" name="ZoneTexte 5">
            <a:extLst>
              <a:ext uri="{FF2B5EF4-FFF2-40B4-BE49-F238E27FC236}">
                <a16:creationId xmlns:a16="http://schemas.microsoft.com/office/drawing/2014/main" id="{A7399C78-C23F-313B-6BCA-D7F30282C151}"/>
              </a:ext>
            </a:extLst>
          </p:cNvPr>
          <p:cNvSpPr txBox="1"/>
          <p:nvPr/>
        </p:nvSpPr>
        <p:spPr>
          <a:xfrm>
            <a:off x="592666" y="3913481"/>
            <a:ext cx="30856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ea typeface="Calibri"/>
                <a:cs typeface="Calibri"/>
              </a:rPr>
              <a:t>Groupe 1 : </a:t>
            </a:r>
            <a:r>
              <a:rPr lang="fr-FR" dirty="0">
                <a:ea typeface="+mn-lt"/>
                <a:cs typeface="+mn-lt"/>
              </a:rPr>
              <a:t>Annonciations italiennes renaissance - état intermédiaire</a:t>
            </a:r>
            <a:endParaRPr lang="fr-FR" dirty="0"/>
          </a:p>
        </p:txBody>
      </p:sp>
    </p:spTree>
    <p:extLst>
      <p:ext uri="{BB962C8B-B14F-4D97-AF65-F5344CB8AC3E}">
        <p14:creationId xmlns:p14="http://schemas.microsoft.com/office/powerpoint/2010/main" val="1880478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00D6C-CB12-9EA0-E066-7052AA651774}"/>
              </a:ext>
            </a:extLst>
          </p:cNvPr>
          <p:cNvSpPr>
            <a:spLocks noGrp="1"/>
          </p:cNvSpPr>
          <p:nvPr>
            <p:ph type="title"/>
          </p:nvPr>
        </p:nvSpPr>
        <p:spPr/>
        <p:txBody>
          <a:bodyPr vert="horz" lIns="91440" tIns="45720" rIns="91440" bIns="45720" rtlCol="0" anchor="ctr">
            <a:noAutofit/>
          </a:bodyPr>
          <a:lstStyle/>
          <a:p>
            <a:r>
              <a:rPr lang="fr-FR" sz="2400" err="1">
                <a:ea typeface="+mj-lt"/>
                <a:cs typeface="+mj-lt"/>
              </a:rPr>
              <a:t>foreground</a:t>
            </a:r>
            <a:r>
              <a:rPr lang="fr-FR" sz="2400" dirty="0">
                <a:ea typeface="+mj-lt"/>
                <a:cs typeface="+mj-lt"/>
              </a:rPr>
              <a:t> painting Mary </a:t>
            </a:r>
            <a:r>
              <a:rPr lang="fr-FR" sz="2400" err="1">
                <a:ea typeface="+mj-lt"/>
                <a:cs typeface="+mj-lt"/>
              </a:rPr>
              <a:t>without</a:t>
            </a:r>
            <a:r>
              <a:rPr lang="fr-FR" sz="2400" dirty="0">
                <a:ea typeface="+mj-lt"/>
                <a:cs typeface="+mj-lt"/>
              </a:rPr>
              <a:t> </a:t>
            </a:r>
            <a:r>
              <a:rPr lang="fr-FR" sz="2400" err="1">
                <a:ea typeface="+mj-lt"/>
                <a:cs typeface="+mj-lt"/>
              </a:rPr>
              <a:t>wings</a:t>
            </a:r>
            <a:r>
              <a:rPr lang="fr-FR" sz="2400" dirty="0">
                <a:ea typeface="+mj-lt"/>
                <a:cs typeface="+mj-lt"/>
              </a:rPr>
              <a:t> </a:t>
            </a:r>
            <a:r>
              <a:rPr lang="fr-FR" sz="2400" err="1">
                <a:ea typeface="+mj-lt"/>
                <a:cs typeface="+mj-lt"/>
              </a:rPr>
              <a:t>dressed</a:t>
            </a:r>
            <a:r>
              <a:rPr lang="fr-FR" sz="2400" dirty="0">
                <a:ea typeface="+mj-lt"/>
                <a:cs typeface="+mj-lt"/>
              </a:rPr>
              <a:t> in </a:t>
            </a:r>
            <a:r>
              <a:rPr lang="fr-FR" sz="2400" err="1">
                <a:ea typeface="+mj-lt"/>
                <a:cs typeface="+mj-lt"/>
              </a:rPr>
              <a:t>blue</a:t>
            </a:r>
            <a:r>
              <a:rPr lang="fr-FR" sz="2400" dirty="0">
                <a:ea typeface="+mj-lt"/>
                <a:cs typeface="+mj-lt"/>
              </a:rPr>
              <a:t> </a:t>
            </a:r>
            <a:r>
              <a:rPr lang="fr-FR" sz="2400" err="1">
                <a:ea typeface="+mj-lt"/>
                <a:cs typeface="+mj-lt"/>
              </a:rPr>
              <a:t>facing</a:t>
            </a:r>
            <a:r>
              <a:rPr lang="fr-FR" sz="2400" dirty="0">
                <a:ea typeface="+mj-lt"/>
                <a:cs typeface="+mj-lt"/>
              </a:rPr>
              <a:t> the </a:t>
            </a:r>
            <a:r>
              <a:rPr lang="fr-FR" sz="2400" err="1">
                <a:ea typeface="+mj-lt"/>
                <a:cs typeface="+mj-lt"/>
              </a:rPr>
              <a:t>angel</a:t>
            </a:r>
            <a:r>
              <a:rPr lang="fr-FR" sz="2400" dirty="0">
                <a:ea typeface="+mj-lt"/>
                <a:cs typeface="+mj-lt"/>
              </a:rPr>
              <a:t> Gabriel </a:t>
            </a:r>
            <a:r>
              <a:rPr lang="fr-FR" sz="2400" err="1">
                <a:ea typeface="+mj-lt"/>
                <a:cs typeface="+mj-lt"/>
              </a:rPr>
              <a:t>who</a:t>
            </a:r>
            <a:r>
              <a:rPr lang="fr-FR" sz="2400" dirty="0">
                <a:ea typeface="+mj-lt"/>
                <a:cs typeface="+mj-lt"/>
              </a:rPr>
              <a:t> </a:t>
            </a:r>
            <a:r>
              <a:rPr lang="fr-FR" sz="2400" err="1">
                <a:ea typeface="+mj-lt"/>
                <a:cs typeface="+mj-lt"/>
              </a:rPr>
              <a:t>is</a:t>
            </a:r>
            <a:r>
              <a:rPr lang="fr-FR" sz="2400" dirty="0">
                <a:ea typeface="+mj-lt"/>
                <a:cs typeface="+mj-lt"/>
              </a:rPr>
              <a:t> standing on </a:t>
            </a:r>
            <a:r>
              <a:rPr lang="fr-FR" sz="2400" err="1">
                <a:ea typeface="+mj-lt"/>
                <a:cs typeface="+mj-lt"/>
              </a:rPr>
              <a:t>his</a:t>
            </a:r>
            <a:r>
              <a:rPr lang="fr-FR" sz="2400" dirty="0">
                <a:ea typeface="+mj-lt"/>
                <a:cs typeface="+mj-lt"/>
              </a:rPr>
              <a:t> </a:t>
            </a:r>
            <a:r>
              <a:rPr lang="fr-FR" sz="2400" err="1">
                <a:ea typeface="+mj-lt"/>
                <a:cs typeface="+mj-lt"/>
              </a:rPr>
              <a:t>knees</a:t>
            </a:r>
            <a:r>
              <a:rPr lang="fr-FR" sz="2400" dirty="0">
                <a:ea typeface="+mj-lt"/>
                <a:cs typeface="+mj-lt"/>
              </a:rPr>
              <a:t>, </a:t>
            </a:r>
            <a:r>
              <a:rPr lang="fr-FR" sz="2400" err="1">
                <a:ea typeface="+mj-lt"/>
                <a:cs typeface="+mj-lt"/>
              </a:rPr>
              <a:t>looking</a:t>
            </a:r>
            <a:r>
              <a:rPr lang="fr-FR" sz="2400" dirty="0">
                <a:ea typeface="+mj-lt"/>
                <a:cs typeface="+mj-lt"/>
              </a:rPr>
              <a:t> at </a:t>
            </a:r>
            <a:r>
              <a:rPr lang="fr-FR" sz="2400" err="1">
                <a:ea typeface="+mj-lt"/>
                <a:cs typeface="+mj-lt"/>
              </a:rPr>
              <a:t>each</a:t>
            </a:r>
            <a:r>
              <a:rPr lang="fr-FR" sz="2400" dirty="0">
                <a:ea typeface="+mj-lt"/>
                <a:cs typeface="+mj-lt"/>
              </a:rPr>
              <a:t> </a:t>
            </a:r>
            <a:r>
              <a:rPr lang="fr-FR" sz="2400" err="1">
                <a:ea typeface="+mj-lt"/>
                <a:cs typeface="+mj-lt"/>
              </a:rPr>
              <a:t>other</a:t>
            </a:r>
            <a:r>
              <a:rPr lang="fr-FR" sz="2400" dirty="0">
                <a:ea typeface="+mj-lt"/>
                <a:cs typeface="+mj-lt"/>
              </a:rPr>
              <a:t>, in Renaissance style architecture </a:t>
            </a:r>
            <a:r>
              <a:rPr lang="fr-FR" sz="2400" err="1">
                <a:ea typeface="+mj-lt"/>
                <a:cs typeface="+mj-lt"/>
              </a:rPr>
              <a:t>with</a:t>
            </a:r>
            <a:r>
              <a:rPr lang="fr-FR" sz="2400" dirty="0">
                <a:ea typeface="+mj-lt"/>
                <a:cs typeface="+mj-lt"/>
              </a:rPr>
              <a:t> a </a:t>
            </a:r>
            <a:r>
              <a:rPr lang="fr-FR" sz="2400" err="1">
                <a:ea typeface="+mj-lt"/>
                <a:cs typeface="+mj-lt"/>
              </a:rPr>
              <a:t>column</a:t>
            </a:r>
            <a:r>
              <a:rPr lang="fr-FR" sz="2400" dirty="0">
                <a:ea typeface="+mj-lt"/>
                <a:cs typeface="+mj-lt"/>
              </a:rPr>
              <a:t> </a:t>
            </a:r>
            <a:r>
              <a:rPr lang="fr-FR" sz="2400" err="1">
                <a:ea typeface="+mj-lt"/>
                <a:cs typeface="+mj-lt"/>
              </a:rPr>
              <a:t>between</a:t>
            </a:r>
            <a:r>
              <a:rPr lang="fr-FR" sz="2400" dirty="0">
                <a:ea typeface="+mj-lt"/>
                <a:cs typeface="+mj-lt"/>
              </a:rPr>
              <a:t> </a:t>
            </a:r>
            <a:r>
              <a:rPr lang="fr-FR" sz="2400" err="1">
                <a:ea typeface="+mj-lt"/>
                <a:cs typeface="+mj-lt"/>
              </a:rPr>
              <a:t>them</a:t>
            </a:r>
            <a:r>
              <a:rPr lang="fr-FR" sz="2400" dirty="0">
                <a:ea typeface="+mj-lt"/>
                <a:cs typeface="+mj-lt"/>
              </a:rPr>
              <a:t>, </a:t>
            </a:r>
            <a:r>
              <a:rPr lang="fr-FR" sz="2400" err="1">
                <a:ea typeface="+mj-lt"/>
                <a:cs typeface="+mj-lt"/>
              </a:rPr>
              <a:t>countryside</a:t>
            </a:r>
            <a:r>
              <a:rPr lang="fr-FR" sz="2400" dirty="0">
                <a:ea typeface="+mj-lt"/>
                <a:cs typeface="+mj-lt"/>
              </a:rPr>
              <a:t> </a:t>
            </a:r>
            <a:r>
              <a:rPr lang="fr-FR" sz="2400" err="1">
                <a:ea typeface="+mj-lt"/>
                <a:cs typeface="+mj-lt"/>
              </a:rPr>
              <a:t>landscape</a:t>
            </a:r>
            <a:r>
              <a:rPr lang="fr-FR" sz="2400" dirty="0">
                <a:ea typeface="+mj-lt"/>
                <a:cs typeface="+mj-lt"/>
              </a:rPr>
              <a:t> in the background</a:t>
            </a:r>
            <a:endParaRPr lang="fr-FR" sz="2400">
              <a:ea typeface="Calibri Light"/>
              <a:cs typeface="Calibri Light"/>
            </a:endParaRPr>
          </a:p>
        </p:txBody>
      </p:sp>
      <p:pic>
        <p:nvPicPr>
          <p:cNvPr id="4" name="Image 4" descr="Une image contenant habits, ciel, robe, personne&#10;&#10;Description générée automatiquement">
            <a:extLst>
              <a:ext uri="{FF2B5EF4-FFF2-40B4-BE49-F238E27FC236}">
                <a16:creationId xmlns:a16="http://schemas.microsoft.com/office/drawing/2014/main" id="{F6DAC74E-F24A-126D-0325-D05049DC7818}"/>
              </a:ext>
            </a:extLst>
          </p:cNvPr>
          <p:cNvPicPr>
            <a:picLocks noGrp="1" noChangeAspect="1"/>
          </p:cNvPicPr>
          <p:nvPr>
            <p:ph idx="1"/>
          </p:nvPr>
        </p:nvPicPr>
        <p:blipFill>
          <a:blip r:embed="rId2"/>
          <a:stretch>
            <a:fillRect/>
          </a:stretch>
        </p:blipFill>
        <p:spPr>
          <a:xfrm>
            <a:off x="3920331" y="1825625"/>
            <a:ext cx="4351338" cy="4351338"/>
          </a:xfrm>
        </p:spPr>
      </p:pic>
      <p:sp>
        <p:nvSpPr>
          <p:cNvPr id="5" name="ZoneTexte 4">
            <a:extLst>
              <a:ext uri="{FF2B5EF4-FFF2-40B4-BE49-F238E27FC236}">
                <a16:creationId xmlns:a16="http://schemas.microsoft.com/office/drawing/2014/main" id="{E38B4292-0410-9E59-AD10-59A587F10957}"/>
              </a:ext>
            </a:extLst>
          </p:cNvPr>
          <p:cNvSpPr txBox="1"/>
          <p:nvPr/>
        </p:nvSpPr>
        <p:spPr>
          <a:xfrm>
            <a:off x="592666" y="3913481"/>
            <a:ext cx="30856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ea typeface="Calibri"/>
                <a:cs typeface="Calibri"/>
              </a:rPr>
              <a:t>Groupe 1 : </a:t>
            </a:r>
            <a:r>
              <a:rPr lang="fr-FR" dirty="0">
                <a:ea typeface="+mn-lt"/>
                <a:cs typeface="+mn-lt"/>
              </a:rPr>
              <a:t>Annonciations italiennes renaissance - état </a:t>
            </a:r>
            <a:r>
              <a:rPr lang="fr-FR">
                <a:ea typeface="+mn-lt"/>
                <a:cs typeface="+mn-lt"/>
              </a:rPr>
              <a:t>final</a:t>
            </a:r>
            <a:endParaRPr lang="fr-FR" dirty="0"/>
          </a:p>
        </p:txBody>
      </p:sp>
    </p:spTree>
    <p:extLst>
      <p:ext uri="{BB962C8B-B14F-4D97-AF65-F5344CB8AC3E}">
        <p14:creationId xmlns:p14="http://schemas.microsoft.com/office/powerpoint/2010/main" val="3439807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013E9C-0412-7480-A8AE-2FC809E11B05}"/>
              </a:ext>
            </a:extLst>
          </p:cNvPr>
          <p:cNvSpPr>
            <a:spLocks noGrp="1"/>
          </p:cNvSpPr>
          <p:nvPr>
            <p:ph type="title"/>
          </p:nvPr>
        </p:nvSpPr>
        <p:spPr/>
        <p:txBody>
          <a:bodyPr/>
          <a:lstStyle/>
          <a:p>
            <a:r>
              <a:rPr lang="fr-FR" dirty="0">
                <a:cs typeface="Calibri Light"/>
              </a:rPr>
              <a:t>Commentaire de l'enseignant</a:t>
            </a:r>
            <a:endParaRPr lang="fr-FR" dirty="0"/>
          </a:p>
        </p:txBody>
      </p:sp>
      <p:sp>
        <p:nvSpPr>
          <p:cNvPr id="3" name="Espace réservé du contenu 2">
            <a:extLst>
              <a:ext uri="{FF2B5EF4-FFF2-40B4-BE49-F238E27FC236}">
                <a16:creationId xmlns:a16="http://schemas.microsoft.com/office/drawing/2014/main" id="{8533992D-0C8F-94B2-AAE6-F0433AA15BD3}"/>
              </a:ext>
            </a:extLst>
          </p:cNvPr>
          <p:cNvSpPr>
            <a:spLocks noGrp="1"/>
          </p:cNvSpPr>
          <p:nvPr>
            <p:ph idx="1"/>
          </p:nvPr>
        </p:nvSpPr>
        <p:spPr/>
        <p:txBody>
          <a:bodyPr vert="horz" lIns="91440" tIns="45720" rIns="91440" bIns="45720" rtlCol="0" anchor="t">
            <a:normAutofit fontScale="92500" lnSpcReduction="10000"/>
          </a:bodyPr>
          <a:lstStyle/>
          <a:p>
            <a:r>
              <a:rPr lang="fr-FR" dirty="0">
                <a:cs typeface="Calibri"/>
              </a:rPr>
              <a:t>La première version est relativement juste dans l'attitude des figures mais n'est pas probante du point de vue de leur situation spatiale.</a:t>
            </a:r>
          </a:p>
          <a:p>
            <a:r>
              <a:rPr lang="fr-FR" dirty="0">
                <a:cs typeface="Calibri"/>
              </a:rPr>
              <a:t>Le second essai montre une volonté de corriger la mise en scène et notamment son décor architectural : l'ajout de la colonne séparant les deux personnages est pertinent, mais l'élève n'a pas précisé dans son prompt le recours à une perspective géométrique centrée par exemple, typique de l'iconographie renaissante du thème qui aurait pu être judicieux ici. Surtout, la scène de l'Annonciation n'est pas explicitement désignée comme prenant place dans un espace intérieur. L'iconographie traditionnelle de l'Annonciation à la Renaissance repose pourtant précisément sur un enchâssement d'espaces intérieurs, le prompt aurait dû davantage préciser cet élément, caractéristique essentielle du genre.</a:t>
            </a:r>
          </a:p>
          <a:p>
            <a:endParaRPr lang="fr-FR" dirty="0">
              <a:cs typeface="Calibri"/>
            </a:endParaRPr>
          </a:p>
        </p:txBody>
      </p:sp>
    </p:spTree>
    <p:extLst>
      <p:ext uri="{BB962C8B-B14F-4D97-AF65-F5344CB8AC3E}">
        <p14:creationId xmlns:p14="http://schemas.microsoft.com/office/powerpoint/2010/main" val="2433496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C742DD-48A9-FC1E-B32E-55228004C124}"/>
              </a:ext>
            </a:extLst>
          </p:cNvPr>
          <p:cNvSpPr>
            <a:spLocks noGrp="1"/>
          </p:cNvSpPr>
          <p:nvPr>
            <p:ph type="title"/>
          </p:nvPr>
        </p:nvSpPr>
        <p:spPr/>
        <p:txBody>
          <a:bodyPr vert="horz" lIns="91440" tIns="45720" rIns="91440" bIns="45720" rtlCol="0" anchor="ctr">
            <a:noAutofit/>
          </a:bodyPr>
          <a:lstStyle/>
          <a:p>
            <a:r>
              <a:rPr lang="fr-FR" sz="2800" dirty="0">
                <a:ea typeface="+mj-lt"/>
                <a:cs typeface="+mj-lt"/>
              </a:rPr>
              <a:t>a </a:t>
            </a:r>
            <a:r>
              <a:rPr lang="fr-FR" sz="2800" err="1">
                <a:ea typeface="+mj-lt"/>
                <a:cs typeface="+mj-lt"/>
              </a:rPr>
              <a:t>sailboat</a:t>
            </a:r>
            <a:r>
              <a:rPr lang="fr-FR" sz="2800" dirty="0">
                <a:ea typeface="+mj-lt"/>
                <a:cs typeface="+mj-lt"/>
              </a:rPr>
              <a:t> in the </a:t>
            </a:r>
            <a:r>
              <a:rPr lang="fr-FR" sz="2800" err="1">
                <a:ea typeface="+mj-lt"/>
                <a:cs typeface="+mj-lt"/>
              </a:rPr>
              <a:t>foreground</a:t>
            </a:r>
            <a:r>
              <a:rPr lang="fr-FR" sz="2800" dirty="0">
                <a:ea typeface="+mj-lt"/>
                <a:cs typeface="+mj-lt"/>
              </a:rPr>
              <a:t> and a railway bridge in the background, </a:t>
            </a:r>
            <a:r>
              <a:rPr lang="fr-FR" sz="2800" err="1">
                <a:ea typeface="+mj-lt"/>
                <a:cs typeface="+mj-lt"/>
              </a:rPr>
              <a:t>painted</a:t>
            </a:r>
            <a:r>
              <a:rPr lang="fr-FR" sz="2800" dirty="0">
                <a:ea typeface="+mj-lt"/>
                <a:cs typeface="+mj-lt"/>
              </a:rPr>
              <a:t> in the style of </a:t>
            </a:r>
            <a:r>
              <a:rPr lang="fr-FR" sz="2800" err="1">
                <a:ea typeface="+mj-lt"/>
                <a:cs typeface="+mj-lt"/>
              </a:rPr>
              <a:t>claude</a:t>
            </a:r>
            <a:r>
              <a:rPr lang="fr-FR" sz="2800" dirty="0">
                <a:ea typeface="+mj-lt"/>
                <a:cs typeface="+mj-lt"/>
              </a:rPr>
              <a:t> </a:t>
            </a:r>
            <a:r>
              <a:rPr lang="fr-FR" sz="2800" err="1">
                <a:ea typeface="+mj-lt"/>
                <a:cs typeface="+mj-lt"/>
              </a:rPr>
              <a:t>monet</a:t>
            </a:r>
            <a:r>
              <a:rPr lang="fr-FR" sz="2800" dirty="0">
                <a:ea typeface="+mj-lt"/>
                <a:cs typeface="+mj-lt"/>
              </a:rPr>
              <a:t>, in </a:t>
            </a:r>
            <a:r>
              <a:rPr lang="fr-FR" sz="2800" err="1">
                <a:ea typeface="+mj-lt"/>
                <a:cs typeface="+mj-lt"/>
              </a:rPr>
              <a:t>shades</a:t>
            </a:r>
            <a:r>
              <a:rPr lang="fr-FR" sz="2800" dirty="0">
                <a:ea typeface="+mj-lt"/>
                <a:cs typeface="+mj-lt"/>
              </a:rPr>
              <a:t> of </a:t>
            </a:r>
            <a:r>
              <a:rPr lang="fr-FR" sz="2800" err="1">
                <a:ea typeface="+mj-lt"/>
                <a:cs typeface="+mj-lt"/>
              </a:rPr>
              <a:t>grey</a:t>
            </a:r>
            <a:r>
              <a:rPr lang="fr-FR" sz="2800" dirty="0">
                <a:ea typeface="+mj-lt"/>
                <a:cs typeface="+mj-lt"/>
              </a:rPr>
              <a:t>, </a:t>
            </a:r>
            <a:r>
              <a:rPr lang="fr-FR" sz="2800" err="1">
                <a:ea typeface="+mj-lt"/>
                <a:cs typeface="+mj-lt"/>
              </a:rPr>
              <a:t>blue</a:t>
            </a:r>
            <a:r>
              <a:rPr lang="fr-FR" sz="2800" dirty="0">
                <a:ea typeface="+mj-lt"/>
                <a:cs typeface="+mj-lt"/>
              </a:rPr>
              <a:t>, green</a:t>
            </a:r>
            <a:endParaRPr lang="fr-FR" sz="3200">
              <a:cs typeface="Calibri Light"/>
            </a:endParaRPr>
          </a:p>
        </p:txBody>
      </p:sp>
      <p:pic>
        <p:nvPicPr>
          <p:cNvPr id="4" name="Image 4" descr="Une image contenant transport, embarcation, bateau, peinture&#10;&#10;Description générée automatiquement">
            <a:extLst>
              <a:ext uri="{FF2B5EF4-FFF2-40B4-BE49-F238E27FC236}">
                <a16:creationId xmlns:a16="http://schemas.microsoft.com/office/drawing/2014/main" id="{E5109003-D83D-7B7A-D500-1661CEEA39AE}"/>
              </a:ext>
            </a:extLst>
          </p:cNvPr>
          <p:cNvPicPr>
            <a:picLocks noGrp="1" noChangeAspect="1"/>
          </p:cNvPicPr>
          <p:nvPr>
            <p:ph idx="1"/>
          </p:nvPr>
        </p:nvPicPr>
        <p:blipFill>
          <a:blip r:embed="rId2"/>
          <a:stretch>
            <a:fillRect/>
          </a:stretch>
        </p:blipFill>
        <p:spPr>
          <a:xfrm>
            <a:off x="3920331" y="1825625"/>
            <a:ext cx="4351338" cy="4351338"/>
          </a:xfrm>
        </p:spPr>
      </p:pic>
      <p:sp>
        <p:nvSpPr>
          <p:cNvPr id="5" name="ZoneTexte 4">
            <a:extLst>
              <a:ext uri="{FF2B5EF4-FFF2-40B4-BE49-F238E27FC236}">
                <a16:creationId xmlns:a16="http://schemas.microsoft.com/office/drawing/2014/main" id="{9CDB5798-4C79-780B-DC03-CFBC375D54BA}"/>
              </a:ext>
            </a:extLst>
          </p:cNvPr>
          <p:cNvSpPr txBox="1"/>
          <p:nvPr/>
        </p:nvSpPr>
        <p:spPr>
          <a:xfrm>
            <a:off x="592666" y="3913481"/>
            <a:ext cx="30856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ea typeface="Calibri"/>
                <a:cs typeface="Calibri"/>
              </a:rPr>
              <a:t>Groupe 2 : </a:t>
            </a:r>
            <a:r>
              <a:rPr lang="fr-FR" dirty="0">
                <a:ea typeface="+mn-lt"/>
                <a:cs typeface="+mn-lt"/>
              </a:rPr>
              <a:t>Paysage impressionniste - état intermédiaire</a:t>
            </a:r>
            <a:endParaRPr lang="fr-FR" dirty="0"/>
          </a:p>
        </p:txBody>
      </p:sp>
    </p:spTree>
    <p:extLst>
      <p:ext uri="{BB962C8B-B14F-4D97-AF65-F5344CB8AC3E}">
        <p14:creationId xmlns:p14="http://schemas.microsoft.com/office/powerpoint/2010/main" val="408515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5C926-9323-B45D-1DA7-3D55D1F80481}"/>
              </a:ext>
            </a:extLst>
          </p:cNvPr>
          <p:cNvSpPr>
            <a:spLocks noGrp="1"/>
          </p:cNvSpPr>
          <p:nvPr>
            <p:ph type="title"/>
          </p:nvPr>
        </p:nvSpPr>
        <p:spPr/>
        <p:txBody>
          <a:bodyPr vert="horz" lIns="91440" tIns="45720" rIns="91440" bIns="45720" rtlCol="0" anchor="ctr">
            <a:noAutofit/>
          </a:bodyPr>
          <a:lstStyle/>
          <a:p>
            <a:r>
              <a:rPr lang="fr-FR" sz="2400" dirty="0">
                <a:ea typeface="+mj-lt"/>
                <a:cs typeface="+mj-lt"/>
              </a:rPr>
              <a:t>painting of a </a:t>
            </a:r>
            <a:r>
              <a:rPr lang="fr-FR" sz="2400" err="1">
                <a:ea typeface="+mj-lt"/>
                <a:cs typeface="+mj-lt"/>
              </a:rPr>
              <a:t>sailboat</a:t>
            </a:r>
            <a:r>
              <a:rPr lang="fr-FR" sz="2400" dirty="0">
                <a:ea typeface="+mj-lt"/>
                <a:cs typeface="+mj-lt"/>
              </a:rPr>
              <a:t> in the </a:t>
            </a:r>
            <a:r>
              <a:rPr lang="fr-FR" sz="2400" err="1">
                <a:ea typeface="+mj-lt"/>
                <a:cs typeface="+mj-lt"/>
              </a:rPr>
              <a:t>foreground</a:t>
            </a:r>
            <a:r>
              <a:rPr lang="fr-FR" sz="2400" dirty="0">
                <a:ea typeface="+mj-lt"/>
                <a:cs typeface="+mj-lt"/>
              </a:rPr>
              <a:t> and a railway bridge in the background, large </a:t>
            </a:r>
            <a:r>
              <a:rPr lang="fr-FR" sz="2400" err="1">
                <a:ea typeface="+mj-lt"/>
                <a:cs typeface="+mj-lt"/>
              </a:rPr>
              <a:t>cloudy</a:t>
            </a:r>
            <a:r>
              <a:rPr lang="fr-FR" sz="2400" dirty="0">
                <a:ea typeface="+mj-lt"/>
                <a:cs typeface="+mj-lt"/>
              </a:rPr>
              <a:t> sky, </a:t>
            </a:r>
            <a:r>
              <a:rPr lang="fr-FR" sz="2400" err="1">
                <a:ea typeface="+mj-lt"/>
                <a:cs typeface="+mj-lt"/>
              </a:rPr>
              <a:t>small</a:t>
            </a:r>
            <a:r>
              <a:rPr lang="fr-FR" sz="2400" dirty="0">
                <a:ea typeface="+mj-lt"/>
                <a:cs typeface="+mj-lt"/>
              </a:rPr>
              <a:t> touches of </a:t>
            </a:r>
            <a:r>
              <a:rPr lang="fr-FR" sz="2400" err="1">
                <a:ea typeface="+mj-lt"/>
                <a:cs typeface="+mj-lt"/>
              </a:rPr>
              <a:t>paint</a:t>
            </a:r>
            <a:r>
              <a:rPr lang="fr-FR" sz="2400" dirty="0">
                <a:ea typeface="+mj-lt"/>
                <a:cs typeface="+mj-lt"/>
              </a:rPr>
              <a:t> </a:t>
            </a:r>
            <a:r>
              <a:rPr lang="fr-FR" sz="2400" err="1">
                <a:ea typeface="+mj-lt"/>
                <a:cs typeface="+mj-lt"/>
              </a:rPr>
              <a:t>juxtaposed</a:t>
            </a:r>
            <a:r>
              <a:rPr lang="fr-FR" sz="2400" dirty="0">
                <a:ea typeface="+mj-lt"/>
                <a:cs typeface="+mj-lt"/>
              </a:rPr>
              <a:t> in the style of </a:t>
            </a:r>
            <a:r>
              <a:rPr lang="fr-FR" sz="2400" err="1">
                <a:ea typeface="+mj-lt"/>
                <a:cs typeface="+mj-lt"/>
              </a:rPr>
              <a:t>claude</a:t>
            </a:r>
            <a:r>
              <a:rPr lang="fr-FR" sz="2400" dirty="0">
                <a:ea typeface="+mj-lt"/>
                <a:cs typeface="+mj-lt"/>
              </a:rPr>
              <a:t> </a:t>
            </a:r>
            <a:r>
              <a:rPr lang="fr-FR" sz="2400" err="1">
                <a:ea typeface="+mj-lt"/>
                <a:cs typeface="+mj-lt"/>
              </a:rPr>
              <a:t>monet</a:t>
            </a:r>
            <a:r>
              <a:rPr lang="fr-FR" sz="2400" dirty="0">
                <a:ea typeface="+mj-lt"/>
                <a:cs typeface="+mj-lt"/>
              </a:rPr>
              <a:t>, in </a:t>
            </a:r>
            <a:r>
              <a:rPr lang="fr-FR" sz="2400" err="1">
                <a:ea typeface="+mj-lt"/>
                <a:cs typeface="+mj-lt"/>
              </a:rPr>
              <a:t>shades</a:t>
            </a:r>
            <a:r>
              <a:rPr lang="fr-FR" sz="2400" dirty="0">
                <a:ea typeface="+mj-lt"/>
                <a:cs typeface="+mj-lt"/>
              </a:rPr>
              <a:t> of gray, </a:t>
            </a:r>
            <a:r>
              <a:rPr lang="fr-FR" sz="2400" err="1">
                <a:ea typeface="+mj-lt"/>
                <a:cs typeface="+mj-lt"/>
              </a:rPr>
              <a:t>blue</a:t>
            </a:r>
            <a:r>
              <a:rPr lang="fr-FR" sz="2400" dirty="0">
                <a:ea typeface="+mj-lt"/>
                <a:cs typeface="+mj-lt"/>
              </a:rPr>
              <a:t>, green</a:t>
            </a:r>
            <a:endParaRPr lang="fr-FR" sz="2400">
              <a:cs typeface="Calibri Light"/>
            </a:endParaRPr>
          </a:p>
        </p:txBody>
      </p:sp>
      <p:pic>
        <p:nvPicPr>
          <p:cNvPr id="4" name="Image 4" descr="Une image contenant peinture, bateau, dessin, embarcation&#10;&#10;Description générée automatiquement">
            <a:extLst>
              <a:ext uri="{FF2B5EF4-FFF2-40B4-BE49-F238E27FC236}">
                <a16:creationId xmlns:a16="http://schemas.microsoft.com/office/drawing/2014/main" id="{4E098797-2B85-5AC2-6D2E-D384448C2A37}"/>
              </a:ext>
            </a:extLst>
          </p:cNvPr>
          <p:cNvPicPr>
            <a:picLocks noGrp="1" noChangeAspect="1"/>
          </p:cNvPicPr>
          <p:nvPr>
            <p:ph idx="1"/>
          </p:nvPr>
        </p:nvPicPr>
        <p:blipFill>
          <a:blip r:embed="rId2"/>
          <a:stretch>
            <a:fillRect/>
          </a:stretch>
        </p:blipFill>
        <p:spPr>
          <a:xfrm>
            <a:off x="3920331" y="1825625"/>
            <a:ext cx="4351338" cy="4351338"/>
          </a:xfrm>
        </p:spPr>
      </p:pic>
      <p:sp>
        <p:nvSpPr>
          <p:cNvPr id="5" name="ZoneTexte 4">
            <a:extLst>
              <a:ext uri="{FF2B5EF4-FFF2-40B4-BE49-F238E27FC236}">
                <a16:creationId xmlns:a16="http://schemas.microsoft.com/office/drawing/2014/main" id="{88C8CBEA-99CB-4827-40E6-7F6C90284283}"/>
              </a:ext>
            </a:extLst>
          </p:cNvPr>
          <p:cNvSpPr txBox="1"/>
          <p:nvPr/>
        </p:nvSpPr>
        <p:spPr>
          <a:xfrm>
            <a:off x="592666" y="3913481"/>
            <a:ext cx="30856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ea typeface="Calibri"/>
                <a:cs typeface="Calibri"/>
              </a:rPr>
              <a:t>Groupe 1 :</a:t>
            </a:r>
            <a:r>
              <a:rPr lang="fr-FR" dirty="0">
                <a:ea typeface="+mn-lt"/>
                <a:cs typeface="+mn-lt"/>
              </a:rPr>
              <a:t> Paysage impressionniste - état final</a:t>
            </a:r>
            <a:endParaRPr lang="fr-FR" dirty="0"/>
          </a:p>
        </p:txBody>
      </p:sp>
    </p:spTree>
    <p:extLst>
      <p:ext uri="{BB962C8B-B14F-4D97-AF65-F5344CB8AC3E}">
        <p14:creationId xmlns:p14="http://schemas.microsoft.com/office/powerpoint/2010/main" val="911378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013E9C-0412-7480-A8AE-2FC809E11B05}"/>
              </a:ext>
            </a:extLst>
          </p:cNvPr>
          <p:cNvSpPr>
            <a:spLocks noGrp="1"/>
          </p:cNvSpPr>
          <p:nvPr>
            <p:ph type="title"/>
          </p:nvPr>
        </p:nvSpPr>
        <p:spPr/>
        <p:txBody>
          <a:bodyPr/>
          <a:lstStyle/>
          <a:p>
            <a:r>
              <a:rPr lang="fr-FR" dirty="0">
                <a:cs typeface="Calibri Light"/>
              </a:rPr>
              <a:t>Commentaire de l'enseignant</a:t>
            </a:r>
            <a:endParaRPr lang="fr-FR" dirty="0"/>
          </a:p>
        </p:txBody>
      </p:sp>
      <p:sp>
        <p:nvSpPr>
          <p:cNvPr id="3" name="Espace réservé du contenu 2">
            <a:extLst>
              <a:ext uri="{FF2B5EF4-FFF2-40B4-BE49-F238E27FC236}">
                <a16:creationId xmlns:a16="http://schemas.microsoft.com/office/drawing/2014/main" id="{8533992D-0C8F-94B2-AAE6-F0433AA15BD3}"/>
              </a:ext>
            </a:extLst>
          </p:cNvPr>
          <p:cNvSpPr>
            <a:spLocks noGrp="1"/>
          </p:cNvSpPr>
          <p:nvPr>
            <p:ph idx="1"/>
          </p:nvPr>
        </p:nvSpPr>
        <p:spPr/>
        <p:txBody>
          <a:bodyPr vert="horz" lIns="91440" tIns="45720" rIns="91440" bIns="45720" rtlCol="0" anchor="t">
            <a:normAutofit fontScale="77500" lnSpcReduction="20000"/>
          </a:bodyPr>
          <a:lstStyle/>
          <a:p>
            <a:r>
              <a:rPr lang="fr-FR" dirty="0">
                <a:cs typeface="Calibri"/>
              </a:rPr>
              <a:t>L'élève a utilisé l'expression "in the style of Claude Monet", lui demander de reformuler en explicitant plus précisément ce qu'il entend par là, par exemple : peinture appliquée en touches dynamiques, coups de pinceau visibles à la surface de la toile, effet brouillé. Comment décrire le "style de Claude Monet" constitue précisément l'un des enjeux indirects de l'exercice.</a:t>
            </a:r>
            <a:endParaRPr lang="fr-FR">
              <a:cs typeface="Calibri"/>
            </a:endParaRPr>
          </a:p>
          <a:p>
            <a:r>
              <a:rPr lang="fr-FR" dirty="0">
                <a:cs typeface="Calibri"/>
              </a:rPr>
              <a:t>Le choix d'un paysage maritime est audacieux, il aurait été plus attendu que l'élève mobilise un paysage champêtre. Ce choix a pour conséquence de réduire la gamme chromatique de l'image. L'IA a également utilisé le motif du pont pour structurer l'espace de manière très classique avec une ligne d'horizon basse dans la version finale. En consacrant une part importante du prompt à la présence d'éléments figuratifs (</a:t>
            </a:r>
            <a:r>
              <a:rPr lang="fr-FR" dirty="0" err="1">
                <a:cs typeface="Calibri"/>
              </a:rPr>
              <a:t>sailboat</a:t>
            </a:r>
            <a:r>
              <a:rPr lang="fr-FR" dirty="0">
                <a:cs typeface="Calibri"/>
              </a:rPr>
              <a:t>, bridge, </a:t>
            </a:r>
            <a:r>
              <a:rPr lang="fr-FR" dirty="0" err="1">
                <a:cs typeface="Calibri"/>
              </a:rPr>
              <a:t>clouds</a:t>
            </a:r>
            <a:r>
              <a:rPr lang="fr-FR" dirty="0">
                <a:cs typeface="Calibri"/>
              </a:rPr>
              <a:t>), l'élève génère une image qui incarne peu l'esthétique impressionniste fondée sur la richesse chromatique, les effets de mouvements et de réflexion de la lumière, des éléments "non-figuratifs" qu'il peut être difficile de décrire. </a:t>
            </a:r>
          </a:p>
          <a:p>
            <a:r>
              <a:rPr lang="fr-FR" dirty="0">
                <a:cs typeface="Calibri"/>
              </a:rPr>
              <a:t>Il est possible de proposer à l'élève d'envisager les lacunes de son image en comparaison avec la peinture la plus proche réalisée par Claude Monet "Voilier au petit Gennevilliers"</a:t>
            </a:r>
          </a:p>
        </p:txBody>
      </p:sp>
    </p:spTree>
    <p:extLst>
      <p:ext uri="{BB962C8B-B14F-4D97-AF65-F5344CB8AC3E}">
        <p14:creationId xmlns:p14="http://schemas.microsoft.com/office/powerpoint/2010/main" val="3075559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Une image contenant peinture, transport, embarcation, bateau&#10;&#10;Description générée automatiquement">
            <a:extLst>
              <a:ext uri="{FF2B5EF4-FFF2-40B4-BE49-F238E27FC236}">
                <a16:creationId xmlns:a16="http://schemas.microsoft.com/office/drawing/2014/main" id="{0D008DA8-1255-EE41-63A1-9BEB3855188C}"/>
              </a:ext>
            </a:extLst>
          </p:cNvPr>
          <p:cNvPicPr>
            <a:picLocks noChangeAspect="1"/>
          </p:cNvPicPr>
          <p:nvPr/>
        </p:nvPicPr>
        <p:blipFill>
          <a:blip r:embed="rId2"/>
          <a:stretch>
            <a:fillRect/>
          </a:stretch>
        </p:blipFill>
        <p:spPr>
          <a:xfrm>
            <a:off x="360218" y="835651"/>
            <a:ext cx="5929745" cy="4452407"/>
          </a:xfrm>
          <a:prstGeom prst="rect">
            <a:avLst/>
          </a:prstGeom>
        </p:spPr>
      </p:pic>
      <p:pic>
        <p:nvPicPr>
          <p:cNvPr id="6" name="Image 4" descr="Une image contenant peinture, bateau, dessin, embarcation&#10;&#10;Description générée automatiquement">
            <a:extLst>
              <a:ext uri="{FF2B5EF4-FFF2-40B4-BE49-F238E27FC236}">
                <a16:creationId xmlns:a16="http://schemas.microsoft.com/office/drawing/2014/main" id="{13CDC47C-49E5-A80C-41B1-2BE3D1AF468E}"/>
              </a:ext>
            </a:extLst>
          </p:cNvPr>
          <p:cNvPicPr>
            <a:picLocks noGrp="1" noChangeAspect="1"/>
          </p:cNvPicPr>
          <p:nvPr>
            <p:ph idx="1"/>
          </p:nvPr>
        </p:nvPicPr>
        <p:blipFill>
          <a:blip r:embed="rId3"/>
          <a:stretch>
            <a:fillRect/>
          </a:stretch>
        </p:blipFill>
        <p:spPr>
          <a:xfrm>
            <a:off x="7037604" y="897370"/>
            <a:ext cx="4351338" cy="4351338"/>
          </a:xfrm>
        </p:spPr>
      </p:pic>
    </p:spTree>
    <p:extLst>
      <p:ext uri="{BB962C8B-B14F-4D97-AF65-F5344CB8AC3E}">
        <p14:creationId xmlns:p14="http://schemas.microsoft.com/office/powerpoint/2010/main" val="898974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4EEE55-1FCA-AD72-5777-9C8FEB510308}"/>
              </a:ext>
            </a:extLst>
          </p:cNvPr>
          <p:cNvSpPr>
            <a:spLocks noGrp="1"/>
          </p:cNvSpPr>
          <p:nvPr>
            <p:ph type="title"/>
          </p:nvPr>
        </p:nvSpPr>
        <p:spPr/>
        <p:txBody>
          <a:bodyPr vert="horz" lIns="91440" tIns="45720" rIns="91440" bIns="45720" rtlCol="0" anchor="ctr">
            <a:noAutofit/>
          </a:bodyPr>
          <a:lstStyle/>
          <a:p>
            <a:r>
              <a:rPr lang="fr-FR" sz="2400" dirty="0">
                <a:ea typeface="+mj-lt"/>
                <a:cs typeface="+mj-lt"/>
              </a:rPr>
              <a:t>painting </a:t>
            </a:r>
            <a:r>
              <a:rPr lang="fr-FR" sz="2400" err="1">
                <a:ea typeface="+mj-lt"/>
                <a:cs typeface="+mj-lt"/>
              </a:rPr>
              <a:t>which</a:t>
            </a:r>
            <a:r>
              <a:rPr lang="fr-FR" sz="2400" dirty="0">
                <a:ea typeface="+mj-lt"/>
                <a:cs typeface="+mj-lt"/>
              </a:rPr>
              <a:t> </a:t>
            </a:r>
            <a:r>
              <a:rPr lang="fr-FR" sz="2400" err="1">
                <a:ea typeface="+mj-lt"/>
                <a:cs typeface="+mj-lt"/>
              </a:rPr>
              <a:t>represents</a:t>
            </a:r>
            <a:r>
              <a:rPr lang="fr-FR" sz="2400" dirty="0">
                <a:ea typeface="+mj-lt"/>
                <a:cs typeface="+mj-lt"/>
              </a:rPr>
              <a:t> a </a:t>
            </a:r>
            <a:r>
              <a:rPr lang="fr-FR" sz="2400" err="1">
                <a:ea typeface="+mj-lt"/>
                <a:cs typeface="+mj-lt"/>
              </a:rPr>
              <a:t>young</a:t>
            </a:r>
            <a:r>
              <a:rPr lang="fr-FR" sz="2400" dirty="0">
                <a:ea typeface="+mj-lt"/>
                <a:cs typeface="+mj-lt"/>
              </a:rPr>
              <a:t> Duke of the Florentine Renaissance </a:t>
            </a:r>
            <a:r>
              <a:rPr lang="fr-FR" sz="2400" err="1">
                <a:ea typeface="+mj-lt"/>
                <a:cs typeface="+mj-lt"/>
              </a:rPr>
              <a:t>with</a:t>
            </a:r>
            <a:r>
              <a:rPr lang="fr-FR" sz="2400" dirty="0">
                <a:ea typeface="+mj-lt"/>
                <a:cs typeface="+mj-lt"/>
              </a:rPr>
              <a:t> a </a:t>
            </a:r>
            <a:r>
              <a:rPr lang="fr-FR" sz="2400" err="1">
                <a:ea typeface="+mj-lt"/>
                <a:cs typeface="+mj-lt"/>
              </a:rPr>
              <a:t>very</a:t>
            </a:r>
            <a:r>
              <a:rPr lang="fr-FR" sz="2400" dirty="0">
                <a:ea typeface="+mj-lt"/>
                <a:cs typeface="+mj-lt"/>
              </a:rPr>
              <a:t> </a:t>
            </a:r>
            <a:r>
              <a:rPr lang="fr-FR" sz="2400" err="1">
                <a:ea typeface="+mj-lt"/>
                <a:cs typeface="+mj-lt"/>
              </a:rPr>
              <a:t>elongated</a:t>
            </a:r>
            <a:r>
              <a:rPr lang="fr-FR" sz="2400" dirty="0">
                <a:ea typeface="+mj-lt"/>
                <a:cs typeface="+mj-lt"/>
              </a:rPr>
              <a:t> silhouette </a:t>
            </a:r>
            <a:r>
              <a:rPr lang="fr-FR" sz="2400" err="1">
                <a:ea typeface="+mj-lt"/>
                <a:cs typeface="+mj-lt"/>
              </a:rPr>
              <a:t>seated</a:t>
            </a:r>
            <a:r>
              <a:rPr lang="fr-FR" sz="2400" dirty="0">
                <a:ea typeface="+mj-lt"/>
                <a:cs typeface="+mj-lt"/>
              </a:rPr>
              <a:t> </a:t>
            </a:r>
            <a:r>
              <a:rPr lang="fr-FR" sz="2400" err="1">
                <a:ea typeface="+mj-lt"/>
                <a:cs typeface="+mj-lt"/>
              </a:rPr>
              <a:t>facing</a:t>
            </a:r>
            <a:r>
              <a:rPr lang="fr-FR" sz="2400" dirty="0">
                <a:ea typeface="+mj-lt"/>
                <a:cs typeface="+mj-lt"/>
              </a:rPr>
              <a:t> </a:t>
            </a:r>
            <a:r>
              <a:rPr lang="fr-FR" sz="2400" err="1">
                <a:ea typeface="+mj-lt"/>
                <a:cs typeface="+mj-lt"/>
              </a:rPr>
              <a:t>forward</a:t>
            </a:r>
            <a:r>
              <a:rPr lang="fr-FR" sz="2400" dirty="0">
                <a:ea typeface="+mj-lt"/>
                <a:cs typeface="+mj-lt"/>
              </a:rPr>
              <a:t>, </a:t>
            </a:r>
            <a:r>
              <a:rPr lang="fr-FR" sz="2400" err="1">
                <a:ea typeface="+mj-lt"/>
                <a:cs typeface="+mj-lt"/>
              </a:rPr>
              <a:t>his</a:t>
            </a:r>
            <a:r>
              <a:rPr lang="fr-FR" sz="2400" dirty="0">
                <a:ea typeface="+mj-lt"/>
                <a:cs typeface="+mj-lt"/>
              </a:rPr>
              <a:t> </a:t>
            </a:r>
            <a:r>
              <a:rPr lang="fr-FR" sz="2400" err="1">
                <a:ea typeface="+mj-lt"/>
                <a:cs typeface="+mj-lt"/>
              </a:rPr>
              <a:t>head</a:t>
            </a:r>
            <a:r>
              <a:rPr lang="fr-FR" sz="2400" dirty="0">
                <a:ea typeface="+mj-lt"/>
                <a:cs typeface="+mj-lt"/>
              </a:rPr>
              <a:t> </a:t>
            </a:r>
            <a:r>
              <a:rPr lang="fr-FR" sz="2400" err="1">
                <a:ea typeface="+mj-lt"/>
                <a:cs typeface="+mj-lt"/>
              </a:rPr>
              <a:t>turned</a:t>
            </a:r>
            <a:r>
              <a:rPr lang="fr-FR" sz="2400" dirty="0">
                <a:ea typeface="+mj-lt"/>
                <a:cs typeface="+mj-lt"/>
              </a:rPr>
              <a:t>, </a:t>
            </a:r>
            <a:r>
              <a:rPr lang="fr-FR" sz="2400" err="1">
                <a:ea typeface="+mj-lt"/>
                <a:cs typeface="+mj-lt"/>
              </a:rPr>
              <a:t>his</a:t>
            </a:r>
            <a:r>
              <a:rPr lang="fr-FR" sz="2400" dirty="0">
                <a:ea typeface="+mj-lt"/>
                <a:cs typeface="+mj-lt"/>
              </a:rPr>
              <a:t> hands </a:t>
            </a:r>
            <a:r>
              <a:rPr lang="fr-FR" sz="2400" err="1">
                <a:ea typeface="+mj-lt"/>
                <a:cs typeface="+mj-lt"/>
              </a:rPr>
              <a:t>crossed</a:t>
            </a:r>
            <a:r>
              <a:rPr lang="fr-FR" sz="2400" dirty="0">
                <a:ea typeface="+mj-lt"/>
                <a:cs typeface="+mj-lt"/>
              </a:rPr>
              <a:t>, in a Renaissance setting, </a:t>
            </a:r>
            <a:r>
              <a:rPr lang="fr-FR" sz="2400" err="1">
                <a:ea typeface="+mj-lt"/>
                <a:cs typeface="+mj-lt"/>
              </a:rPr>
              <a:t>with</a:t>
            </a:r>
            <a:r>
              <a:rPr lang="fr-FR" sz="2400" dirty="0">
                <a:ea typeface="+mj-lt"/>
                <a:cs typeface="+mj-lt"/>
              </a:rPr>
              <a:t> </a:t>
            </a:r>
            <a:r>
              <a:rPr lang="fr-FR" sz="2400" err="1">
                <a:ea typeface="+mj-lt"/>
                <a:cs typeface="+mj-lt"/>
              </a:rPr>
              <a:t>very</a:t>
            </a:r>
            <a:r>
              <a:rPr lang="fr-FR" sz="2400" dirty="0">
                <a:ea typeface="+mj-lt"/>
                <a:cs typeface="+mj-lt"/>
              </a:rPr>
              <a:t> </a:t>
            </a:r>
            <a:r>
              <a:rPr lang="fr-FR" sz="2400" err="1">
                <a:ea typeface="+mj-lt"/>
                <a:cs typeface="+mj-lt"/>
              </a:rPr>
              <a:t>raw</a:t>
            </a:r>
            <a:r>
              <a:rPr lang="fr-FR" sz="2400" dirty="0">
                <a:ea typeface="+mj-lt"/>
                <a:cs typeface="+mj-lt"/>
              </a:rPr>
              <a:t> </a:t>
            </a:r>
            <a:r>
              <a:rPr lang="fr-FR" sz="2400" err="1">
                <a:ea typeface="+mj-lt"/>
                <a:cs typeface="+mj-lt"/>
              </a:rPr>
              <a:t>colors</a:t>
            </a:r>
            <a:endParaRPr lang="fr-FR" sz="2400">
              <a:cs typeface="Calibri Light"/>
            </a:endParaRPr>
          </a:p>
        </p:txBody>
      </p:sp>
      <p:pic>
        <p:nvPicPr>
          <p:cNvPr id="4" name="Image 4" descr="Une image contenant habits, Visage humain, peinture, personne&#10;&#10;Description générée automatiquement">
            <a:extLst>
              <a:ext uri="{FF2B5EF4-FFF2-40B4-BE49-F238E27FC236}">
                <a16:creationId xmlns:a16="http://schemas.microsoft.com/office/drawing/2014/main" id="{C7A5CE0A-128D-04BA-7726-634E961F8B6F}"/>
              </a:ext>
            </a:extLst>
          </p:cNvPr>
          <p:cNvPicPr>
            <a:picLocks noGrp="1" noChangeAspect="1"/>
          </p:cNvPicPr>
          <p:nvPr>
            <p:ph idx="1"/>
          </p:nvPr>
        </p:nvPicPr>
        <p:blipFill>
          <a:blip r:embed="rId2"/>
          <a:stretch>
            <a:fillRect/>
          </a:stretch>
        </p:blipFill>
        <p:spPr>
          <a:xfrm>
            <a:off x="3920331" y="1825625"/>
            <a:ext cx="4351338" cy="4351338"/>
          </a:xfrm>
        </p:spPr>
      </p:pic>
      <p:sp>
        <p:nvSpPr>
          <p:cNvPr id="6" name="ZoneTexte 5">
            <a:extLst>
              <a:ext uri="{FF2B5EF4-FFF2-40B4-BE49-F238E27FC236}">
                <a16:creationId xmlns:a16="http://schemas.microsoft.com/office/drawing/2014/main" id="{99D0197A-BB53-D07D-F2BA-FEF11CA009CD}"/>
              </a:ext>
            </a:extLst>
          </p:cNvPr>
          <p:cNvSpPr txBox="1"/>
          <p:nvPr/>
        </p:nvSpPr>
        <p:spPr>
          <a:xfrm>
            <a:off x="592666" y="3913481"/>
            <a:ext cx="30856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ea typeface="Calibri"/>
                <a:cs typeface="Calibri"/>
              </a:rPr>
              <a:t>Groupe 3 : </a:t>
            </a:r>
            <a:r>
              <a:rPr lang="fr-FR" dirty="0">
                <a:ea typeface="+mn-lt"/>
                <a:cs typeface="+mn-lt"/>
              </a:rPr>
              <a:t>portrait maniériste - état intermédiaire</a:t>
            </a:r>
            <a:endParaRPr lang="fr-FR" dirty="0"/>
          </a:p>
        </p:txBody>
      </p:sp>
    </p:spTree>
    <p:extLst>
      <p:ext uri="{BB962C8B-B14F-4D97-AF65-F5344CB8AC3E}">
        <p14:creationId xmlns:p14="http://schemas.microsoft.com/office/powerpoint/2010/main" val="158396335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Grand écran</PresentationFormat>
  <Paragraphs>0</Paragraphs>
  <Slides>12</Slides>
  <Notes>0</Notes>
  <HiddenSlides>0</HiddenSlides>
  <MMClips>0</MMClips>
  <ScaleCrop>false</ScaleCrop>
  <HeadingPairs>
    <vt:vector size="4" baseType="variant">
      <vt:variant>
        <vt:lpstr>Thème</vt:lpstr>
      </vt:variant>
      <vt:variant>
        <vt:i4>1</vt:i4>
      </vt:variant>
      <vt:variant>
        <vt:lpstr>Titres des diapositives</vt:lpstr>
      </vt:variant>
      <vt:variant>
        <vt:i4>12</vt:i4>
      </vt:variant>
    </vt:vector>
  </HeadingPairs>
  <TitlesOfParts>
    <vt:vector size="13" baseType="lpstr">
      <vt:lpstr>Thème Office</vt:lpstr>
      <vt:lpstr>Rendus de l'activité 2</vt:lpstr>
      <vt:lpstr>foreground painting Mary dressed in blue facing the angel Gabriel on her knees, looking at each other, in Renaissance style architecture, countryside landscape in the background, perspective</vt:lpstr>
      <vt:lpstr>foreground painting Mary without wings dressed in blue facing the angel Gabriel who is standing on his knees, looking at each other, in Renaissance style architecture with a column between them, countryside landscape in the background</vt:lpstr>
      <vt:lpstr>Commentaire de l'enseignant</vt:lpstr>
      <vt:lpstr>a sailboat in the foreground and a railway bridge in the background, painted in the style of claude monet, in shades of grey, blue, green</vt:lpstr>
      <vt:lpstr>painting of a sailboat in the foreground and a railway bridge in the background, large cloudy sky, small touches of paint juxtaposed in the style of claude monet, in shades of gray, blue, green</vt:lpstr>
      <vt:lpstr>Commentaire de l'enseignant</vt:lpstr>
      <vt:lpstr>Présentation PowerPoint</vt:lpstr>
      <vt:lpstr>painting which represents a young Duke of the Florentine Renaissance with a very elongated silhouette seated facing forward, his head turned, his hands crossed, in a Renaissance setting, with very raw colors</vt:lpstr>
      <vt:lpstr>oil painting which represents a young duke of the Florentine Renaissance with a very elongated silhouette, the body seen from the front, the head turned towards the side, the hands crossed, on a plain alpat background of raw green color</vt:lpstr>
      <vt:lpstr>Commentaire de l'enseignant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
  <cp:revision>257</cp:revision>
  <dcterms:created xsi:type="dcterms:W3CDTF">2023-07-03T14:00:47Z</dcterms:created>
  <dcterms:modified xsi:type="dcterms:W3CDTF">2023-07-04T10:08:19Z</dcterms:modified>
</cp:coreProperties>
</file>