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embedTrueTypeFonts="1" saveSubsetFonts="1" autoCompressPictures="0">
  <p:sldMasterIdLst>
    <p:sldMasterId id="2147483648" r:id="rId1"/>
  </p:sldMasterIdLst>
  <p:notesMasterIdLst>
    <p:notesMasterId r:id="rId25"/>
  </p:notesMasterIdLst>
  <p:handoutMasterIdLst>
    <p:handoutMasterId r:id="rId26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12192000" cy="6858000"/>
  <p:notesSz cx="6858000" cy="12192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Raleway" pitchFamily="2" charset="0"/>
      <p:regular r:id="rId31"/>
    </p:embeddedFont>
    <p:embeddedFont>
      <p:font typeface="Verdana" panose="020B0604030504040204" pitchFamily="34" charset="0"/>
      <p:regular r:id="rId32"/>
      <p:bold r:id="rId33"/>
      <p:italic r:id="rId34"/>
      <p:boldItalic r:id="rId35"/>
    </p:embeddedFont>
  </p:embeddedFontLst>
  <p:defaultTextStyle>
    <a:defPPr marR="0" lvl="0" algn="l">
      <a:lnSpc>
        <a:spcPct val="100000"/>
      </a:lnSpc>
      <a:spcBef>
        <a:spcPts val="0"/>
      </a:spcBef>
      <a:spcAft>
        <a:spcPts val="0"/>
      </a:spcAft>
    </a:defPPr>
    <a:lvl1pPr marR="0" lv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1pPr>
    <a:lvl2pPr marR="0" lvl="1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2pPr>
    <a:lvl3pPr marR="0" lvl="2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3pPr>
    <a:lvl4pPr marR="0" lvl="3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4pPr>
    <a:lvl5pPr marR="0" lvl="4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5pPr>
    <a:lvl6pPr marR="0" lvl="5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6pPr>
    <a:lvl7pPr marR="0" lvl="6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7pPr>
    <a:lvl8pPr marR="0" lvl="7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8pPr>
    <a:lvl9pPr marR="0" lvl="8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114" y="18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9" Type="http://schemas.openxmlformats.org/officeDocument/2006/relationships/tableStyles" Target="tableStyle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7.fntdata"/><Relationship Id="rId38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7FB4039-2A62-46CF-8E10-55BC3835EEB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C7130595-945D-45CA-A93E-B7DBED03E09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82A07C-EFA2-48C3-9C66-6D0DC4D0DE77}" type="datetime1">
              <a:rPr lang="fr-FR" smtClean="0"/>
              <a:t>01/07/2024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5E0A0E0E-0D91-42AF-BB38-36ECAED43EF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F2897157-BB3C-4C5C-AF4E-4CA5CE68771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4878D2-DF81-47E5-8824-8E2EB1714B4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0873851"/>
      </p:ext>
    </p:extLst>
  </p:cSld>
  <p:clrMap bg1="lt1" tx1="dk1" bg2="lt2" tx2="dk2" accent1="accent1" accent2="accent2" accent3="accent3" accent4="accent4" accent5="accent5" accent6="accent6" hlink="hlink" folHlink="folHlink"/>
  <p:hf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en-tête 1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5" name="Espace réservé de la date 2"/>
          <p:cNvSpPr>
            <a:spLocks noGrp="1"/>
          </p:cNvSpPr>
          <p:nvPr>
            <p:ph type="dt" idx="1"/>
          </p:nvPr>
        </p:nvSpPr>
        <p:spPr bwMode="auto">
          <a:xfrm>
            <a:off x="3884613" y="0"/>
            <a:ext cx="2971800" cy="6111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2B9D3454-B0BA-449D-9EA8-C12390ABDBC4}" type="datetime1">
              <a:rPr lang="fr-FR" smtClean="0"/>
              <a:t>01/07/2024</a:t>
            </a:fld>
            <a:endParaRPr lang="fr-FR"/>
          </a:p>
        </p:txBody>
      </p:sp>
      <p:sp>
        <p:nvSpPr>
          <p:cNvPr id="6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 bwMode="auto">
          <a:xfrm>
            <a:off x="-228600" y="1524000"/>
            <a:ext cx="7315200" cy="4114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es notes 4"/>
          <p:cNvSpPr>
            <a:spLocks noGrp="1"/>
          </p:cNvSpPr>
          <p:nvPr>
            <p:ph type="body" sz="quarter" idx="3"/>
          </p:nvPr>
        </p:nvSpPr>
        <p:spPr bwMode="auto">
          <a:xfrm>
            <a:off x="685800" y="5867399"/>
            <a:ext cx="5486400" cy="48006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>
              <a:defRPr/>
            </a:pPr>
            <a:r>
              <a:rPr lang="fr-FR"/>
              <a:t>Modifier les styles du texte du masque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Troisième niveau</a:t>
            </a:r>
            <a:endParaRPr/>
          </a:p>
          <a:p>
            <a:pPr lvl="3">
              <a:defRPr/>
            </a:pPr>
            <a:r>
              <a:rPr lang="fr-FR"/>
              <a:t>Quatrième niveau</a:t>
            </a:r>
            <a:endParaRPr/>
          </a:p>
          <a:p>
            <a:pPr lvl="4">
              <a:defRPr/>
            </a:pPr>
            <a:r>
              <a:rPr lang="fr-FR"/>
              <a:t>Cinquième niveau</a:t>
            </a:r>
            <a:endParaRPr/>
          </a:p>
        </p:txBody>
      </p:sp>
      <p:sp>
        <p:nvSpPr>
          <p:cNvPr id="8" name="Espace réservé du pied de page 5"/>
          <p:cNvSpPr>
            <a:spLocks noGrp="1"/>
          </p:cNvSpPr>
          <p:nvPr>
            <p:ph type="ftr" sz="quarter" idx="4"/>
          </p:nvPr>
        </p:nvSpPr>
        <p:spPr bwMode="auto">
          <a:xfrm>
            <a:off x="0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6"/>
          <p:cNvSpPr>
            <a:spLocks noGrp="1"/>
          </p:cNvSpPr>
          <p:nvPr>
            <p:ph type="sldNum" sz="quarter" idx="5"/>
          </p:nvPr>
        </p:nvSpPr>
        <p:spPr bwMode="auto">
          <a:xfrm>
            <a:off x="3884613" y="11580813"/>
            <a:ext cx="2971800" cy="611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4322079E-D14B-49E8-B81F-FBF00D78257C}" type="slidenum">
              <a:rPr lang="fr-FR"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/>
  <p:notesStyle>
    <a:lvl1pPr marL="0" algn="l" defTabSz="914400">
      <a:defRPr sz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Parcours de l’étudiant qui représente le plus le cluster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22079E-D14B-49E8-B81F-FBF00D78257C}" type="slidenum">
              <a:rPr lang="fr-FR"/>
              <a:t>15</a:t>
            </a:fld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4EFB3261-E5DF-4332-8F0F-8108D389ED35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6BEAF03A-2064-4E00-9B98-8E1148E3D598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2A42F9CF-9F15-4265-A638-8E0C0B148B7A}" type="datetime1">
              <a:rPr lang="fr-FR" smtClean="0"/>
              <a:t>01/07/2024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1FE9D987-6855-452F-A77D-EF49E59A77D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e l'image des diapositives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Espace réservé des notes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Parcours de l’étudiant qui représente le plus le cluster</a:t>
            </a:r>
            <a:endParaRPr/>
          </a:p>
        </p:txBody>
      </p:sp>
      <p:sp>
        <p:nvSpPr>
          <p:cNvPr id="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/>
        <p:txBody>
          <a:bodyPr/>
          <a:lstStyle/>
          <a:p>
            <a:pPr>
              <a:defRPr/>
            </a:pPr>
            <a:fld id="{4322079E-D14B-49E8-B81F-FBF00D78257C}" type="slidenum">
              <a:rPr lang="fr-FR"/>
              <a:t>16</a:t>
            </a:fld>
            <a:endParaRPr lang="fr-FR"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C28259EB-3F07-479E-8910-AF98A6918D20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ECED1679-78AA-4EAD-B27C-83A5F1B2119B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7EB0F110-0E79-4565-ABC6-C727E537F047}" type="datetime1">
              <a:rPr lang="fr-FR" smtClean="0"/>
              <a:t>01/07/2024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50E311F4-1AE9-4C6B-BD2F-D107BDECEBCA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Slide Image Placeholder 1"/>
          <p:cNvSpPr>
            <a:spLocks noGrp="1" noRot="1" noChangeAspect="1"/>
          </p:cNvSpPr>
          <p:nvPr>
            <p:ph type="sldImg"/>
          </p:nvPr>
        </p:nvSpPr>
        <p:spPr bwMode="auto"/>
      </p:sp>
      <p:sp>
        <p:nvSpPr>
          <p:cNvPr id="5" name="Notes Placeholder 2"/>
          <p:cNvSpPr>
            <a:spLocks noGrp="1"/>
          </p:cNvSpPr>
          <p:nvPr>
            <p:ph type="body" idx="1"/>
          </p:nvPr>
        </p:nvSpPr>
        <p:spPr bwMode="auto"/>
        <p:txBody>
          <a:bodyPr/>
          <a:lstStyle/>
          <a:p>
            <a:pPr>
              <a:defRPr/>
            </a:pPr>
            <a:r>
              <a:t>ces éléments + la littérature pédagogique </a:t>
            </a:r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0"/>
          </p:nvPr>
        </p:nvSpPr>
        <p:spPr bwMode="auto"/>
        <p:txBody>
          <a:bodyPr/>
          <a:lstStyle/>
          <a:p>
            <a:pPr>
              <a:defRPr/>
            </a:pPr>
            <a:endParaRPr/>
          </a:p>
        </p:txBody>
      </p:sp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9E816AD8-6E79-4A71-8B68-881EABC05201}"/>
              </a:ext>
            </a:extLst>
          </p:cNvPr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459CFF6-ADEB-4C88-BB63-A0A44CDC64AE}"/>
              </a:ext>
            </a:extLst>
          </p:cNvPr>
          <p:cNvSpPr>
            <a:spLocks noGrp="1"/>
          </p:cNvSpPr>
          <p:nvPr>
            <p:ph type="dt" idx="1"/>
          </p:nvPr>
        </p:nvSpPr>
        <p:spPr/>
        <p:txBody>
          <a:bodyPr/>
          <a:lstStyle/>
          <a:p>
            <a:pPr>
              <a:defRPr/>
            </a:pPr>
            <a:fld id="{9A4AB8A9-886D-4444-972B-9A3E055E775E}" type="datetime1">
              <a:rPr lang="fr-FR" smtClean="0"/>
              <a:t>01/07/2024</a:t>
            </a:fld>
            <a:endParaRPr lang="fr-FR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811BD16-A78E-40C4-84E1-B74F3405489B}"/>
              </a:ext>
            </a:extLst>
          </p:cNvPr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.jp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ierge fond bleu" userDrawn="1">
  <p:cSld name="Vierge fond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6;p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7;p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8;p2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centrée" userDrawn="1">
  <p:cSld name="Image centr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83;p11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84;p1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85;p1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86;p11"/>
          <p:cNvSpPr>
            <a:spLocks noGrp="1"/>
          </p:cNvSpPr>
          <p:nvPr>
            <p:ph type="body" idx="1"/>
          </p:nvPr>
        </p:nvSpPr>
        <p:spPr bwMode="auto">
          <a:xfrm>
            <a:off x="3041532" y="1766577"/>
            <a:ext cx="6108929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3200"/>
              <a:buNone/>
              <a:defRPr sz="32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87;p11"/>
          <p:cNvSpPr>
            <a:spLocks noGrp="1"/>
          </p:cNvSpPr>
          <p:nvPr>
            <p:ph type="body" idx="2"/>
          </p:nvPr>
        </p:nvSpPr>
        <p:spPr bwMode="auto">
          <a:xfrm>
            <a:off x="3041532" y="869543"/>
            <a:ext cx="6108930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" name="Google Shape;88;p11"/>
          <p:cNvPicPr>
            <a:picLocks noGrp="1"/>
          </p:cNvPicPr>
          <p:nvPr>
            <p:ph type="pic" idx="3"/>
          </p:nvPr>
        </p:nvPicPr>
        <p:blipFill>
          <a:blip/>
          <a:stretch/>
        </p:blipFill>
        <p:spPr bwMode="auto">
          <a:xfrm>
            <a:off x="3041534" y="2347571"/>
            <a:ext cx="6108929" cy="3558025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</p:pic>
      <p:sp>
        <p:nvSpPr>
          <p:cNvPr id="10" name="Google Shape;89;p11"/>
          <p:cNvSpPr>
            <a:spLocks noGrp="1"/>
          </p:cNvSpPr>
          <p:nvPr>
            <p:ph type="body" idx="4"/>
          </p:nvPr>
        </p:nvSpPr>
        <p:spPr bwMode="auto">
          <a:xfrm>
            <a:off x="3041532" y="5988457"/>
            <a:ext cx="6108929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 i="1">
                <a:solidFill>
                  <a:srgbClr val="3A3838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à gauche" userDrawn="1">
  <p:cSld name="Image à gauch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91;p12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92;p12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93;p12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94;p12"/>
          <p:cNvSpPr>
            <a:spLocks noGrp="1"/>
          </p:cNvSpPr>
          <p:nvPr>
            <p:ph type="body" idx="1"/>
          </p:nvPr>
        </p:nvSpPr>
        <p:spPr bwMode="auto">
          <a:xfrm>
            <a:off x="6938127" y="2285051"/>
            <a:ext cx="4920791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3200"/>
              <a:buNone/>
              <a:defRPr sz="32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95;p12"/>
          <p:cNvSpPr>
            <a:spLocks noGrp="1"/>
          </p:cNvSpPr>
          <p:nvPr>
            <p:ph type="body" idx="2"/>
          </p:nvPr>
        </p:nvSpPr>
        <p:spPr bwMode="auto">
          <a:xfrm>
            <a:off x="4218778" y="1160326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" name="Google Shape;96;p12"/>
          <p:cNvPicPr>
            <a:picLocks noGrp="1"/>
          </p:cNvPicPr>
          <p:nvPr>
            <p:ph type="pic" idx="3"/>
          </p:nvPr>
        </p:nvPicPr>
        <p:blipFill>
          <a:blip/>
          <a:stretch/>
        </p:blipFill>
        <p:spPr bwMode="auto">
          <a:xfrm>
            <a:off x="543431" y="2309567"/>
            <a:ext cx="6108929" cy="3558025"/>
          </a:xfrm>
          <a:prstGeom prst="rect">
            <a:avLst/>
          </a:prstGeom>
          <a:blipFill>
            <a:blip r:embed="rId4">
              <a:alphaModFix/>
            </a:blip>
            <a:stretch/>
          </a:blipFill>
          <a:ln>
            <a:noFill/>
          </a:ln>
        </p:spPr>
      </p:pic>
      <p:sp>
        <p:nvSpPr>
          <p:cNvPr id="10" name="Google Shape;97;p12"/>
          <p:cNvSpPr>
            <a:spLocks noGrp="1"/>
          </p:cNvSpPr>
          <p:nvPr>
            <p:ph type="body" idx="4"/>
          </p:nvPr>
        </p:nvSpPr>
        <p:spPr bwMode="auto">
          <a:xfrm>
            <a:off x="543431" y="5867592"/>
            <a:ext cx="6108929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 i="1">
                <a:solidFill>
                  <a:srgbClr val="3A3838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98;p12"/>
          <p:cNvSpPr>
            <a:spLocks noGrp="1"/>
          </p:cNvSpPr>
          <p:nvPr>
            <p:ph type="body" idx="5"/>
          </p:nvPr>
        </p:nvSpPr>
        <p:spPr bwMode="auto">
          <a:xfrm>
            <a:off x="6938128" y="2879999"/>
            <a:ext cx="4920792" cy="273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mage à droite" userDrawn="1">
  <p:cSld name="Image à droit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00;p13"/>
          <p:cNvPicPr>
            <a:picLocks noGrp="1"/>
          </p:cNvPicPr>
          <p:nvPr>
            <p:ph type="pic" idx="2"/>
          </p:nvPr>
        </p:nvPicPr>
        <p:blipFill>
          <a:blip/>
          <a:stretch/>
        </p:blipFill>
        <p:spPr bwMode="auto">
          <a:xfrm>
            <a:off x="5768844" y="1776004"/>
            <a:ext cx="6108929" cy="3558025"/>
          </a:xfrm>
          <a:prstGeom prst="rect">
            <a:avLst/>
          </a:prstGeom>
          <a:blipFill>
            <a:blip r:embed="rId2">
              <a:alphaModFix/>
            </a:blip>
            <a:stretch/>
          </a:blipFill>
          <a:ln>
            <a:noFill/>
          </a:ln>
        </p:spPr>
      </p:pic>
      <p:sp>
        <p:nvSpPr>
          <p:cNvPr id="5" name="Google Shape;101;p13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6" name="Google Shape;102;p1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Google Shape;103;p1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104;p13"/>
          <p:cNvSpPr>
            <a:spLocks noGrp="1"/>
          </p:cNvSpPr>
          <p:nvPr>
            <p:ph type="body" idx="1"/>
          </p:nvPr>
        </p:nvSpPr>
        <p:spPr bwMode="auto">
          <a:xfrm>
            <a:off x="559141" y="2109128"/>
            <a:ext cx="3754438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3200"/>
              <a:buNone/>
              <a:defRPr sz="32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05;p13"/>
          <p:cNvSpPr>
            <a:spLocks noGrp="1"/>
          </p:cNvSpPr>
          <p:nvPr>
            <p:ph type="body" idx="3"/>
          </p:nvPr>
        </p:nvSpPr>
        <p:spPr bwMode="auto">
          <a:xfrm>
            <a:off x="543431" y="1141038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0" name="Google Shape;106;p13"/>
          <p:cNvSpPr>
            <a:spLocks noGrp="1"/>
          </p:cNvSpPr>
          <p:nvPr>
            <p:ph type="body" idx="4"/>
          </p:nvPr>
        </p:nvSpPr>
        <p:spPr bwMode="auto">
          <a:xfrm>
            <a:off x="5768844" y="5487562"/>
            <a:ext cx="6108929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3A3838"/>
              </a:buClr>
              <a:buSzPts val="1200"/>
              <a:buNone/>
              <a:defRPr sz="1200" i="1">
                <a:solidFill>
                  <a:srgbClr val="3A3838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107;p13"/>
          <p:cNvSpPr>
            <a:spLocks noGrp="1"/>
          </p:cNvSpPr>
          <p:nvPr>
            <p:ph type="body" idx="5"/>
          </p:nvPr>
        </p:nvSpPr>
        <p:spPr bwMode="auto">
          <a:xfrm>
            <a:off x="559141" y="2828041"/>
            <a:ext cx="4920792" cy="2737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bliographie fond blanc" userDrawn="1">
  <p:cSld name="Bibliographie fond blanc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9;p14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110;p1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11;p1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2;p14"/>
          <p:cNvSpPr>
            <a:spLocks noGrp="1"/>
          </p:cNvSpPr>
          <p:nvPr>
            <p:ph type="body" idx="1"/>
          </p:nvPr>
        </p:nvSpPr>
        <p:spPr bwMode="auto">
          <a:xfrm>
            <a:off x="1260475" y="1047428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13;p14"/>
          <p:cNvSpPr>
            <a:spLocks noGrp="1"/>
          </p:cNvSpPr>
          <p:nvPr>
            <p:ph type="body" idx="2"/>
          </p:nvPr>
        </p:nvSpPr>
        <p:spPr bwMode="auto">
          <a:xfrm>
            <a:off x="1260000" y="1980000"/>
            <a:ext cx="9134157" cy="235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Bibliographie fond bleu" userDrawn="1">
  <p:cSld name="Bibliographie fond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15;p1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16;p15"/>
          <p:cNvSpPr>
            <a:spLocks noGrp="1"/>
          </p:cNvSpPr>
          <p:nvPr>
            <p:ph type="title"/>
          </p:nvPr>
        </p:nvSpPr>
        <p:spPr bwMode="auto">
          <a:xfrm>
            <a:off x="1900549" y="362706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6" name="Google Shape;117;p1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18;p15"/>
          <p:cNvSpPr>
            <a:spLocks noGrp="1"/>
          </p:cNvSpPr>
          <p:nvPr>
            <p:ph type="body" idx="1"/>
          </p:nvPr>
        </p:nvSpPr>
        <p:spPr bwMode="auto">
          <a:xfrm>
            <a:off x="2462211" y="2185365"/>
            <a:ext cx="7267575" cy="31480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119;p1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_Vierge fond bleu" userDrawn="1">
  <p:cSld name="1_Vierge fond bleu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21;p1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22;p1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23;p1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24;p16"/>
          <p:cNvSpPr>
            <a:spLocks noGrp="1"/>
          </p:cNvSpPr>
          <p:nvPr>
            <p:ph type="body" idx="1"/>
          </p:nvPr>
        </p:nvSpPr>
        <p:spPr bwMode="auto">
          <a:xfrm>
            <a:off x="2047189" y="566383"/>
            <a:ext cx="8097623" cy="7756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4400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25;p16"/>
          <p:cNvSpPr>
            <a:spLocks noGrp="1"/>
          </p:cNvSpPr>
          <p:nvPr>
            <p:ph type="body" idx="2"/>
          </p:nvPr>
        </p:nvSpPr>
        <p:spPr bwMode="auto">
          <a:xfrm>
            <a:off x="2047187" y="1760508"/>
            <a:ext cx="8097624" cy="592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3200"/>
              <a:buNone/>
              <a:defRPr sz="32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" name="Google Shape;126;p16" descr="Courrier"/>
          <p:cNvPicPr/>
          <p:nvPr/>
        </p:nvPicPr>
        <p:blipFill>
          <a:blip r:embed="rId5">
            <a:alphaModFix/>
          </a:blip>
          <a:stretch/>
        </p:blipFill>
        <p:spPr bwMode="auto">
          <a:xfrm>
            <a:off x="5867399" y="248903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27;p16" descr="Lien"/>
          <p:cNvPicPr/>
          <p:nvPr/>
        </p:nvPicPr>
        <p:blipFill>
          <a:blip r:embed="rId6">
            <a:alphaModFix/>
          </a:blip>
          <a:stretch/>
        </p:blipFill>
        <p:spPr bwMode="auto">
          <a:xfrm>
            <a:off x="5867399" y="4486086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128;p16"/>
          <p:cNvSpPr>
            <a:spLocks noGrp="1"/>
          </p:cNvSpPr>
          <p:nvPr>
            <p:ph type="body" idx="3"/>
          </p:nvPr>
        </p:nvSpPr>
        <p:spPr bwMode="auto">
          <a:xfrm>
            <a:off x="2047189" y="4964780"/>
            <a:ext cx="8097623" cy="760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Inter"/>
              <a:buNone/>
              <a:defRPr sz="1800">
                <a:solidFill>
                  <a:schemeClr val="lt2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2" name="Google Shape;129;p16"/>
          <p:cNvSpPr>
            <a:spLocks noGrp="1"/>
          </p:cNvSpPr>
          <p:nvPr>
            <p:ph type="body" idx="4"/>
          </p:nvPr>
        </p:nvSpPr>
        <p:spPr bwMode="auto">
          <a:xfrm>
            <a:off x="2047187" y="3004790"/>
            <a:ext cx="8097624" cy="142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clusion" userDrawn="1">
  <p:cSld name="Conclus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31;p17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132;p1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33;p1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34;p17"/>
          <p:cNvSpPr>
            <a:spLocks noGrp="1"/>
          </p:cNvSpPr>
          <p:nvPr>
            <p:ph type="body" idx="1"/>
          </p:nvPr>
        </p:nvSpPr>
        <p:spPr bwMode="auto">
          <a:xfrm>
            <a:off x="1260000" y="1980000"/>
            <a:ext cx="9134157" cy="235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35;p17"/>
          <p:cNvSpPr>
            <a:spLocks noGrp="1"/>
          </p:cNvSpPr>
          <p:nvPr>
            <p:ph type="body" idx="2"/>
          </p:nvPr>
        </p:nvSpPr>
        <p:spPr bwMode="auto">
          <a:xfrm>
            <a:off x="1260475" y="1047428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atelier" userDrawn="1">
  <p:cSld name="Titre atelie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37;p1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38;p18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39;p18"/>
          <p:cNvSpPr>
            <a:spLocks noGrp="1"/>
          </p:cNvSpPr>
          <p:nvPr>
            <p:ph type="body" idx="1"/>
          </p:nvPr>
        </p:nvSpPr>
        <p:spPr bwMode="auto">
          <a:xfrm>
            <a:off x="1900549" y="365973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40;p1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1;p18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15634"/>
            <a:ext cx="2537476" cy="1713462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2;p18"/>
          <p:cNvSpPr>
            <a:spLocks noGrp="1"/>
          </p:cNvSpPr>
          <p:nvPr>
            <p:ph type="body" idx="2"/>
          </p:nvPr>
        </p:nvSpPr>
        <p:spPr bwMode="auto">
          <a:xfrm>
            <a:off x="1900548" y="5671038"/>
            <a:ext cx="8390901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émo" userDrawn="1">
  <p:cSld name="Titre démo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44;p1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145;p19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46;p19"/>
          <p:cNvSpPr>
            <a:spLocks noGrp="1"/>
          </p:cNvSpPr>
          <p:nvPr>
            <p:ph type="body" idx="1"/>
          </p:nvPr>
        </p:nvSpPr>
        <p:spPr bwMode="auto">
          <a:xfrm>
            <a:off x="1900549" y="365973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147;p1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148;p19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10033453" y="-119490"/>
            <a:ext cx="2859791" cy="1906527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49;p19"/>
          <p:cNvSpPr>
            <a:spLocks noGrp="1"/>
          </p:cNvSpPr>
          <p:nvPr>
            <p:ph type="body" idx="2"/>
          </p:nvPr>
        </p:nvSpPr>
        <p:spPr bwMode="auto">
          <a:xfrm>
            <a:off x="1900549" y="5652569"/>
            <a:ext cx="8390900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de partie" userDrawn="1">
  <p:cSld name="Titre de 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51;p2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2;p2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3;p20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4;p20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Diapositive de titre" userDrawn="1">
  <p:cSld name="Diapositive de tit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20;p3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1;p3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2;p3"/>
          <p:cNvSpPr>
            <a:spLocks noGrp="1"/>
          </p:cNvSpPr>
          <p:nvPr>
            <p:ph type="body" idx="1"/>
          </p:nvPr>
        </p:nvSpPr>
        <p:spPr bwMode="auto">
          <a:xfrm>
            <a:off x="1900549" y="365973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23;p3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24;p3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25;p3"/>
          <p:cNvSpPr>
            <a:spLocks noGrp="1"/>
          </p:cNvSpPr>
          <p:nvPr>
            <p:ph type="body" idx="2"/>
          </p:nvPr>
        </p:nvSpPr>
        <p:spPr bwMode="auto">
          <a:xfrm>
            <a:off x="1900548" y="5652569"/>
            <a:ext cx="8390901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sous-partie" userDrawn="1">
  <p:cSld name="Titre sous-parti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156;p21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Google Shape;157;p21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158;p21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159;p21"/>
          <p:cNvSpPr/>
          <p:nvPr/>
        </p:nvSpPr>
        <p:spPr bwMode="auto">
          <a:xfrm>
            <a:off x="3154481" y="496901"/>
            <a:ext cx="5883036" cy="8453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pPr>
            <a:endParaRPr sz="4400" b="0" i="0" u="none" strike="noStrike" cap="none">
              <a:solidFill>
                <a:schemeClr val="lt1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8" name="Google Shape;160;p21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Raleway"/>
              <a:buNone/>
              <a:defRPr sz="60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Google Shape;161;p21"/>
          <p:cNvSpPr>
            <a:spLocks noGrp="1"/>
          </p:cNvSpPr>
          <p:nvPr>
            <p:ph type="body" idx="1"/>
          </p:nvPr>
        </p:nvSpPr>
        <p:spPr bwMode="auto">
          <a:xfrm>
            <a:off x="2713830" y="660651"/>
            <a:ext cx="6764337" cy="517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3 Contributeurs" userDrawn="1">
  <p:cSld name="3 Contributeur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27;p4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28;p4"/>
          <p:cNvSpPr>
            <a:spLocks noGrp="1"/>
          </p:cNvSpPr>
          <p:nvPr>
            <p:ph type="title"/>
          </p:nvPr>
        </p:nvSpPr>
        <p:spPr bwMode="auto">
          <a:xfrm>
            <a:off x="2574867" y="340186"/>
            <a:ext cx="70422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29;p4"/>
          <p:cNvSpPr>
            <a:spLocks noGrp="1"/>
          </p:cNvSpPr>
          <p:nvPr>
            <p:ph type="body" idx="1"/>
          </p:nvPr>
        </p:nvSpPr>
        <p:spPr bwMode="auto">
          <a:xfrm>
            <a:off x="2574867" y="5652569"/>
            <a:ext cx="7042264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30;p4"/>
          <p:cNvSpPr>
            <a:spLocks noGrp="1"/>
          </p:cNvSpPr>
          <p:nvPr>
            <p:ph type="body" idx="2"/>
          </p:nvPr>
        </p:nvSpPr>
        <p:spPr bwMode="auto">
          <a:xfrm>
            <a:off x="5025042" y="4261875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31;p4"/>
          <p:cNvSpPr>
            <a:spLocks noGrp="1"/>
          </p:cNvSpPr>
          <p:nvPr>
            <p:ph type="body" idx="3"/>
          </p:nvPr>
        </p:nvSpPr>
        <p:spPr bwMode="auto">
          <a:xfrm>
            <a:off x="8906231" y="4261875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9" name="Google Shape;32;p4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33;p4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Google Shape;34;p4"/>
          <p:cNvSpPr/>
          <p:nvPr/>
        </p:nvSpPr>
        <p:spPr bwMode="auto">
          <a:xfrm>
            <a:off x="1197204" y="2140742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35;p4"/>
          <p:cNvSpPr/>
          <p:nvPr/>
        </p:nvSpPr>
        <p:spPr bwMode="auto">
          <a:xfrm>
            <a:off x="5070537" y="2140742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3" name="Google Shape;36;p4"/>
          <p:cNvSpPr/>
          <p:nvPr/>
        </p:nvSpPr>
        <p:spPr bwMode="auto">
          <a:xfrm>
            <a:off x="8943870" y="2140742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4" name="Google Shape;37;p4"/>
          <p:cNvSpPr>
            <a:spLocks noGrp="1"/>
          </p:cNvSpPr>
          <p:nvPr>
            <p:ph type="body" idx="4"/>
          </p:nvPr>
        </p:nvSpPr>
        <p:spPr bwMode="auto">
          <a:xfrm>
            <a:off x="1159565" y="4218566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2 Contributeurs" userDrawn="1">
  <p:cSld name="2 Contributeurs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39;p5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40;p5"/>
          <p:cNvSpPr>
            <a:spLocks noGrp="1"/>
          </p:cNvSpPr>
          <p:nvPr>
            <p:ph type="title"/>
          </p:nvPr>
        </p:nvSpPr>
        <p:spPr bwMode="auto">
          <a:xfrm>
            <a:off x="2574867" y="340186"/>
            <a:ext cx="70422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41;p5"/>
          <p:cNvSpPr>
            <a:spLocks noGrp="1"/>
          </p:cNvSpPr>
          <p:nvPr>
            <p:ph type="body" idx="1"/>
          </p:nvPr>
        </p:nvSpPr>
        <p:spPr bwMode="auto">
          <a:xfrm>
            <a:off x="2574867" y="5652569"/>
            <a:ext cx="6972730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42;p5"/>
          <p:cNvSpPr>
            <a:spLocks noGrp="1"/>
          </p:cNvSpPr>
          <p:nvPr>
            <p:ph type="body" idx="2"/>
          </p:nvPr>
        </p:nvSpPr>
        <p:spPr bwMode="auto">
          <a:xfrm>
            <a:off x="6985818" y="4224168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43;p5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44;p5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45;p5"/>
          <p:cNvSpPr/>
          <p:nvPr/>
        </p:nvSpPr>
        <p:spPr bwMode="auto">
          <a:xfrm>
            <a:off x="3157980" y="2103035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1" name="Google Shape;46;p5"/>
          <p:cNvSpPr/>
          <p:nvPr/>
        </p:nvSpPr>
        <p:spPr bwMode="auto">
          <a:xfrm>
            <a:off x="7031312" y="2103035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sp>
        <p:nvSpPr>
          <p:cNvPr id="12" name="Google Shape;47;p5"/>
          <p:cNvSpPr>
            <a:spLocks noGrp="1"/>
          </p:cNvSpPr>
          <p:nvPr>
            <p:ph type="body" idx="3"/>
          </p:nvPr>
        </p:nvSpPr>
        <p:spPr bwMode="auto">
          <a:xfrm>
            <a:off x="3120341" y="4180859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1 Contributeur" userDrawn="1">
  <p:cSld name="1 Contributeur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49;p6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0;p6"/>
          <p:cNvSpPr>
            <a:spLocks noGrp="1"/>
          </p:cNvSpPr>
          <p:nvPr>
            <p:ph type="title"/>
          </p:nvPr>
        </p:nvSpPr>
        <p:spPr bwMode="auto">
          <a:xfrm>
            <a:off x="2574867" y="340186"/>
            <a:ext cx="7042264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 sz="44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1;p6"/>
          <p:cNvSpPr>
            <a:spLocks noGrp="1"/>
          </p:cNvSpPr>
          <p:nvPr>
            <p:ph type="body" idx="1"/>
          </p:nvPr>
        </p:nvSpPr>
        <p:spPr bwMode="auto">
          <a:xfrm>
            <a:off x="2648606" y="5652569"/>
            <a:ext cx="7042264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52;p6"/>
          <p:cNvSpPr>
            <a:spLocks noGrp="1"/>
          </p:cNvSpPr>
          <p:nvPr>
            <p:ph type="body" idx="2"/>
          </p:nvPr>
        </p:nvSpPr>
        <p:spPr bwMode="auto">
          <a:xfrm>
            <a:off x="5025042" y="4261875"/>
            <a:ext cx="2141913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8" name="Google Shape;53;p6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266323" cy="12639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54;p6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466516" y="-42306"/>
            <a:ext cx="2537476" cy="182934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Google Shape;55;p6"/>
          <p:cNvSpPr/>
          <p:nvPr/>
        </p:nvSpPr>
        <p:spPr bwMode="auto">
          <a:xfrm>
            <a:off x="5070537" y="2140742"/>
            <a:ext cx="2066637" cy="2066637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Titre conférence" userDrawn="1">
  <p:cSld name="Titre conférenc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oogle Shape;57;p7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Google Shape;58;p7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59;p7"/>
          <p:cNvSpPr>
            <a:spLocks noGrp="1"/>
          </p:cNvSpPr>
          <p:nvPr>
            <p:ph type="body" idx="1"/>
          </p:nvPr>
        </p:nvSpPr>
        <p:spPr bwMode="auto">
          <a:xfrm>
            <a:off x="1900549" y="365973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pic>
        <p:nvPicPr>
          <p:cNvPr id="7" name="Google Shape;60;p7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188008" y="172380"/>
            <a:ext cx="1828798" cy="18253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Google Shape;61;p7"/>
          <p:cNvPicPr/>
          <p:nvPr/>
        </p:nvPicPr>
        <p:blipFill>
          <a:blip r:embed="rId4">
            <a:alphaModFix/>
          </a:blip>
          <a:stretch/>
        </p:blipFill>
        <p:spPr bwMode="auto">
          <a:xfrm>
            <a:off x="9588605" y="-156020"/>
            <a:ext cx="2523039" cy="1885116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62;p7"/>
          <p:cNvSpPr>
            <a:spLocks noGrp="1"/>
          </p:cNvSpPr>
          <p:nvPr>
            <p:ph type="body" idx="2"/>
          </p:nvPr>
        </p:nvSpPr>
        <p:spPr bwMode="auto">
          <a:xfrm>
            <a:off x="1900548" y="5652569"/>
            <a:ext cx="8390901" cy="4988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 sz="2800">
                <a:solidFill>
                  <a:schemeClr val="lt1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Vierge fond blanc" type="blank" userDrawn="1">
  <p:cSld name="BLANK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4;p8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65;p8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66;p8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Introduction" userDrawn="1">
  <p:cSld name="Introduction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68;p9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69;p9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0;p9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1;p9"/>
          <p:cNvSpPr>
            <a:spLocks noGrp="1"/>
          </p:cNvSpPr>
          <p:nvPr>
            <p:ph type="body" idx="1"/>
          </p:nvPr>
        </p:nvSpPr>
        <p:spPr bwMode="auto">
          <a:xfrm>
            <a:off x="1260000" y="1980000"/>
            <a:ext cx="9134157" cy="235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2;p9"/>
          <p:cNvSpPr>
            <a:spLocks noGrp="1"/>
          </p:cNvSpPr>
          <p:nvPr>
            <p:ph type="body" idx="2"/>
          </p:nvPr>
        </p:nvSpPr>
        <p:spPr bwMode="auto">
          <a:xfrm>
            <a:off x="1260475" y="1047428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4E2CC2E-9D94-4461-926B-FB272D9D041F}"/>
              </a:ext>
            </a:extLst>
          </p:cNvPr>
          <p:cNvSpPr>
            <a:spLocks noGrp="1"/>
          </p:cNvSpPr>
          <p:nvPr>
            <p:ph type="sldNum" idx="12"/>
          </p:nvPr>
        </p:nvSpPr>
        <p:spPr>
          <a:xfrm>
            <a:off x="11568608" y="6400800"/>
            <a:ext cx="43204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00000000-1234-1234-1234-123412341234}" type="slidenum">
              <a:rPr lang="fr-FR" smtClean="0"/>
              <a:pPr>
                <a:defRPr/>
              </a:pPr>
              <a:t>‹N°›</a:t>
            </a:fld>
            <a:endParaRPr lang="fr-FR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matchingName="Contenu textuel" userDrawn="1">
  <p:cSld name="Contenu textuel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4;p10"/>
          <p:cNvSpPr/>
          <p:nvPr/>
        </p:nvSpPr>
        <p:spPr bwMode="auto">
          <a:xfrm>
            <a:off x="0" y="0"/>
            <a:ext cx="12191998" cy="731520"/>
          </a:xfrm>
          <a:prstGeom prst="rect">
            <a:avLst/>
          </a:prstGeom>
          <a:solidFill>
            <a:srgbClr val="0D4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>
              <a:spcBef>
                <a:spcPts val="0"/>
              </a:spcBef>
              <a:spcAft>
                <a:spcPts val="0"/>
              </a:spcAft>
              <a:buNone/>
              <a:defRPr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5" name="Google Shape;75;p10"/>
          <p:cNvPicPr/>
          <p:nvPr/>
        </p:nvPicPr>
        <p:blipFill>
          <a:blip r:embed="rId2">
            <a:alphaModFix/>
          </a:blip>
          <a:stretch/>
        </p:blipFill>
        <p:spPr bwMode="auto">
          <a:xfrm>
            <a:off x="11094720" y="-59541"/>
            <a:ext cx="1097278" cy="791061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oogle Shape;76;p10"/>
          <p:cNvPicPr/>
          <p:nvPr/>
        </p:nvPicPr>
        <p:blipFill>
          <a:blip r:embed="rId3">
            <a:alphaModFix/>
          </a:blip>
          <a:stretch/>
        </p:blipFill>
        <p:spPr bwMode="auto">
          <a:xfrm>
            <a:off x="0" y="5943600"/>
            <a:ext cx="12192000" cy="91440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77;p10"/>
          <p:cNvSpPr>
            <a:spLocks noGrp="1"/>
          </p:cNvSpPr>
          <p:nvPr>
            <p:ph type="body" idx="1"/>
          </p:nvPr>
        </p:nvSpPr>
        <p:spPr bwMode="auto">
          <a:xfrm>
            <a:off x="1260000" y="2880000"/>
            <a:ext cx="9134157" cy="23574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Inter"/>
                <a:ea typeface="Inter"/>
                <a:cs typeface="Inter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78;p10"/>
          <p:cNvSpPr/>
          <p:nvPr/>
        </p:nvSpPr>
        <p:spPr bwMode="auto">
          <a:xfrm>
            <a:off x="1259998" y="1888840"/>
            <a:ext cx="4546911" cy="7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/>
            </a:pPr>
            <a:endParaRPr sz="3200" b="0" i="0" u="none" strike="noStrike" cap="none">
              <a:solidFill>
                <a:srgbClr val="0D405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9" name="Google Shape;79;p10"/>
          <p:cNvSpPr/>
          <p:nvPr/>
        </p:nvSpPr>
        <p:spPr bwMode="auto">
          <a:xfrm>
            <a:off x="1259998" y="1806440"/>
            <a:ext cx="4546911" cy="7910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marR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pPr>
            <a:endParaRPr sz="4400" b="0" i="0" u="none" strike="noStrike" cap="none">
              <a:solidFill>
                <a:srgbClr val="0D4050"/>
              </a:solidFill>
              <a:latin typeface="Raleway"/>
              <a:ea typeface="Raleway"/>
              <a:cs typeface="Raleway"/>
            </a:endParaRPr>
          </a:p>
        </p:txBody>
      </p:sp>
      <p:sp>
        <p:nvSpPr>
          <p:cNvPr id="10" name="Google Shape;80;p10"/>
          <p:cNvSpPr>
            <a:spLocks noGrp="1"/>
          </p:cNvSpPr>
          <p:nvPr>
            <p:ph type="body" idx="2"/>
          </p:nvPr>
        </p:nvSpPr>
        <p:spPr bwMode="auto">
          <a:xfrm>
            <a:off x="1260475" y="1889126"/>
            <a:ext cx="3754438" cy="5429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3200"/>
              <a:buNone/>
              <a:defRPr sz="32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11" name="Google Shape;81;p10"/>
          <p:cNvSpPr>
            <a:spLocks noGrp="1"/>
          </p:cNvSpPr>
          <p:nvPr>
            <p:ph type="body" idx="3"/>
          </p:nvPr>
        </p:nvSpPr>
        <p:spPr bwMode="auto">
          <a:xfrm>
            <a:off x="1260475" y="1047428"/>
            <a:ext cx="3754438" cy="75901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0;p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pPr>
              <a:defRPr/>
            </a:pPr>
            <a:endParaRPr/>
          </a:p>
        </p:txBody>
      </p:sp>
      <p:sp>
        <p:nvSpPr>
          <p:cNvPr id="5" name="Google Shape;11;p1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6" name="Google Shape;12;p1"/>
          <p:cNvSpPr>
            <a:spLocks noGrp="1"/>
          </p:cNvSpPr>
          <p:nvPr>
            <p:ph type="dt" idx="10"/>
          </p:nvPr>
        </p:nvSpPr>
        <p:spPr bwMode="auto"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7" name="Google Shape;13;p1"/>
          <p:cNvSpPr>
            <a:spLocks noGrp="1"/>
          </p:cNvSpPr>
          <p:nvPr>
            <p:ph type="ftr" idx="11"/>
          </p:nvPr>
        </p:nvSpPr>
        <p:spPr bwMode="auto"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R="0"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R="0"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R="0"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R="0"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R="0"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R="0"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R="0"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endParaRPr/>
          </a:p>
        </p:txBody>
      </p:sp>
      <p:sp>
        <p:nvSpPr>
          <p:cNvPr id="8" name="Google Shape;14;p1"/>
          <p:cNvSpPr>
            <a:spLocks noGrp="1"/>
          </p:cNvSpPr>
          <p:nvPr>
            <p:ph type="sldNum" idx="12"/>
          </p:nvPr>
        </p:nvSpPr>
        <p:spPr bwMode="auto"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1pPr>
            <a:lvl2pPr marL="0" marR="0" lvl="1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2pPr>
            <a:lvl3pPr marL="0" marR="0" lvl="2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3pPr>
            <a:lvl4pPr marL="0" marR="0" lvl="3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4pPr>
            <a:lvl5pPr marL="0" marR="0" lvl="4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5pPr>
            <a:lvl6pPr marL="0" marR="0" lvl="5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6pPr>
            <a:lvl7pPr marL="0" marR="0" lvl="6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7pPr>
            <a:lvl8pPr marL="0" marR="0" lvl="7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8pPr>
            <a:lvl9pPr marL="0" marR="0" lvl="8" indent="0" algn="r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/>
              <a:t>‹N°›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</p:sldLayoutIdLst>
  <p:hf hdr="0" ftr="0" dt="0"/>
  <p:txStyles>
    <p:title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titleStyle>
    <p:body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bodyStyle>
    <p:otherStyle>
      <a:defPPr marR="0" lvl="0" algn="l">
        <a:lnSpc>
          <a:spcPct val="100000"/>
        </a:lnSpc>
        <a:spcBef>
          <a:spcPts val="0"/>
        </a:spcBef>
        <a:spcAft>
          <a:spcPts val="0"/>
        </a:spcAft>
      </a:defPPr>
      <a:lvl1pPr marR="0" lv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1pPr>
      <a:lvl2pPr marR="0" lvl="1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2pPr>
      <a:lvl3pPr marR="0" lvl="2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3pPr>
      <a:lvl4pPr marR="0" lvl="3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4pPr>
      <a:lvl5pPr marR="0" lvl="4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5pPr>
      <a:lvl6pPr marR="0" lvl="5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6pPr>
      <a:lvl7pPr marR="0" lvl="6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7pPr>
      <a:lvl8pPr marR="0" lvl="7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8pPr>
      <a:lvl9pPr marR="0" lvl="8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26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0.pn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87916" y="1654368"/>
            <a:ext cx="11493499" cy="1171381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4600" b="0" i="0" u="none" strike="noStrike" cap="none" spc="0">
                <a:solidFill>
                  <a:srgbClr val="FFFFFF"/>
                </a:solidFill>
                <a:latin typeface="Arial"/>
                <a:ea typeface="Arial"/>
                <a:cs typeface="Arial"/>
              </a:rPr>
              <a:t>Clustering &amp; Analyse du parcours étudiant</a:t>
            </a:r>
            <a:endParaRPr sz="4600"/>
          </a:p>
        </p:txBody>
      </p:sp>
      <p:sp>
        <p:nvSpPr>
          <p:cNvPr id="5" name="Rectangle 4"/>
          <p:cNvSpPr/>
          <p:nvPr/>
        </p:nvSpPr>
        <p:spPr bwMode="auto">
          <a:xfrm>
            <a:off x="953581" y="3541567"/>
            <a:ext cx="5281083" cy="84666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000" b="1">
                <a:solidFill>
                  <a:schemeClr val="bg1"/>
                </a:solidFill>
              </a:rPr>
              <a:t>Nirina </a:t>
            </a:r>
            <a:r>
              <a:rPr sz="2000" b="1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Andriamanantenasoa</a:t>
            </a:r>
            <a:endParaRPr/>
          </a:p>
          <a:p>
            <a:pPr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Ingénieur pédagogique</a:t>
            </a:r>
            <a:endParaRPr/>
          </a:p>
          <a:p>
            <a:pPr>
              <a:defRPr/>
            </a:pPr>
            <a:r>
              <a:rPr sz="1600" b="0" i="0" u="none">
                <a:solidFill>
                  <a:schemeClr val="bg1"/>
                </a:solidFill>
                <a:latin typeface="Arial"/>
                <a:ea typeface="Arial"/>
                <a:cs typeface="Arial"/>
              </a:rPr>
              <a:t>CAPSULE </a:t>
            </a:r>
            <a:endParaRPr/>
          </a:p>
          <a:p>
            <a:pPr>
              <a:defRPr/>
            </a:pPr>
            <a:endParaRPr sz="1600" b="0" i="0" u="none">
              <a:solidFill>
                <a:schemeClr val="bg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7927998" y="3541567"/>
            <a:ext cx="3354916" cy="82299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lang="en-US" sz="2000" b="1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Delphine Ruggeri</a:t>
            </a:r>
            <a:endParaRPr sz="2000" b="1" i="0" u="none" strike="noStrike" cap="none" spc="0">
              <a:solidFill>
                <a:schemeClr val="bg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Ingénieure pédagogique </a:t>
            </a:r>
            <a:endParaRPr/>
          </a:p>
          <a:p>
            <a:pPr>
              <a:defRPr/>
            </a:pPr>
            <a:r>
              <a:rPr lang="en-US" sz="1600" b="0" i="0" u="none" strike="noStrike" cap="none" spc="0">
                <a:solidFill>
                  <a:schemeClr val="bg1"/>
                </a:solidFill>
                <a:latin typeface="Arial"/>
                <a:ea typeface="Arial"/>
                <a:cs typeface="Arial"/>
              </a:rPr>
              <a:t>CAPSULE </a:t>
            </a:r>
            <a:endParaRPr/>
          </a:p>
        </p:txBody>
      </p:sp>
      <p:grpSp>
        <p:nvGrpSpPr>
          <p:cNvPr id="7" name="Groupe 6"/>
          <p:cNvGrpSpPr/>
          <p:nvPr/>
        </p:nvGrpSpPr>
        <p:grpSpPr bwMode="auto">
          <a:xfrm>
            <a:off x="9462581" y="5113864"/>
            <a:ext cx="2201333" cy="751416"/>
            <a:chOff x="0" y="0"/>
            <a:chExt cx="2201333" cy="751416"/>
          </a:xfrm>
        </p:grpSpPr>
        <p:sp>
          <p:nvSpPr>
            <p:cNvPr id="8" name="Rectangle 7"/>
            <p:cNvSpPr/>
            <p:nvPr/>
          </p:nvSpPr>
          <p:spPr bwMode="auto">
            <a:xfrm>
              <a:off x="0" y="0"/>
              <a:ext cx="2201333" cy="751416"/>
            </a:xfrm>
            <a:prstGeom prst="rect">
              <a:avLst/>
            </a:prstGeom>
            <a:solidFill>
              <a:schemeClr val="bg1"/>
            </a:solidFill>
            <a:ln w="25400" cap="flat" cmpd="sng" algn="ctr">
              <a:solidFill>
                <a:schemeClr val="bg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pPr>
                <a:defRPr/>
              </a:pPr>
              <a:endParaRPr/>
            </a:p>
          </p:txBody>
        </p:sp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64583" y="60024"/>
              <a:ext cx="1566333" cy="631367"/>
            </a:xfrm>
            <a:prstGeom prst="rect">
              <a:avLst/>
            </a:prstGeom>
          </p:spPr>
        </p:pic>
      </p:grpSp>
      <p:sp>
        <p:nvSpPr>
          <p:cNvPr id="10" name="Rectangle 9"/>
          <p:cNvSpPr/>
          <p:nvPr/>
        </p:nvSpPr>
        <p:spPr bwMode="auto">
          <a:xfrm>
            <a:off x="667833" y="5065180"/>
            <a:ext cx="8329083" cy="861486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1800" dirty="0">
                <a:solidFill>
                  <a:schemeClr val="bg1"/>
                </a:solidFill>
              </a:rPr>
              <a:t>CAPSULE : Centre </a:t>
            </a:r>
            <a:r>
              <a:rPr sz="1800" dirty="0" err="1">
                <a:solidFill>
                  <a:schemeClr val="bg1"/>
                </a:solidFill>
              </a:rPr>
              <a:t>d'Appui</a:t>
            </a:r>
            <a:r>
              <a:rPr sz="1800" dirty="0">
                <a:solidFill>
                  <a:schemeClr val="bg1"/>
                </a:solidFill>
              </a:rPr>
              <a:t> pour la </a:t>
            </a:r>
            <a:r>
              <a:rPr sz="1800" dirty="0" err="1">
                <a:solidFill>
                  <a:schemeClr val="bg1"/>
                </a:solidFill>
              </a:rPr>
              <a:t>Pédagogie</a:t>
            </a:r>
            <a:r>
              <a:rPr sz="1800" dirty="0">
                <a:solidFill>
                  <a:schemeClr val="bg1"/>
                </a:solidFill>
              </a:rPr>
              <a:t> et </a:t>
            </a:r>
            <a:r>
              <a:rPr sz="1800" dirty="0" err="1">
                <a:solidFill>
                  <a:schemeClr val="bg1"/>
                </a:solidFill>
              </a:rPr>
              <a:t>SUpport</a:t>
            </a:r>
            <a:r>
              <a:rPr sz="1800" dirty="0">
                <a:solidFill>
                  <a:schemeClr val="bg1"/>
                </a:solidFill>
              </a:rPr>
              <a:t> à </a:t>
            </a:r>
            <a:r>
              <a:rPr lang="fr-FR" sz="1800" dirty="0">
                <a:solidFill>
                  <a:schemeClr val="bg1"/>
                </a:solidFill>
              </a:rPr>
              <a:t>L</a:t>
            </a:r>
            <a:r>
              <a:rPr sz="1800" dirty="0">
                <a:solidFill>
                  <a:schemeClr val="bg1"/>
                </a:solidFill>
              </a:rPr>
              <a:t>'</a:t>
            </a:r>
            <a:r>
              <a:rPr sz="1800" dirty="0" err="1">
                <a:solidFill>
                  <a:schemeClr val="bg1"/>
                </a:solidFill>
              </a:rPr>
              <a:t>Expérimentation</a:t>
            </a:r>
            <a:endParaRPr dirty="0"/>
          </a:p>
          <a:p>
            <a:pPr>
              <a:defRPr/>
            </a:pPr>
            <a:r>
              <a:rPr sz="2000" dirty="0" err="1">
                <a:solidFill>
                  <a:schemeClr val="bg1"/>
                </a:solidFill>
              </a:rPr>
              <a:t>Faculté</a:t>
            </a:r>
            <a:r>
              <a:rPr sz="2000" dirty="0">
                <a:solidFill>
                  <a:schemeClr val="bg1"/>
                </a:solidFill>
              </a:rPr>
              <a:t> des Sciences et </a:t>
            </a:r>
            <a:r>
              <a:rPr sz="2000" dirty="0" err="1">
                <a:solidFill>
                  <a:schemeClr val="bg1"/>
                </a:solidFill>
              </a:rPr>
              <a:t>Ingénierie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146297" y="1526240"/>
            <a:ext cx="8148368" cy="12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>
                <a:latin typeface="Arial"/>
                <a:ea typeface="Arial"/>
                <a:cs typeface="Arial"/>
              </a:rPr>
              <a:t>Analyse des consultations des cours et TP :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5" name="Rectangle 11"/>
          <p:cNvSpPr/>
          <p:nvPr/>
        </p:nvSpPr>
        <p:spPr bwMode="auto">
          <a:xfrm>
            <a:off x="2146297" y="1834951"/>
            <a:ext cx="4501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1ères consultations des pages de Cours de </a:t>
            </a:r>
            <a:r>
              <a:rPr lang="fr-FR" dirty="0">
                <a:highlight>
                  <a:srgbClr val="FFFF00"/>
                </a:highlight>
              </a:rPr>
              <a:t>la phase 2</a:t>
            </a:r>
            <a:endParaRPr dirty="0"/>
          </a:p>
        </p:txBody>
      </p:sp>
      <p:grpSp>
        <p:nvGrpSpPr>
          <p:cNvPr id="6" name="Groupe 17"/>
          <p:cNvGrpSpPr/>
          <p:nvPr/>
        </p:nvGrpSpPr>
        <p:grpSpPr bwMode="auto">
          <a:xfrm>
            <a:off x="3379810" y="2400052"/>
            <a:ext cx="6443286" cy="4197300"/>
            <a:chOff x="215787" y="2400052"/>
            <a:chExt cx="5671312" cy="3646814"/>
          </a:xfrm>
        </p:grpSpPr>
        <p:pic>
          <p:nvPicPr>
            <p:cNvPr id="7" name="Image 9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15787" y="2400052"/>
              <a:ext cx="5294904" cy="2894792"/>
            </a:xfrm>
            <a:prstGeom prst="rect">
              <a:avLst/>
            </a:prstGeom>
          </p:spPr>
        </p:pic>
        <p:sp>
          <p:nvSpPr>
            <p:cNvPr id="8" name="Rectangle 7"/>
            <p:cNvSpPr/>
            <p:nvPr/>
          </p:nvSpPr>
          <p:spPr bwMode="auto">
            <a:xfrm>
              <a:off x="3719735" y="4077072"/>
              <a:ext cx="2167363" cy="1969794"/>
            </a:xfrm>
            <a:prstGeom prst="rect">
              <a:avLst/>
            </a:prstGeom>
            <a:noFill/>
            <a:ln w="6349">
              <a:solidFill>
                <a:schemeClr val="tx1"/>
              </a:solidFill>
              <a:prstDash val="solid"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>
                <a:defRPr/>
              </a:pPr>
              <a:r>
                <a:rPr sz="11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Remarque</a:t>
              </a:r>
              <a:r>
                <a:rPr lang="fr-FR" sz="11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sz="11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</a:t>
              </a:r>
              <a:br>
                <a:rPr sz="11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</a:br>
              <a:endParaRPr sz="1000" b="0" i="0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17793" indent="-217793">
                <a:buFont typeface="Wingdings"/>
                <a:buChar char="Ø"/>
                <a:defRPr/>
              </a:pPr>
              <a:r>
                <a:rPr sz="9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La majorité des premières consultations ont été effectuées avant la 2e séance de restructuration. </a:t>
              </a:r>
              <a:br>
                <a:rPr sz="9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</a:br>
              <a:endParaRPr sz="900" b="0" i="0" u="none">
                <a:solidFill>
                  <a:srgbClr val="1E1E1E"/>
                </a:solidFill>
                <a:latin typeface="Arial"/>
                <a:ea typeface="Arial"/>
                <a:cs typeface="Arial"/>
              </a:endParaRPr>
            </a:p>
            <a:p>
              <a:pPr marL="217793" indent="-217793">
                <a:buFont typeface="Wingdings"/>
                <a:buChar char="Ø"/>
                <a:defRPr/>
              </a:pPr>
              <a:r>
                <a:rPr sz="9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Le cours sur les bibliothèques a très peu été consulté. </a:t>
              </a:r>
              <a:br>
                <a:rPr sz="9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</a:br>
              <a:endParaRPr sz="900" b="0" i="0" u="none">
                <a:solidFill>
                  <a:srgbClr val="1E1E1E"/>
                </a:solidFill>
                <a:latin typeface="Arial"/>
                <a:ea typeface="Arial"/>
                <a:cs typeface="Arial"/>
              </a:endParaRPr>
            </a:p>
            <a:p>
              <a:pPr marL="217793" indent="-217793">
                <a:buFont typeface="Wingdings"/>
                <a:buChar char="Ø"/>
                <a:defRPr/>
              </a:pPr>
              <a:r>
                <a:rPr sz="9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L'élément de correction de la phase 2 a été consulté par 55% des étudiants</a:t>
              </a:r>
              <a:r>
                <a:rPr sz="105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. </a:t>
              </a:r>
              <a:endParaRPr/>
            </a:p>
          </p:txBody>
        </p:sp>
        <p:sp>
          <p:nvSpPr>
            <p:cNvPr id="9" name="Ellipse 1"/>
            <p:cNvSpPr/>
            <p:nvPr/>
          </p:nvSpPr>
          <p:spPr bwMode="auto">
            <a:xfrm>
              <a:off x="3503712" y="2410579"/>
              <a:ext cx="936104" cy="226333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fr-FR"/>
            </a:p>
          </p:txBody>
        </p:sp>
      </p:grpSp>
      <p:grpSp>
        <p:nvGrpSpPr>
          <p:cNvPr id="10" name="Groupe 6"/>
          <p:cNvGrpSpPr/>
          <p:nvPr/>
        </p:nvGrpSpPr>
        <p:grpSpPr bwMode="auto">
          <a:xfrm>
            <a:off x="695401" y="2479020"/>
            <a:ext cx="2448272" cy="2822188"/>
            <a:chOff x="7320136" y="2324948"/>
            <a:chExt cx="2817967" cy="3635546"/>
          </a:xfrm>
        </p:grpSpPr>
        <p:pic>
          <p:nvPicPr>
            <p:cNvPr id="11" name="Image 3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320136" y="2324948"/>
              <a:ext cx="2817967" cy="1660968"/>
            </a:xfrm>
            <a:prstGeom prst="rect">
              <a:avLst/>
            </a:prstGeom>
          </p:spPr>
        </p:pic>
        <p:pic>
          <p:nvPicPr>
            <p:cNvPr id="12" name="Image 5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464152" y="4106571"/>
              <a:ext cx="2520280" cy="1853923"/>
            </a:xfrm>
            <a:prstGeom prst="rect">
              <a:avLst/>
            </a:prstGeom>
          </p:spPr>
        </p:pic>
      </p:grpSp>
      <p:sp>
        <p:nvSpPr>
          <p:cNvPr id="13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/>
              <a:t>Analyse de traces Moodle 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6684C91-9148-4CC2-9EF0-37A9D593E3C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10</a:t>
            </a:fld>
            <a:endParaRPr lang="fr-FR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52088" y="1489902"/>
            <a:ext cx="8148368" cy="98911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Analyse des consultations des cours et TP :</a:t>
            </a:r>
            <a:r>
              <a:rPr lang="fr-FR" dirty="0"/>
              <a:t> </a:t>
            </a:r>
            <a:endParaRPr dirty="0"/>
          </a:p>
        </p:txBody>
      </p:sp>
      <p:sp>
        <p:nvSpPr>
          <p:cNvPr id="5" name="Rectangle 11"/>
          <p:cNvSpPr/>
          <p:nvPr/>
        </p:nvSpPr>
        <p:spPr bwMode="auto">
          <a:xfrm>
            <a:off x="2083579" y="1827894"/>
            <a:ext cx="4501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1ères consultations des pages de Cours de </a:t>
            </a:r>
            <a:r>
              <a:rPr lang="fr-FR" dirty="0">
                <a:highlight>
                  <a:srgbClr val="FFFF00"/>
                </a:highlight>
              </a:rPr>
              <a:t>la phase 2</a:t>
            </a:r>
            <a:endParaRPr dirty="0"/>
          </a:p>
        </p:txBody>
      </p:sp>
      <p:pic>
        <p:nvPicPr>
          <p:cNvPr id="6" name="Image 12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663952" y="2420888"/>
            <a:ext cx="5120018" cy="2815560"/>
          </a:xfrm>
          <a:prstGeom prst="rect">
            <a:avLst/>
          </a:prstGeom>
        </p:spPr>
      </p:pic>
      <p:sp>
        <p:nvSpPr>
          <p:cNvPr id="7" name="Rectangle 10"/>
          <p:cNvSpPr/>
          <p:nvPr/>
        </p:nvSpPr>
        <p:spPr bwMode="auto">
          <a:xfrm>
            <a:off x="9023576" y="4164180"/>
            <a:ext cx="2800952" cy="1840089"/>
          </a:xfrm>
          <a:prstGeom prst="rect">
            <a:avLst/>
          </a:prstGeom>
          <a:ln w="12700">
            <a:solidFill>
              <a:schemeClr val="tx1"/>
            </a:solidFill>
            <a:prstDash val="solid"/>
          </a:ln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Remarque</a:t>
            </a:r>
            <a:r>
              <a:rPr lang="fr-FR"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  <a:t>s</a:t>
            </a:r>
            <a:br>
              <a:rPr sz="1100" b="0" i="0" u="none">
                <a:solidFill>
                  <a:srgbClr val="000000"/>
                </a:solidFill>
                <a:latin typeface="Arial"/>
                <a:ea typeface="Arial"/>
                <a:cs typeface="Arial"/>
              </a:rPr>
            </a:br>
            <a:endParaRPr sz="1100" b="0" i="0" u="none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Wingdings"/>
              <a:buChar char="Ø"/>
              <a:defRPr/>
            </a:pPr>
            <a:r>
              <a:rPr sz="1050" b="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Plusieurs étudiant n’ont pas terminé l’activité leçon “Makefile : On essaye”.</a:t>
            </a:r>
            <a:endParaRPr/>
          </a:p>
          <a:p>
            <a:pPr marL="617843" lvl="1" indent="-217793">
              <a:buFont typeface="Wingdings"/>
              <a:buChar char="§"/>
              <a:defRPr/>
            </a:pPr>
            <a:r>
              <a:rPr sz="1050" b="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Peut être causé par une boucle infinie si on n’a pas la bonne réponse. </a:t>
            </a:r>
            <a:br>
              <a:rPr sz="1050" b="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</a:br>
            <a:endParaRPr sz="1050" b="0" i="0" u="none">
              <a:solidFill>
                <a:srgbClr val="1E1E1E"/>
              </a:solidFill>
              <a:latin typeface="Arial"/>
              <a:ea typeface="Arial"/>
              <a:cs typeface="Arial"/>
            </a:endParaRPr>
          </a:p>
          <a:p>
            <a:pPr marL="217793" indent="-217793">
              <a:buFont typeface="Wingdings"/>
              <a:buChar char="Ø"/>
              <a:defRPr/>
            </a:pPr>
            <a:r>
              <a:rPr sz="1050" b="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Pour les autres cours, il se peut que les étudiants aient fini le cours mais n’ont pas marqué celui-ci comme terminé. </a:t>
            </a:r>
            <a:endParaRPr/>
          </a:p>
        </p:txBody>
      </p:sp>
      <p:sp>
        <p:nvSpPr>
          <p:cNvPr id="8" name="Ellipse 13"/>
          <p:cNvSpPr/>
          <p:nvPr/>
        </p:nvSpPr>
        <p:spPr bwMode="auto">
          <a:xfrm>
            <a:off x="9264352" y="2398119"/>
            <a:ext cx="936104" cy="22633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9" name="Groupe 14"/>
          <p:cNvGrpSpPr/>
          <p:nvPr/>
        </p:nvGrpSpPr>
        <p:grpSpPr bwMode="auto">
          <a:xfrm>
            <a:off x="695401" y="2479020"/>
            <a:ext cx="2448272" cy="2822188"/>
            <a:chOff x="7320136" y="2324948"/>
            <a:chExt cx="2817967" cy="3635546"/>
          </a:xfrm>
        </p:grpSpPr>
        <p:pic>
          <p:nvPicPr>
            <p:cNvPr id="10" name="Image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7320136" y="2324948"/>
              <a:ext cx="2817967" cy="1660968"/>
            </a:xfrm>
            <a:prstGeom prst="rect">
              <a:avLst/>
            </a:prstGeom>
          </p:spPr>
        </p:pic>
        <p:pic>
          <p:nvPicPr>
            <p:cNvPr id="11" name="Image 1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7464152" y="4106571"/>
              <a:ext cx="2520280" cy="1853923"/>
            </a:xfrm>
            <a:prstGeom prst="rect">
              <a:avLst/>
            </a:prstGeom>
          </p:spPr>
        </p:pic>
      </p:grpSp>
      <p:sp>
        <p:nvSpPr>
          <p:cNvPr id="12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C50DA08-6628-439D-9FD7-136591BC05D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11</a:t>
            </a:fld>
            <a:endParaRPr lang="fr-FR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159168" y="1515283"/>
            <a:ext cx="6433356" cy="49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>
                <a:latin typeface="Arial"/>
                <a:ea typeface="Arial"/>
                <a:cs typeface="Arial"/>
              </a:rPr>
              <a:t>Clustering &amp; Analyse du parcours des étudiants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2;p29"/>
          <p:cNvSpPr/>
          <p:nvPr/>
        </p:nvSpPr>
        <p:spPr bwMode="auto">
          <a:xfrm>
            <a:off x="767408" y="2094754"/>
            <a:ext cx="10958841" cy="4214565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8" rIns="91422" bIns="45698" numCol="1" spcCol="0" rtlCol="0" fromWordArt="0" anchor="t" anchorCtr="0" forceAA="0" compatLnSpc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i="1" u="sng" dirty="0">
                <a:latin typeface="Arial"/>
                <a:ea typeface="Arial"/>
                <a:cs typeface="Arial"/>
              </a:rPr>
              <a:t>Clustering</a:t>
            </a:r>
            <a:r>
              <a:rPr lang="fr-FR" i="1" dirty="0">
                <a:latin typeface="Arial"/>
                <a:ea typeface="Arial"/>
                <a:cs typeface="Arial"/>
              </a:rPr>
              <a:t> : méthode d’analyse de données pour regrouper les apprenants représentant des comportements similaires  </a:t>
            </a: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Démarche : </a:t>
            </a:r>
            <a:endParaRPr dirty="0">
              <a:latin typeface="Arial"/>
              <a:ea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1800" dirty="0">
                <a:latin typeface="Arial"/>
                <a:ea typeface="Arial"/>
                <a:cs typeface="Arial"/>
              </a:rPr>
              <a:t>Pour chaque étudiant, on va récupérer son parcours </a:t>
            </a:r>
            <a:endParaRPr dirty="0">
              <a:latin typeface="Arial"/>
              <a:ea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1800" dirty="0">
                <a:latin typeface="Arial"/>
                <a:ea typeface="Arial"/>
                <a:cs typeface="Arial"/>
              </a:rPr>
              <a:t>Un parcours est constitué de l’ensemble des pages consulté par l’étudiant dans l’ordre de première consultation.</a:t>
            </a: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Exemple : </a:t>
            </a: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Thomas a consulté les pages du cours dans l’ordre suivant : Son chemin : </a:t>
            </a:r>
            <a:r>
              <a:rPr lang="fr-FR" dirty="0" err="1">
                <a:latin typeface="Arial"/>
                <a:ea typeface="Arial"/>
                <a:cs typeface="Arial"/>
              </a:rPr>
              <a:t>Pdf</a:t>
            </a:r>
            <a:r>
              <a:rPr lang="fr-FR" dirty="0">
                <a:latin typeface="Arial"/>
                <a:ea typeface="Arial"/>
                <a:cs typeface="Arial"/>
              </a:rPr>
              <a:t> Intro ⇒ Cours 1 ⇒ Cours 2 ⇒ Cours 1 ⇒ Activité 1 </a:t>
            </a: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Son parcours : [“</a:t>
            </a:r>
            <a:r>
              <a:rPr lang="fr-FR" dirty="0" err="1">
                <a:latin typeface="Arial"/>
                <a:ea typeface="Arial"/>
                <a:cs typeface="Arial"/>
              </a:rPr>
              <a:t>Pdf</a:t>
            </a:r>
            <a:r>
              <a:rPr lang="fr-FR" dirty="0">
                <a:latin typeface="Arial"/>
                <a:ea typeface="Arial"/>
                <a:cs typeface="Arial"/>
              </a:rPr>
              <a:t> Intro”, “Cours 1”, “Cours 2”, “Activité 1”] </a:t>
            </a: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21CBA9E0-9494-43F8-A34F-62D28FC262E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12</a:t>
            </a:fld>
            <a:endParaRPr lang="fr-FR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24887" y="1557129"/>
            <a:ext cx="6579576" cy="4937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Clustering &amp; Analyse du parcours des étudiants </a:t>
            </a: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2;p29"/>
          <p:cNvSpPr/>
          <p:nvPr/>
        </p:nvSpPr>
        <p:spPr bwMode="auto">
          <a:xfrm>
            <a:off x="983433" y="2228850"/>
            <a:ext cx="10533266" cy="40084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Outils et méthodes utilisés : </a:t>
            </a:r>
            <a:endParaRPr dirty="0"/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Algorithme K-</a:t>
            </a:r>
            <a:r>
              <a:rPr lang="fr-FR" dirty="0" err="1">
                <a:latin typeface="Arial"/>
                <a:ea typeface="Arial"/>
                <a:cs typeface="Arial"/>
              </a:rPr>
              <a:t>means</a:t>
            </a:r>
            <a:endParaRPr lang="fr-FR" dirty="0">
              <a:latin typeface="Arial"/>
              <a:ea typeface="Arial"/>
              <a:cs typeface="Arial"/>
            </a:endParaRPr>
          </a:p>
          <a:p>
            <a:pPr marL="28575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La distance de Levenshtein</a:t>
            </a:r>
            <a:endParaRPr dirty="0">
              <a:latin typeface="Arial"/>
              <a:ea typeface="Arial"/>
              <a:cs typeface="Arial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r>
              <a:rPr lang="fr-FR" sz="1800" dirty="0">
                <a:latin typeface="Arial"/>
                <a:ea typeface="Arial"/>
                <a:cs typeface="Arial"/>
              </a:rPr>
              <a:t>La distance de Levenshtein représente le nombre minimum d'opérations nécessaires pour transformer une chaîne de caractères en une autre. Ces opérations comprennent l'insertion, la suppression et la substitution d'un caractère.</a:t>
            </a:r>
            <a:br>
              <a:rPr lang="fr-FR" dirty="0">
                <a:latin typeface="Arial"/>
                <a:ea typeface="Arial"/>
                <a:cs typeface="Arial"/>
              </a:rPr>
            </a:b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Dans notre cas, on va comparer </a:t>
            </a:r>
            <a:r>
              <a:rPr lang="fr-FR" i="1" dirty="0">
                <a:latin typeface="Arial"/>
                <a:ea typeface="Arial"/>
                <a:cs typeface="Arial"/>
              </a:rPr>
              <a:t>le parcours des étudiants</a:t>
            </a:r>
            <a:r>
              <a:rPr lang="fr-FR" dirty="0">
                <a:latin typeface="Arial"/>
                <a:ea typeface="Arial"/>
                <a:cs typeface="Arial"/>
              </a:rPr>
              <a:t> avec le </a:t>
            </a:r>
            <a:r>
              <a:rPr lang="fr-FR" i="1" dirty="0">
                <a:latin typeface="Arial"/>
                <a:ea typeface="Arial"/>
                <a:cs typeface="Arial"/>
              </a:rPr>
              <a:t>parcours objectif</a:t>
            </a:r>
            <a:r>
              <a:rPr lang="fr-FR" dirty="0">
                <a:latin typeface="Arial"/>
                <a:ea typeface="Arial"/>
                <a:cs typeface="Arial"/>
              </a:rPr>
              <a:t> en utilisant la distance de Levenshtein. </a:t>
            </a:r>
            <a:endParaRPr dirty="0">
              <a:latin typeface="Arial"/>
              <a:ea typeface="Arial"/>
              <a:cs typeface="Arial"/>
            </a:endParaRPr>
          </a:p>
          <a:p>
            <a:pPr marL="0" indent="0">
              <a:spcBef>
                <a:spcPts val="0"/>
              </a:spcBef>
              <a:defRPr/>
            </a:pPr>
            <a:endParaRPr dirty="0">
              <a:latin typeface="Arial"/>
              <a:ea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1800" dirty="0">
                <a:latin typeface="Arial"/>
                <a:ea typeface="Arial"/>
                <a:cs typeface="Arial"/>
              </a:rPr>
              <a:t>Si la distance de Levenshtein est faible, cela signifie que le parcours de l'étudiant est assez similaire au parcours objectif. </a:t>
            </a:r>
            <a:endParaRPr dirty="0">
              <a:latin typeface="Arial"/>
              <a:ea typeface="Arial"/>
              <a:cs typeface="Arial"/>
            </a:endParaRPr>
          </a:p>
          <a:p>
            <a:pPr marL="457200" lvl="1" indent="0">
              <a:spcBef>
                <a:spcPts val="0"/>
              </a:spcBef>
              <a:buNone/>
              <a:defRPr/>
            </a:pPr>
            <a:endParaRPr sz="1800" dirty="0">
              <a:latin typeface="Arial"/>
              <a:ea typeface="Arial"/>
              <a:cs typeface="Arial"/>
            </a:endParaRPr>
          </a:p>
          <a:p>
            <a:pPr marL="742950" lvl="1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1800" dirty="0">
                <a:latin typeface="Arial"/>
                <a:ea typeface="Arial"/>
                <a:cs typeface="Arial"/>
              </a:rPr>
              <a:t>Si la distance de Levenshtein est élevée, cela signifie que le parcours de l'étudiant est très différent du parcours objectif.</a:t>
            </a: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6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B154B92-881E-4BFA-89B1-76C0A61001F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13</a:t>
            </a:fld>
            <a:endParaRPr lang="fr-FR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24887" y="1562098"/>
            <a:ext cx="8148367" cy="4125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Clustering &amp; Analyse du parcours des étudiants </a:t>
            </a:r>
            <a:endParaRPr dirty="0">
              <a:latin typeface="Arial"/>
              <a:ea typeface="Arial"/>
              <a:cs typeface="Arial"/>
            </a:endParaRPr>
          </a:p>
        </p:txBody>
      </p:sp>
      <p:graphicFrame>
        <p:nvGraphicFramePr>
          <p:cNvPr id="5" name="Tableau 5"/>
          <p:cNvGraphicFramePr>
            <a:graphicFrameLocks/>
          </p:cNvGraphicFramePr>
          <p:nvPr/>
        </p:nvGraphicFramePr>
        <p:xfrm>
          <a:off x="2466703" y="2180058"/>
          <a:ext cx="9289033" cy="4288051"/>
        </p:xfrm>
        <a:graphic>
          <a:graphicData uri="http://schemas.openxmlformats.org/drawingml/2006/table">
            <a:tbl>
              <a:tblPr firstRow="1" firstCol="1" bandRow="1"/>
              <a:tblGrid>
                <a:gridCol w="199724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19810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15613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Score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endParaRPr sz="1200" b="0" i="0" u="none">
                        <a:solidFill>
                          <a:srgbClr val="000000"/>
                        </a:solidFill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0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(7 élèves)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1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(11 élèves)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2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(13 élèves)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 élèves)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(11 élèves)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5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(11 élèves)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1919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de cours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0.96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(0.07)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0.78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(0.17)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0.28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0.66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(0.24)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0.75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(0.21)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1464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de tp autonomi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0.97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(0.07)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0.91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(0.14)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0.58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(0.58)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0.71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(0.21)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0.84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(0.13)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total de page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0.96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(0.04)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(0.05)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0.79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(0.09)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0.41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(0.51)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0.60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(0.17)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0.75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(0.14)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Distance de Levenshtein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(1.3)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9.54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11.38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(1.33)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14.5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(2.5)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12.6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(1.56)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9.73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(1.48)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Note TP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72.5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(27.7)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62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(27.7)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49.53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(31.6)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26.88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(26.88)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37.27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(41.1)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27.1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(31)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Note Cours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83.7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(6.9)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82.8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(6.7)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75.73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(9.1)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84.1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(2.1)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72.3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(10.2)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77.5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(9)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8536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Note finale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(Écart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78.1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(14.77)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72.4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(14.58)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62.63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 (17.05)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55.47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(12.38)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F1C23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54.8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(21.7)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52.3 </a:t>
                      </a:r>
                      <a:endParaRPr/>
                    </a:p>
                    <a:p>
                      <a:pPr algn="ctr"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(17.14)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CC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6" name=" 6"/>
          <p:cNvSpPr/>
          <p:nvPr/>
        </p:nvSpPr>
        <p:spPr bwMode="auto">
          <a:xfrm>
            <a:off x="9519239" y="1853639"/>
            <a:ext cx="2824576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 i="0" u="none">
                <a:solidFill>
                  <a:schemeClr val="tx1"/>
                </a:solidFill>
                <a:latin typeface="Verdana"/>
                <a:ea typeface="Verdana"/>
              </a:rPr>
              <a:t>Analyse des clusters</a:t>
            </a:r>
            <a:endParaRPr/>
          </a:p>
        </p:txBody>
      </p:sp>
      <p:sp>
        <p:nvSpPr>
          <p:cNvPr id="7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7177042-5FA5-4C33-96A5-49E723E9F3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14</a:t>
            </a:fld>
            <a:endParaRPr lang="fr-FR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94269" y="1540109"/>
            <a:ext cx="8148368" cy="49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Clustering &amp; Analyse du parcours des étudiants </a:t>
            </a:r>
            <a:endParaRPr dirty="0"/>
          </a:p>
        </p:txBody>
      </p:sp>
      <p:sp>
        <p:nvSpPr>
          <p:cNvPr id="5" name=" 6"/>
          <p:cNvSpPr/>
          <p:nvPr/>
        </p:nvSpPr>
        <p:spPr bwMode="auto">
          <a:xfrm>
            <a:off x="9519239" y="1853639"/>
            <a:ext cx="2824576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0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graphicFrame>
        <p:nvGraphicFramePr>
          <p:cNvPr id="6" name="Tableau 7"/>
          <p:cNvGraphicFramePr>
            <a:graphicFrameLocks/>
          </p:cNvGraphicFramePr>
          <p:nvPr/>
        </p:nvGraphicFramePr>
        <p:xfrm>
          <a:off x="8400256" y="2279857"/>
          <a:ext cx="3502077" cy="3911911"/>
        </p:xfrm>
        <a:graphic>
          <a:graphicData uri="http://schemas.openxmlformats.org/drawingml/2006/table">
            <a:tbl>
              <a:tblPr firstRow="1" firstCol="1" bandRow="1"/>
              <a:tblGrid>
                <a:gridCol w="174801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1203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4203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2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Score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endParaRPr/>
                    </a:p>
                    <a:p>
                      <a:pPr>
                        <a:defRPr/>
                      </a:pPr>
                      <a:r>
                        <a:rPr sz="1200" b="0" i="0" u="none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  <a:cs typeface="Times New Roman"/>
                        </a:rPr>
                        <a:t>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Cluster 0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(7 élèves)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12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de cours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(Ecart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12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de tp autonomi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(Ecart type) 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12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Proportion total de page vu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(Ecart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0.96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(0.04)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99348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Distance de Levenshtein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12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(1.3)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12461"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Note finale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Moyenne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1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(Ecart type) 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78.1 </a:t>
                      </a:r>
                      <a:endParaRPr/>
                    </a:p>
                    <a:p>
                      <a:pPr>
                        <a:defRPr/>
                      </a:pPr>
                      <a:r>
                        <a:rPr sz="1100" b="0" i="0" u="none">
                          <a:solidFill>
                            <a:srgbClr val="000000"/>
                          </a:solidFill>
                          <a:latin typeface="Arial"/>
                          <a:ea typeface="Arial"/>
                          <a:cs typeface="Arial"/>
                        </a:rPr>
                        <a:t>(14.77)</a:t>
                      </a:r>
                      <a:endParaRPr/>
                    </a:p>
                  </a:txBody>
                  <a:tcPr marL="95249" marR="95249" marT="95249" marB="95249">
                    <a:lnL w="9524" algn="ctr">
                      <a:solidFill>
                        <a:srgbClr val="9E9E9E"/>
                      </a:solidFill>
                    </a:lnL>
                    <a:lnR w="9524" algn="ctr">
                      <a:solidFill>
                        <a:srgbClr val="9E9E9E"/>
                      </a:solidFill>
                    </a:lnR>
                    <a:lnT w="9524" algn="ctr">
                      <a:solidFill>
                        <a:srgbClr val="9E9E9E"/>
                      </a:solidFill>
                    </a:lnT>
                    <a:lnB w="9524" algn="ctr">
                      <a:solidFill>
                        <a:srgbClr val="9E9E9E"/>
                      </a:solidFill>
                    </a:lnB>
                    <a:solidFill>
                      <a:srgbClr val="00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pic>
        <p:nvPicPr>
          <p:cNvPr id="7" name="Image 10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859542" y="2279857"/>
            <a:ext cx="2402999" cy="1821711"/>
          </a:xfrm>
          <a:prstGeom prst="rect">
            <a:avLst/>
          </a:prstGeom>
        </p:spPr>
      </p:pic>
      <p:pic>
        <p:nvPicPr>
          <p:cNvPr id="8" name="Image 1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5806013" y="4400454"/>
            <a:ext cx="2447074" cy="1821711"/>
          </a:xfrm>
          <a:prstGeom prst="rect">
            <a:avLst/>
          </a:prstGeom>
        </p:spPr>
      </p:pic>
      <p:sp>
        <p:nvSpPr>
          <p:cNvPr id="9" name=" 12"/>
          <p:cNvSpPr/>
          <p:nvPr/>
        </p:nvSpPr>
        <p:spPr bwMode="auto">
          <a:xfrm>
            <a:off x="57879" y="2056136"/>
            <a:ext cx="8998618" cy="1005876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defRPr/>
            </a:pPr>
            <a:r>
              <a:rPr sz="1600" b="0" i="0" u="none">
                <a:solidFill>
                  <a:schemeClr val="tx1"/>
                </a:solidFill>
                <a:latin typeface="Arial"/>
                <a:ea typeface="Arial"/>
                <a:cs typeface="Arial"/>
              </a:rPr>
              <a:t>Parcours des étudiants d’un point de vue probabiliste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0" name=" 13"/>
          <p:cNvSpPr/>
          <p:nvPr/>
        </p:nvSpPr>
        <p:spPr bwMode="auto">
          <a:xfrm>
            <a:off x="101643" y="2568565"/>
            <a:ext cx="3985253" cy="2426368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0   ⇒ "PDF intro"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   ⇒ "Les commandes de bases"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2   ⇒ "Choisir son éditeur"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3   ⇒ "On prend les commandes"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4   ⇒ "S'auto-évaluer avec le TP-1"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5   ⇒ "Flux et processus"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6   ⇒ "S'auto-évaluer avec le TP-2"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7   ⇒ "Cours : Introduction à Git"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2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8   ⇒ "TP restructuration" </a:t>
            </a:r>
            <a:br>
              <a:rPr sz="1500" b="1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</a:br>
            <a:endParaRPr sz="1500" b="1" i="0" u="none">
              <a:solidFill>
                <a:srgbClr val="1E1E1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1" name=" 14"/>
          <p:cNvSpPr/>
          <p:nvPr/>
        </p:nvSpPr>
        <p:spPr bwMode="auto">
          <a:xfrm>
            <a:off x="101643" y="4227564"/>
            <a:ext cx="4455545" cy="1821711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9   ⇒ "Cours : Compilation séparée"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10 ⇒ "Cours : Les bibliothèques"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11 ⇒ "TP : Compilation séparée"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12 ⇒ "Cours : Makefile" 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13 ⇒ "Cours : Makefile : on essaye"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14 ⇒ "TP : Comprendre un Makefile"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15 ⇒ "TP : Écrire un Makefile" 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16 ⇒ 'TP : Utiliser un débugger'</a:t>
            </a:r>
            <a:endParaRPr>
              <a:latin typeface="Arial"/>
              <a:ea typeface="Arial"/>
              <a:cs typeface="Arial"/>
            </a:endParaRPr>
          </a:p>
          <a:p>
            <a:pPr>
              <a:buFont typeface="Wingdings"/>
              <a:buChar char="Ø"/>
              <a:defRPr/>
            </a:pPr>
            <a:r>
              <a:rPr sz="11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17 ⇒ "Élément de correction de la phase 2"</a:t>
            </a:r>
            <a:r>
              <a:rPr sz="1500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  <a:t> </a:t>
            </a:r>
            <a:br>
              <a:rPr sz="1500" b="1" i="0" u="none">
                <a:solidFill>
                  <a:srgbClr val="1E1E1E"/>
                </a:solidFill>
                <a:latin typeface="Arial"/>
                <a:ea typeface="Arial"/>
                <a:cs typeface="Arial"/>
              </a:rPr>
            </a:br>
            <a:endParaRPr sz="1500" b="1" i="0" u="none">
              <a:solidFill>
                <a:srgbClr val="1E1E1E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2" name="Google Shape;213;p29"/>
          <p:cNvSpPr/>
          <p:nvPr/>
        </p:nvSpPr>
        <p:spPr bwMode="auto">
          <a:xfrm>
            <a:off x="2024887" y="818826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D327611E-0C30-4CCE-94E7-B81B81BA163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15</a:t>
            </a:fld>
            <a:endParaRPr lang="fr-FR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/>
          <p:nvPr/>
        </p:nvSpPr>
        <p:spPr bwMode="auto">
          <a:xfrm>
            <a:off x="2063552" y="973249"/>
            <a:ext cx="7046301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/>
              <a:t>Analyse de traces Moodle </a:t>
            </a:r>
            <a:endParaRPr dirty="0"/>
          </a:p>
        </p:txBody>
      </p:sp>
      <p:sp>
        <p:nvSpPr>
          <p:cNvPr id="5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96644" y="1621059"/>
            <a:ext cx="8148368" cy="4937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Clustering &amp; Analyse du parcours des étudiants </a:t>
            </a:r>
            <a:endParaRPr dirty="0">
              <a:latin typeface="Arial"/>
              <a:ea typeface="Arial"/>
              <a:cs typeface="Arial"/>
            </a:endParaRPr>
          </a:p>
        </p:txBody>
      </p:sp>
      <p:grpSp>
        <p:nvGrpSpPr>
          <p:cNvPr id="6" name="Groupe 1"/>
          <p:cNvGrpSpPr/>
          <p:nvPr/>
        </p:nvGrpSpPr>
        <p:grpSpPr bwMode="auto">
          <a:xfrm>
            <a:off x="47328" y="2486725"/>
            <a:ext cx="12115712" cy="3606571"/>
            <a:chOff x="244984" y="2373846"/>
            <a:chExt cx="12115712" cy="3606571"/>
          </a:xfrm>
        </p:grpSpPr>
        <p:pic>
          <p:nvPicPr>
            <p:cNvPr id="7" name="Image 15"/>
            <p:cNvPicPr>
              <a:picLocks noChangeAspect="1"/>
            </p:cNvPicPr>
            <p:nvPr/>
          </p:nvPicPr>
          <p:blipFill>
            <a:blip r:embed="rId3"/>
            <a:stretch/>
          </p:blipFill>
          <p:spPr bwMode="auto">
            <a:xfrm>
              <a:off x="263352" y="2373846"/>
              <a:ext cx="2411869" cy="1795502"/>
            </a:xfrm>
            <a:prstGeom prst="rect">
              <a:avLst/>
            </a:prstGeom>
          </p:spPr>
        </p:pic>
        <p:pic>
          <p:nvPicPr>
            <p:cNvPr id="8" name="Image 16"/>
            <p:cNvPicPr>
              <a:picLocks noChangeAspect="1"/>
            </p:cNvPicPr>
            <p:nvPr/>
          </p:nvPicPr>
          <p:blipFill>
            <a:blip r:embed="rId4"/>
            <a:stretch/>
          </p:blipFill>
          <p:spPr bwMode="auto">
            <a:xfrm>
              <a:off x="244984" y="4145984"/>
              <a:ext cx="2411869" cy="1818868"/>
            </a:xfrm>
            <a:prstGeom prst="rect">
              <a:avLst/>
            </a:prstGeom>
          </p:spPr>
        </p:pic>
        <p:pic>
          <p:nvPicPr>
            <p:cNvPr id="9" name="Image 18"/>
            <p:cNvPicPr>
              <a:picLocks noChangeAspect="1"/>
            </p:cNvPicPr>
            <p:nvPr/>
          </p:nvPicPr>
          <p:blipFill>
            <a:blip r:embed="rId5"/>
            <a:stretch/>
          </p:blipFill>
          <p:spPr bwMode="auto">
            <a:xfrm>
              <a:off x="2711624" y="4180379"/>
              <a:ext cx="2402000" cy="1761107"/>
            </a:xfrm>
            <a:prstGeom prst="rect">
              <a:avLst/>
            </a:prstGeom>
          </p:spPr>
        </p:pic>
        <p:pic>
          <p:nvPicPr>
            <p:cNvPr id="10" name="Image 19"/>
            <p:cNvPicPr>
              <a:picLocks noChangeAspect="1"/>
            </p:cNvPicPr>
            <p:nvPr/>
          </p:nvPicPr>
          <p:blipFill>
            <a:blip r:embed="rId6"/>
            <a:stretch/>
          </p:blipFill>
          <p:spPr bwMode="auto">
            <a:xfrm>
              <a:off x="2727638" y="2402252"/>
              <a:ext cx="2360250" cy="1743732"/>
            </a:xfrm>
            <a:prstGeom prst="rect">
              <a:avLst/>
            </a:prstGeom>
          </p:spPr>
        </p:pic>
        <p:pic>
          <p:nvPicPr>
            <p:cNvPr id="11" name="Image 20"/>
            <p:cNvPicPr>
              <a:picLocks noChangeAspect="1"/>
            </p:cNvPicPr>
            <p:nvPr/>
          </p:nvPicPr>
          <p:blipFill>
            <a:blip r:embed="rId7"/>
            <a:stretch/>
          </p:blipFill>
          <p:spPr bwMode="auto">
            <a:xfrm>
              <a:off x="5112744" y="4169349"/>
              <a:ext cx="2461293" cy="1795504"/>
            </a:xfrm>
            <a:prstGeom prst="rect">
              <a:avLst/>
            </a:prstGeom>
          </p:spPr>
        </p:pic>
        <p:pic>
          <p:nvPicPr>
            <p:cNvPr id="12" name="Image 21"/>
            <p:cNvPicPr>
              <a:picLocks noChangeAspect="1"/>
            </p:cNvPicPr>
            <p:nvPr/>
          </p:nvPicPr>
          <p:blipFill>
            <a:blip r:embed="rId8"/>
            <a:stretch/>
          </p:blipFill>
          <p:spPr bwMode="auto">
            <a:xfrm>
              <a:off x="7536160" y="4186571"/>
              <a:ext cx="2360250" cy="1754915"/>
            </a:xfrm>
            <a:prstGeom prst="rect">
              <a:avLst/>
            </a:prstGeom>
          </p:spPr>
        </p:pic>
        <p:pic>
          <p:nvPicPr>
            <p:cNvPr id="13" name="Image 22"/>
            <p:cNvPicPr>
              <a:picLocks noChangeAspect="1"/>
            </p:cNvPicPr>
            <p:nvPr/>
          </p:nvPicPr>
          <p:blipFill>
            <a:blip r:embed="rId9"/>
            <a:stretch/>
          </p:blipFill>
          <p:spPr bwMode="auto">
            <a:xfrm>
              <a:off x="7567628" y="2398119"/>
              <a:ext cx="2350528" cy="1746264"/>
            </a:xfrm>
            <a:prstGeom prst="rect">
              <a:avLst/>
            </a:prstGeom>
          </p:spPr>
        </p:pic>
        <p:pic>
          <p:nvPicPr>
            <p:cNvPr id="14" name="Image 23"/>
            <p:cNvPicPr>
              <a:picLocks noChangeAspect="1"/>
            </p:cNvPicPr>
            <p:nvPr/>
          </p:nvPicPr>
          <p:blipFill>
            <a:blip r:embed="rId10"/>
            <a:stretch/>
          </p:blipFill>
          <p:spPr bwMode="auto">
            <a:xfrm>
              <a:off x="9903045" y="2375755"/>
              <a:ext cx="2288955" cy="1747724"/>
            </a:xfrm>
            <a:prstGeom prst="rect">
              <a:avLst/>
            </a:prstGeom>
          </p:spPr>
        </p:pic>
        <p:pic>
          <p:nvPicPr>
            <p:cNvPr id="15" name="Image 24"/>
            <p:cNvPicPr>
              <a:picLocks noChangeAspect="1"/>
            </p:cNvPicPr>
            <p:nvPr/>
          </p:nvPicPr>
          <p:blipFill>
            <a:blip r:embed="rId11"/>
            <a:stretch/>
          </p:blipFill>
          <p:spPr bwMode="auto">
            <a:xfrm>
              <a:off x="9942734" y="4161549"/>
              <a:ext cx="2417961" cy="1818868"/>
            </a:xfrm>
            <a:prstGeom prst="rect">
              <a:avLst/>
            </a:prstGeom>
          </p:spPr>
        </p:pic>
      </p:grpSp>
      <p:sp>
        <p:nvSpPr>
          <p:cNvPr id="16" name=" 25"/>
          <p:cNvSpPr/>
          <p:nvPr/>
        </p:nvSpPr>
        <p:spPr bwMode="auto">
          <a:xfrm>
            <a:off x="714997" y="2132856"/>
            <a:ext cx="1113265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1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7" name=" 26"/>
          <p:cNvSpPr/>
          <p:nvPr/>
        </p:nvSpPr>
        <p:spPr bwMode="auto">
          <a:xfrm>
            <a:off x="3079238" y="2152177"/>
            <a:ext cx="1113265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2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8" name=" 27"/>
          <p:cNvSpPr/>
          <p:nvPr/>
        </p:nvSpPr>
        <p:spPr bwMode="auto">
          <a:xfrm>
            <a:off x="5439488" y="2152177"/>
            <a:ext cx="1113265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3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19" name=" 28"/>
          <p:cNvSpPr/>
          <p:nvPr/>
        </p:nvSpPr>
        <p:spPr bwMode="auto">
          <a:xfrm>
            <a:off x="7791047" y="2132856"/>
            <a:ext cx="1113265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4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20" name=" 29"/>
          <p:cNvSpPr/>
          <p:nvPr/>
        </p:nvSpPr>
        <p:spPr bwMode="auto">
          <a:xfrm>
            <a:off x="10383335" y="2132856"/>
            <a:ext cx="1113265" cy="426755"/>
          </a:xfrm>
        </p:spPr>
        <p:txBody>
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>
              <a:defRPr/>
            </a:pPr>
            <a:r>
              <a:rPr lang="fr-FR" sz="1600">
                <a:solidFill>
                  <a:schemeClr val="tx1"/>
                </a:solidFill>
                <a:latin typeface="Verdana"/>
                <a:ea typeface="Verdana"/>
              </a:rPr>
              <a:t>Cluster 5</a:t>
            </a:r>
            <a:endParaRPr lang="fr-FR" sz="1600" i="0" u="none">
              <a:solidFill>
                <a:schemeClr val="tx1"/>
              </a:solidFill>
              <a:latin typeface="Verdana"/>
              <a:ea typeface="Verdana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C9FCB4C2-36B9-4272-9B47-C7FEF1EABAD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16</a:t>
            </a:fld>
            <a:endParaRPr lang="fr-FR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>
            <a:spLocks noGrp="1"/>
          </p:cNvSpPr>
          <p:nvPr>
            <p:ph type="body" idx="2"/>
          </p:nvPr>
        </p:nvSpPr>
        <p:spPr bwMode="auto">
          <a:xfrm>
            <a:off x="1997294" y="842754"/>
            <a:ext cx="6213140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rPr dirty="0"/>
              <a:t>Choix </a:t>
            </a:r>
            <a:r>
              <a:rPr dirty="0" err="1"/>
              <a:t>méthodologique</a:t>
            </a:r>
            <a:r>
              <a:rPr dirty="0"/>
              <a:t> </a:t>
            </a:r>
          </a:p>
        </p:txBody>
      </p:sp>
      <p:sp>
        <p:nvSpPr>
          <p:cNvPr id="5" name="Google Shape;212;p29"/>
          <p:cNvSpPr/>
          <p:nvPr/>
        </p:nvSpPr>
        <p:spPr bwMode="auto">
          <a:xfrm>
            <a:off x="2120623" y="1562026"/>
            <a:ext cx="9134156" cy="2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 fontScale="92500" lnSpcReduction="2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Protocole évolutif…</a:t>
            </a:r>
            <a:endParaRPr dirty="0">
              <a:latin typeface="Arial"/>
              <a:ea typeface="Arial"/>
              <a:cs typeface="Arial"/>
            </a:endParaRPr>
          </a:p>
        </p:txBody>
      </p:sp>
      <p:cxnSp>
        <p:nvCxnSpPr>
          <p:cNvPr id="6" name="Connecteur droit 19"/>
          <p:cNvCxnSpPr>
            <a:cxnSpLocks/>
            <a:stCxn id="7" idx="2"/>
            <a:endCxn id="8" idx="0"/>
          </p:cNvCxnSpPr>
          <p:nvPr/>
        </p:nvCxnSpPr>
        <p:spPr bwMode="auto">
          <a:xfrm rot="5399976" flipV="1">
            <a:off x="3980856" y="2942498"/>
            <a:ext cx="1486279" cy="202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necteur droit 21"/>
          <p:cNvCxnSpPr>
            <a:cxnSpLocks/>
            <a:stCxn id="10" idx="0"/>
            <a:endCxn id="7" idx="2"/>
          </p:cNvCxnSpPr>
          <p:nvPr/>
        </p:nvCxnSpPr>
        <p:spPr bwMode="auto">
          <a:xfrm rot="16199969">
            <a:off x="2268050" y="3270477"/>
            <a:ext cx="1504048" cy="138482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necteur droit 25"/>
          <p:cNvCxnSpPr>
            <a:cxnSpLocks/>
            <a:stCxn id="10" idx="3"/>
            <a:endCxn id="8" idx="1"/>
          </p:cNvCxnSpPr>
          <p:nvPr/>
        </p:nvCxnSpPr>
        <p:spPr bwMode="auto">
          <a:xfrm flipV="1">
            <a:off x="3643887" y="4859919"/>
            <a:ext cx="77539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Groupe 20"/>
          <p:cNvGrpSpPr/>
          <p:nvPr/>
        </p:nvGrpSpPr>
        <p:grpSpPr bwMode="auto">
          <a:xfrm>
            <a:off x="452046" y="2319005"/>
            <a:ext cx="9619788" cy="2703685"/>
            <a:chOff x="0" y="0"/>
            <a:chExt cx="9619788" cy="2703685"/>
          </a:xfrm>
        </p:grpSpPr>
        <p:grpSp>
          <p:nvGrpSpPr>
            <p:cNvPr id="13" name="Groupe 2"/>
            <p:cNvGrpSpPr/>
            <p:nvPr/>
          </p:nvGrpSpPr>
          <p:grpSpPr bwMode="auto">
            <a:xfrm>
              <a:off x="864095" y="584084"/>
              <a:ext cx="5120644" cy="2097014"/>
              <a:chOff x="0" y="0"/>
              <a:chExt cx="5120644" cy="2097014"/>
            </a:xfrm>
          </p:grpSpPr>
          <p:sp>
            <p:nvSpPr>
              <p:cNvPr id="14" name="ZoneTexte 1"/>
              <p:cNvSpPr/>
              <p:nvPr/>
            </p:nvSpPr>
            <p:spPr bwMode="auto">
              <a:xfrm>
                <a:off x="1080119" y="0"/>
                <a:ext cx="2614046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Analyse des traces sur Moodle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ZoneTexte 6"/>
              <p:cNvSpPr/>
              <p:nvPr/>
            </p:nvSpPr>
            <p:spPr bwMode="auto">
              <a:xfrm>
                <a:off x="3741806" y="1792179"/>
                <a:ext cx="1378837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Questionnaires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6" name="ZoneTexte 7"/>
              <p:cNvSpPr/>
              <p:nvPr/>
            </p:nvSpPr>
            <p:spPr bwMode="auto">
              <a:xfrm>
                <a:off x="0" y="1792179"/>
                <a:ext cx="1783998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Entretiens qualitatifs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</p:grpSp>
        <p:grpSp>
          <p:nvGrpSpPr>
            <p:cNvPr id="17" name="Groupe 27"/>
            <p:cNvGrpSpPr/>
            <p:nvPr/>
          </p:nvGrpSpPr>
          <p:grpSpPr bwMode="auto">
            <a:xfrm>
              <a:off x="559389" y="0"/>
              <a:ext cx="9060399" cy="2703685"/>
              <a:chOff x="0" y="0"/>
              <a:chExt cx="9060399" cy="2703685"/>
            </a:xfrm>
          </p:grpSpPr>
          <p:grpSp>
            <p:nvGrpSpPr>
              <p:cNvPr id="18" name="Groupe 17"/>
              <p:cNvGrpSpPr/>
              <p:nvPr/>
            </p:nvGrpSpPr>
            <p:grpSpPr bwMode="auto">
              <a:xfrm>
                <a:off x="0" y="0"/>
                <a:ext cx="9060399" cy="2703685"/>
                <a:chOff x="0" y="0"/>
                <a:chExt cx="9060399" cy="2703685"/>
              </a:xfrm>
            </p:grpSpPr>
            <p:grpSp>
              <p:nvGrpSpPr>
                <p:cNvPr id="19" name="Groupe 16"/>
                <p:cNvGrpSpPr/>
                <p:nvPr/>
              </p:nvGrpSpPr>
              <p:grpSpPr bwMode="auto">
                <a:xfrm>
                  <a:off x="1384826" y="0"/>
                  <a:ext cx="7675572" cy="891860"/>
                  <a:chOff x="0" y="0"/>
                  <a:chExt cx="7675572" cy="891860"/>
                </a:xfrm>
              </p:grpSpPr>
              <p:sp>
                <p:nvSpPr>
                  <p:cNvPr id="20" name="ZoneTexte 8"/>
                  <p:cNvSpPr/>
                  <p:nvPr/>
                </p:nvSpPr>
                <p:spPr bwMode="auto">
                  <a:xfrm>
                    <a:off x="2842189" y="0"/>
                    <a:ext cx="4833382" cy="518195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pPr>
                      <a:defRPr/>
                    </a:pPr>
                    <a:r>
                      <a:rPr lang="fr-FR">
                        <a:latin typeface="Arial"/>
                        <a:ea typeface="Arial"/>
                        <a:cs typeface="Arial"/>
                      </a:rPr>
                      <a:t>Indicateurs / des signaux importants…mais qui ne répondent pas à la question du Pourquoi  </a:t>
                    </a:r>
                    <a:endParaRPr>
                      <a:latin typeface="Arial"/>
                      <a:ea typeface="Arial"/>
                      <a:cs typeface="Arial"/>
                    </a:endParaRPr>
                  </a:p>
                </p:txBody>
              </p:sp>
              <p:sp>
                <p:nvSpPr>
                  <p:cNvPr id="7" name="Rectangle 13"/>
                  <p:cNvSpPr/>
                  <p:nvPr/>
                </p:nvSpPr>
                <p:spPr bwMode="auto">
                  <a:xfrm>
                    <a:off x="0" y="584083"/>
                    <a:ext cx="2632452" cy="307777"/>
                  </a:xfrm>
                  <a:prstGeom prst="rect">
                    <a:avLst/>
                  </a:prstGeom>
                  <a:noFill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>
                      <a:defRPr/>
                    </a:pPr>
                    <a:endParaRPr>
                      <a:latin typeface="Arial"/>
                      <a:ea typeface="Arial"/>
                      <a:cs typeface="Arial"/>
                    </a:endParaRPr>
                  </a:p>
                </p:txBody>
              </p:sp>
            </p:grpSp>
            <p:sp>
              <p:nvSpPr>
                <p:cNvPr id="8" name="Rectangle 14"/>
                <p:cNvSpPr/>
                <p:nvPr/>
              </p:nvSpPr>
              <p:spPr bwMode="auto">
                <a:xfrm>
                  <a:off x="3407842" y="2378139"/>
                  <a:ext cx="2632452" cy="30777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0" name="Rectangle 15"/>
                <p:cNvSpPr/>
                <p:nvPr/>
              </p:nvSpPr>
              <p:spPr bwMode="auto">
                <a:xfrm>
                  <a:off x="0" y="2395908"/>
                  <a:ext cx="2632452" cy="30777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21" name="Ellipse 26"/>
              <p:cNvSpPr/>
              <p:nvPr/>
            </p:nvSpPr>
            <p:spPr bwMode="auto">
              <a:xfrm>
                <a:off x="1057644" y="584083"/>
                <a:ext cx="307777" cy="307777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600" b="1">
                    <a:latin typeface="Arial"/>
                    <a:ea typeface="Arial"/>
                    <a:cs typeface="Arial"/>
                  </a:rPr>
                  <a:t>1</a:t>
                </a:r>
                <a:endParaRPr b="1"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2" name="Ellipse 30"/>
            <p:cNvSpPr/>
            <p:nvPr/>
          </p:nvSpPr>
          <p:spPr bwMode="auto">
            <a:xfrm>
              <a:off x="6676998" y="2376263"/>
              <a:ext cx="307777" cy="30777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>
                  <a:latin typeface="Arial"/>
                  <a:ea typeface="Arial"/>
                  <a:cs typeface="Arial"/>
                </a:rPr>
                <a:t>2</a:t>
              </a:r>
              <a:endParaRPr b="1">
                <a:latin typeface="Arial"/>
                <a:ea typeface="Arial"/>
                <a:cs typeface="Arial"/>
              </a:endParaRPr>
            </a:p>
          </p:txBody>
        </p:sp>
        <p:sp>
          <p:nvSpPr>
            <p:cNvPr id="23" name="Ellipse 31"/>
            <p:cNvSpPr/>
            <p:nvPr/>
          </p:nvSpPr>
          <p:spPr bwMode="auto">
            <a:xfrm>
              <a:off x="0" y="2376263"/>
              <a:ext cx="307777" cy="30777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>
                  <a:latin typeface="Arial"/>
                  <a:ea typeface="Arial"/>
                  <a:cs typeface="Arial"/>
                </a:rPr>
                <a:t>3</a:t>
              </a:r>
              <a:endParaRPr b="1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4" name="ZoneTexte 28"/>
          <p:cNvSpPr/>
          <p:nvPr/>
        </p:nvSpPr>
        <p:spPr bwMode="auto">
          <a:xfrm>
            <a:off x="6433951" y="3031106"/>
            <a:ext cx="160626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Motivation? </a:t>
            </a:r>
            <a:endParaRPr/>
          </a:p>
        </p:txBody>
      </p:sp>
      <p:sp>
        <p:nvSpPr>
          <p:cNvPr id="25" name="ZoneTexte 29"/>
          <p:cNvSpPr/>
          <p:nvPr/>
        </p:nvSpPr>
        <p:spPr bwMode="auto">
          <a:xfrm>
            <a:off x="6773233" y="3472369"/>
            <a:ext cx="263245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Pertinence des ressources? </a:t>
            </a:r>
            <a:endParaRPr/>
          </a:p>
        </p:txBody>
      </p:sp>
      <p:sp>
        <p:nvSpPr>
          <p:cNvPr id="26" name="ZoneTexte 32"/>
          <p:cNvSpPr/>
          <p:nvPr/>
        </p:nvSpPr>
        <p:spPr bwMode="auto">
          <a:xfrm>
            <a:off x="8089458" y="3077854"/>
            <a:ext cx="2632486" cy="304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Stratégie d’apprentissage ?... </a:t>
            </a:r>
            <a:endParaRPr/>
          </a:p>
        </p:txBody>
      </p:sp>
      <p:sp>
        <p:nvSpPr>
          <p:cNvPr id="27" name="Flèche : courbe vers la droite 22"/>
          <p:cNvSpPr/>
          <p:nvPr/>
        </p:nvSpPr>
        <p:spPr bwMode="auto">
          <a:xfrm rot="19480655">
            <a:off x="6100770" y="2844230"/>
            <a:ext cx="351600" cy="925992"/>
          </a:xfrm>
          <a:prstGeom prst="curvedRightArrow">
            <a:avLst>
              <a:gd name="adj1" fmla="val 25000"/>
              <a:gd name="adj2" fmla="val 50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8" name="Flèche : courbe vers la gauche 23"/>
          <p:cNvSpPr/>
          <p:nvPr/>
        </p:nvSpPr>
        <p:spPr bwMode="auto">
          <a:xfrm>
            <a:off x="7464152" y="3866883"/>
            <a:ext cx="749765" cy="1218301"/>
          </a:xfrm>
          <a:prstGeom prst="curvedLeftArrow">
            <a:avLst>
              <a:gd name="adj1" fmla="val 25000"/>
              <a:gd name="adj2" fmla="val 50000"/>
              <a:gd name="adj3" fmla="val 25000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>
              <a:solidFill>
                <a:schemeClr val="tx1"/>
              </a:solidFill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F466F0C0-1596-4907-9AFE-60BA77F58325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17</a:t>
            </a:fld>
            <a:endParaRPr lang="fr-FR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>
            <a:spLocks noGrp="1"/>
          </p:cNvSpPr>
          <p:nvPr>
            <p:ph type="body" idx="2"/>
          </p:nvPr>
        </p:nvSpPr>
        <p:spPr bwMode="auto">
          <a:xfrm>
            <a:off x="2063552" y="981367"/>
            <a:ext cx="6326666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rPr dirty="0"/>
              <a:t>Choix </a:t>
            </a:r>
            <a:r>
              <a:rPr dirty="0" err="1"/>
              <a:t>méthodologique</a:t>
            </a:r>
            <a:r>
              <a:rPr dirty="0"/>
              <a:t> </a:t>
            </a:r>
          </a:p>
        </p:txBody>
      </p:sp>
      <p:sp>
        <p:nvSpPr>
          <p:cNvPr id="5" name="Google Shape;212;p29"/>
          <p:cNvSpPr/>
          <p:nvPr/>
        </p:nvSpPr>
        <p:spPr bwMode="auto">
          <a:xfrm>
            <a:off x="2320907" y="1683656"/>
            <a:ext cx="9134156" cy="2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 fontScale="92500" lnSpcReduction="2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Un protocole évolutif…</a:t>
            </a:r>
            <a:endParaRPr dirty="0">
              <a:latin typeface="Arial"/>
              <a:ea typeface="Arial"/>
              <a:cs typeface="Arial"/>
            </a:endParaRPr>
          </a:p>
        </p:txBody>
      </p:sp>
      <p:cxnSp>
        <p:nvCxnSpPr>
          <p:cNvPr id="6" name="Connecteur droit 25"/>
          <p:cNvCxnSpPr>
            <a:cxnSpLocks/>
            <a:stCxn id="7" idx="3"/>
            <a:endCxn id="8" idx="1"/>
          </p:cNvCxnSpPr>
          <p:nvPr/>
        </p:nvCxnSpPr>
        <p:spPr bwMode="auto">
          <a:xfrm flipV="1">
            <a:off x="5885344" y="2502235"/>
            <a:ext cx="2005283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e 20"/>
          <p:cNvGrpSpPr/>
          <p:nvPr/>
        </p:nvGrpSpPr>
        <p:grpSpPr bwMode="auto">
          <a:xfrm>
            <a:off x="2783630" y="2345937"/>
            <a:ext cx="8194707" cy="312596"/>
            <a:chOff x="0" y="0"/>
            <a:chExt cx="8194707" cy="312596"/>
          </a:xfrm>
        </p:grpSpPr>
        <p:grpSp>
          <p:nvGrpSpPr>
            <p:cNvPr id="10" name="Groupe 2"/>
            <p:cNvGrpSpPr/>
            <p:nvPr/>
          </p:nvGrpSpPr>
          <p:grpSpPr bwMode="auto">
            <a:xfrm>
              <a:off x="864094" y="2941"/>
              <a:ext cx="6327388" cy="309654"/>
              <a:chOff x="0" y="0"/>
              <a:chExt cx="6327388" cy="309654"/>
            </a:xfrm>
          </p:grpSpPr>
          <p:sp>
            <p:nvSpPr>
              <p:cNvPr id="11" name="ZoneTexte 6"/>
              <p:cNvSpPr/>
              <p:nvPr/>
            </p:nvSpPr>
            <p:spPr bwMode="auto">
              <a:xfrm>
                <a:off x="4938866" y="1877"/>
                <a:ext cx="1388522" cy="30777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/>
                  <a:t>Questionnaires</a:t>
                </a:r>
                <a:endParaRPr/>
              </a:p>
            </p:txBody>
          </p:sp>
          <p:sp>
            <p:nvSpPr>
              <p:cNvPr id="12" name="ZoneTexte 7"/>
              <p:cNvSpPr/>
              <p:nvPr/>
            </p:nvSpPr>
            <p:spPr bwMode="auto">
              <a:xfrm>
                <a:off x="0" y="0"/>
                <a:ext cx="1783998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/>
                  <a:t>Entretiens qualitatifs</a:t>
                </a:r>
                <a:endParaRPr/>
              </a:p>
            </p:txBody>
          </p:sp>
        </p:grpSp>
        <p:grpSp>
          <p:nvGrpSpPr>
            <p:cNvPr id="13" name="Groupe 17"/>
            <p:cNvGrpSpPr/>
            <p:nvPr/>
          </p:nvGrpSpPr>
          <p:grpSpPr bwMode="auto">
            <a:xfrm>
              <a:off x="469261" y="0"/>
              <a:ext cx="7270187" cy="312594"/>
              <a:chOff x="0" y="0"/>
              <a:chExt cx="7270187" cy="312594"/>
            </a:xfrm>
          </p:grpSpPr>
          <p:sp>
            <p:nvSpPr>
              <p:cNvPr id="8" name="Rectangle 14"/>
              <p:cNvSpPr/>
              <p:nvPr/>
            </p:nvSpPr>
            <p:spPr bwMode="auto">
              <a:xfrm>
                <a:off x="4637736" y="0"/>
                <a:ext cx="2632452" cy="3077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  <p:sp>
            <p:nvSpPr>
              <p:cNvPr id="7" name="Rectangle 15"/>
              <p:cNvSpPr/>
              <p:nvPr/>
            </p:nvSpPr>
            <p:spPr bwMode="auto">
              <a:xfrm>
                <a:off x="0" y="4817"/>
                <a:ext cx="2632452" cy="3077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 lang="fr-FR"/>
              </a:p>
            </p:txBody>
          </p:sp>
        </p:grpSp>
        <p:sp>
          <p:nvSpPr>
            <p:cNvPr id="14" name="Ellipse 30"/>
            <p:cNvSpPr/>
            <p:nvPr/>
          </p:nvSpPr>
          <p:spPr bwMode="auto">
            <a:xfrm>
              <a:off x="7886930" y="2941"/>
              <a:ext cx="307777" cy="30777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/>
                <a:t>2</a:t>
              </a:r>
              <a:endParaRPr lang="fr-FR" b="1"/>
            </a:p>
          </p:txBody>
        </p:sp>
        <p:sp>
          <p:nvSpPr>
            <p:cNvPr id="15" name="Ellipse 31"/>
            <p:cNvSpPr/>
            <p:nvPr/>
          </p:nvSpPr>
          <p:spPr bwMode="auto">
            <a:xfrm>
              <a:off x="0" y="2941"/>
              <a:ext cx="307777" cy="30777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/>
                <a:t>3</a:t>
              </a:r>
              <a:endParaRPr lang="fr-FR" b="1"/>
            </a:p>
          </p:txBody>
        </p:sp>
      </p:grpSp>
      <p:sp>
        <p:nvSpPr>
          <p:cNvPr id="16" name="Rectangle 10"/>
          <p:cNvSpPr/>
          <p:nvPr/>
        </p:nvSpPr>
        <p:spPr bwMode="auto">
          <a:xfrm>
            <a:off x="7431639" y="2982540"/>
            <a:ext cx="4777762" cy="740823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defRPr/>
            </a:pPr>
            <a:r>
              <a:rPr lang="en-US" sz="1800" b="0" i="0" u="none" strike="noStrike" cap="none" spc="0">
                <a:solidFill>
                  <a:schemeClr val="tx1"/>
                </a:solidFill>
                <a:latin typeface="Arial"/>
                <a:ea typeface="Arial"/>
                <a:cs typeface="Arial"/>
              </a:rPr>
              <a:t>Réponses aux questionnaires de l’EEE pour le cours OPI : 49 réponses.</a:t>
            </a:r>
            <a:endParaRPr sz="1800" b="0" i="0" u="none" strike="noStrike" cap="none" spc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17" name="Rectangle 36"/>
          <p:cNvSpPr/>
          <p:nvPr/>
        </p:nvSpPr>
        <p:spPr bwMode="auto">
          <a:xfrm>
            <a:off x="160376" y="2982540"/>
            <a:ext cx="7049048" cy="356911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Approche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qualitative :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comprendre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les usages et les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ressentis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des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étudiants</a:t>
            </a:r>
            <a:endParaRPr sz="18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Entretiens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anonymisés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enregistrés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(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enregistreur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vocal)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Ecran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d’ordinateur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montrant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le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cours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, pour aider les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étudiants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à se rappeler de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leur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activité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et à donner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systématiquement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des </a:t>
            </a:r>
            <a:r>
              <a:rPr sz="1800" b="0" i="0" u="none" strike="noStrike" cap="none" spc="0" dirty="0" err="1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exemples</a:t>
            </a:r>
            <a:r>
              <a:rPr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. 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11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fr-FR"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  Questionnement sur 3 thèmes (questions générales ouvertes) :</a:t>
            </a:r>
            <a:endParaRPr sz="18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0" marR="0" lvl="0" indent="0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sz="8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La façon dont l’étudiant s’organise pour ce cours </a:t>
            </a:r>
            <a:endParaRPr sz="18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Les activités du cours (en distanciel comme en présentiel) </a:t>
            </a:r>
            <a:endParaRPr sz="1800" b="0" i="0" u="none" strike="noStrike" cap="none" spc="0" dirty="0">
              <a:ln>
                <a:noFill/>
              </a:ln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327936" marR="0" lvl="0" indent="-327936" defTabSz="914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/>
              <a:buChar char="•"/>
              <a:defRPr/>
            </a:pPr>
            <a:r>
              <a:rPr lang="fr-FR" sz="1800" b="0" i="0" u="none" strike="noStrike" cap="none" spc="0" dirty="0">
                <a:ln>
                  <a:noFill/>
                </a:ln>
                <a:solidFill>
                  <a:schemeClr val="tx1"/>
                </a:solidFill>
                <a:latin typeface="Arial"/>
                <a:ea typeface="Arial"/>
                <a:cs typeface="Arial"/>
              </a:rPr>
              <a:t>Les évaluations dans le cours </a:t>
            </a:r>
            <a:endParaRPr sz="18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624042D8-D605-4C16-905F-783AB2BEFEF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18</a:t>
            </a:fld>
            <a:endParaRPr lang="fr-FR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491716" y="970474"/>
            <a:ext cx="11208568" cy="93452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algn="ctr">
              <a:defRPr/>
            </a:pP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Recoupement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des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données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: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problèmes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identifiés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</a:t>
            </a:r>
            <a:endParaRPr sz="3600" dirty="0"/>
          </a:p>
        </p:txBody>
      </p:sp>
      <p:sp>
        <p:nvSpPr>
          <p:cNvPr id="5" name="Espace réservé du texte 7"/>
          <p:cNvSpPr>
            <a:spLocks noGrp="1"/>
          </p:cNvSpPr>
          <p:nvPr/>
        </p:nvSpPr>
        <p:spPr bwMode="auto">
          <a:xfrm>
            <a:off x="186225" y="2132856"/>
            <a:ext cx="6053791" cy="3960440"/>
          </a:xfrm>
        </p:spPr>
        <p:txBody>
          <a:bodyPr spcFirstLastPara="1" vertOverflow="overflow" horzOverflow="clip" vert="horz" wrap="square" lIns="36000" tIns="0" rIns="36000" bIns="0" numCol="1" spcCol="0" rtlCol="0" fromWordArt="0" anchor="t" anchorCtr="0" forceAA="0" compatLnSpc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406398" algn="l">
              <a:lnSpc>
                <a:spcPct val="90000"/>
              </a:lnSpc>
              <a:spcBef>
                <a:spcPts val="998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L="914400" marR="0" lvl="1" indent="-380998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55599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8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>
              <a:defRPr/>
            </a:pPr>
            <a:r>
              <a:rPr sz="2200" dirty="0">
                <a:latin typeface="Arial"/>
                <a:ea typeface="Arial"/>
                <a:cs typeface="Arial"/>
              </a:rPr>
              <a:t>participation </a:t>
            </a:r>
            <a:r>
              <a:rPr sz="2200" dirty="0" err="1">
                <a:latin typeface="Arial"/>
                <a:ea typeface="Arial"/>
                <a:cs typeface="Arial"/>
              </a:rPr>
              <a:t>moindre</a:t>
            </a:r>
            <a:r>
              <a:rPr sz="2200" dirty="0">
                <a:latin typeface="Arial"/>
                <a:ea typeface="Arial"/>
                <a:cs typeface="Arial"/>
              </a:rPr>
              <a:t> au </a:t>
            </a:r>
            <a:r>
              <a:rPr sz="2200" dirty="0" err="1">
                <a:latin typeface="Arial"/>
                <a:ea typeface="Arial"/>
                <a:cs typeface="Arial"/>
              </a:rPr>
              <a:t>cours</a:t>
            </a:r>
            <a:r>
              <a:rPr sz="2200" dirty="0">
                <a:latin typeface="Arial"/>
                <a:ea typeface="Arial"/>
                <a:cs typeface="Arial"/>
              </a:rPr>
              <a:t> du fait de </a:t>
            </a:r>
            <a:r>
              <a:rPr sz="2200" dirty="0" err="1">
                <a:latin typeface="Arial"/>
                <a:ea typeface="Arial"/>
                <a:cs typeface="Arial"/>
              </a:rPr>
              <a:t>sa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modalité</a:t>
            </a:r>
            <a:r>
              <a:rPr sz="2200" dirty="0">
                <a:latin typeface="Arial"/>
                <a:ea typeface="Arial"/>
                <a:cs typeface="Arial"/>
              </a:rPr>
              <a:t> à distance</a:t>
            </a:r>
            <a:endParaRPr dirty="0"/>
          </a:p>
          <a:p>
            <a:pPr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200" dirty="0" err="1">
                <a:latin typeface="Arial"/>
                <a:ea typeface="Arial"/>
                <a:cs typeface="Arial"/>
              </a:rPr>
              <a:t>difficultés</a:t>
            </a:r>
            <a:r>
              <a:rPr sz="2200" dirty="0">
                <a:latin typeface="Arial"/>
                <a:ea typeface="Arial"/>
                <a:cs typeface="Arial"/>
              </a:rPr>
              <a:t> à </a:t>
            </a:r>
            <a:r>
              <a:rPr sz="2200" dirty="0" err="1">
                <a:latin typeface="Arial"/>
                <a:ea typeface="Arial"/>
                <a:cs typeface="Arial"/>
              </a:rPr>
              <a:t>s'organiser</a:t>
            </a:r>
            <a:r>
              <a:rPr sz="2200" dirty="0">
                <a:latin typeface="Arial"/>
                <a:ea typeface="Arial"/>
                <a:cs typeface="Arial"/>
              </a:rPr>
              <a:t> pour </a:t>
            </a:r>
            <a:r>
              <a:rPr sz="2200" dirty="0" err="1">
                <a:latin typeface="Arial"/>
                <a:ea typeface="Arial"/>
                <a:cs typeface="Arial"/>
              </a:rPr>
              <a:t>réaliser</a:t>
            </a:r>
            <a:r>
              <a:rPr sz="2200" dirty="0">
                <a:latin typeface="Arial"/>
                <a:ea typeface="Arial"/>
                <a:cs typeface="Arial"/>
              </a:rPr>
              <a:t> les </a:t>
            </a:r>
            <a:r>
              <a:rPr sz="2200" dirty="0" err="1">
                <a:latin typeface="Arial"/>
                <a:ea typeface="Arial"/>
                <a:cs typeface="Arial"/>
              </a:rPr>
              <a:t>activités</a:t>
            </a:r>
            <a:r>
              <a:rPr sz="2200" dirty="0">
                <a:latin typeface="Arial"/>
                <a:ea typeface="Arial"/>
                <a:cs typeface="Arial"/>
              </a:rPr>
              <a:t> du </a:t>
            </a:r>
            <a:r>
              <a:rPr sz="2200" dirty="0" err="1">
                <a:latin typeface="Arial"/>
                <a:ea typeface="Arial"/>
                <a:cs typeface="Arial"/>
              </a:rPr>
              <a:t>cours</a:t>
            </a:r>
            <a:endParaRPr dirty="0"/>
          </a:p>
          <a:p>
            <a:pPr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200" dirty="0" err="1">
                <a:latin typeface="Arial"/>
                <a:ea typeface="Arial"/>
                <a:cs typeface="Arial"/>
              </a:rPr>
              <a:t>prise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en</a:t>
            </a:r>
            <a:r>
              <a:rPr sz="2200" dirty="0">
                <a:latin typeface="Arial"/>
                <a:ea typeface="Arial"/>
                <a:cs typeface="Arial"/>
              </a:rPr>
              <a:t> main du </a:t>
            </a:r>
            <a:r>
              <a:rPr sz="2200" dirty="0" err="1">
                <a:latin typeface="Arial"/>
                <a:ea typeface="Arial"/>
                <a:cs typeface="Arial"/>
              </a:rPr>
              <a:t>cours</a:t>
            </a:r>
            <a:r>
              <a:rPr sz="2200" dirty="0">
                <a:latin typeface="Arial"/>
                <a:ea typeface="Arial"/>
                <a:cs typeface="Arial"/>
              </a:rPr>
              <a:t> à la "</a:t>
            </a:r>
            <a:r>
              <a:rPr sz="2200" dirty="0" err="1">
                <a:latin typeface="Arial"/>
                <a:ea typeface="Arial"/>
                <a:cs typeface="Arial"/>
              </a:rPr>
              <a:t>dernière</a:t>
            </a:r>
            <a:r>
              <a:rPr sz="2200" dirty="0">
                <a:latin typeface="Arial"/>
                <a:ea typeface="Arial"/>
                <a:cs typeface="Arial"/>
              </a:rPr>
              <a:t> minute"</a:t>
            </a:r>
            <a:endParaRPr dirty="0"/>
          </a:p>
          <a:p>
            <a:pPr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200" dirty="0" err="1">
                <a:latin typeface="Arial"/>
                <a:ea typeface="Arial"/>
                <a:cs typeface="Arial"/>
              </a:rPr>
              <a:t>ceux</a:t>
            </a:r>
            <a:r>
              <a:rPr sz="2200" dirty="0">
                <a:latin typeface="Arial"/>
                <a:ea typeface="Arial"/>
                <a:cs typeface="Arial"/>
              </a:rPr>
              <a:t> qui </a:t>
            </a:r>
            <a:r>
              <a:rPr sz="2200" dirty="0" err="1">
                <a:latin typeface="Arial"/>
                <a:ea typeface="Arial"/>
                <a:cs typeface="Arial"/>
              </a:rPr>
              <a:t>ont</a:t>
            </a:r>
            <a:r>
              <a:rPr sz="2200" dirty="0">
                <a:latin typeface="Arial"/>
                <a:ea typeface="Arial"/>
                <a:cs typeface="Arial"/>
              </a:rPr>
              <a:t> le </a:t>
            </a:r>
            <a:r>
              <a:rPr sz="2200" dirty="0" err="1">
                <a:latin typeface="Arial"/>
                <a:ea typeface="Arial"/>
                <a:cs typeface="Arial"/>
              </a:rPr>
              <a:t>mieux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réussi</a:t>
            </a:r>
            <a:r>
              <a:rPr sz="2200" dirty="0">
                <a:latin typeface="Arial"/>
                <a:ea typeface="Arial"/>
                <a:cs typeface="Arial"/>
              </a:rPr>
              <a:t> ne </a:t>
            </a:r>
            <a:r>
              <a:rPr sz="2200" dirty="0" err="1">
                <a:latin typeface="Arial"/>
                <a:ea typeface="Arial"/>
                <a:cs typeface="Arial"/>
              </a:rPr>
              <a:t>sont</a:t>
            </a:r>
            <a:r>
              <a:rPr sz="2200" dirty="0">
                <a:latin typeface="Arial"/>
                <a:ea typeface="Arial"/>
                <a:cs typeface="Arial"/>
              </a:rPr>
              <a:t> pas </a:t>
            </a:r>
            <a:r>
              <a:rPr sz="2200" dirty="0" err="1">
                <a:latin typeface="Arial"/>
                <a:ea typeface="Arial"/>
                <a:cs typeface="Arial"/>
              </a:rPr>
              <a:t>ceux</a:t>
            </a:r>
            <a:r>
              <a:rPr sz="2200" dirty="0">
                <a:latin typeface="Arial"/>
                <a:ea typeface="Arial"/>
                <a:cs typeface="Arial"/>
              </a:rPr>
              <a:t> qui </a:t>
            </a:r>
            <a:r>
              <a:rPr sz="2200" dirty="0" err="1">
                <a:latin typeface="Arial"/>
                <a:ea typeface="Arial"/>
                <a:cs typeface="Arial"/>
              </a:rPr>
              <a:t>ont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suivi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linéairement</a:t>
            </a:r>
            <a:r>
              <a:rPr sz="2200" dirty="0">
                <a:latin typeface="Arial"/>
                <a:ea typeface="Arial"/>
                <a:cs typeface="Arial"/>
              </a:rPr>
              <a:t> le </a:t>
            </a:r>
            <a:r>
              <a:rPr sz="2200" dirty="0" err="1">
                <a:latin typeface="Arial"/>
                <a:ea typeface="Arial"/>
                <a:cs typeface="Arial"/>
              </a:rPr>
              <a:t>cours</a:t>
            </a:r>
            <a:endParaRPr dirty="0"/>
          </a:p>
          <a:p>
            <a:pPr marL="283878" indent="-283878">
              <a:buFont typeface="Arial"/>
              <a:buChar char="•"/>
              <a:defRPr/>
            </a:pPr>
            <a:endParaRPr sz="2800" dirty="0">
              <a:latin typeface="Arial"/>
              <a:ea typeface="Arial"/>
              <a:cs typeface="Arial"/>
            </a:endParaRPr>
          </a:p>
        </p:txBody>
      </p:sp>
      <p:sp>
        <p:nvSpPr>
          <p:cNvPr id="6" name="Rectangle 5"/>
          <p:cNvSpPr/>
          <p:nvPr/>
        </p:nvSpPr>
        <p:spPr bwMode="auto">
          <a:xfrm>
            <a:off x="6330191" y="2204864"/>
            <a:ext cx="5861809" cy="3528392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316922" indent="-316922">
              <a:buFont typeface="Arial"/>
              <a:buChar char="•"/>
              <a:defRPr/>
            </a:pP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sentiment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d'isolement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/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décrochage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du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cours</a:t>
            </a:r>
            <a:endParaRPr sz="22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16922" indent="-316922">
              <a:buFont typeface="Arial"/>
              <a:buChar char="•"/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 marL="327936" indent="-327936">
              <a:buFont typeface="Arial"/>
              <a:buChar char="•"/>
              <a:defRPr/>
            </a:pPr>
            <a:endParaRPr sz="2200" dirty="0">
              <a:latin typeface="Arial"/>
              <a:ea typeface="Arial"/>
              <a:cs typeface="Arial"/>
            </a:endParaRPr>
          </a:p>
          <a:p>
            <a:pPr marL="316922" indent="-316922">
              <a:buFont typeface="Arial"/>
              <a:buChar char="•"/>
              <a:defRPr/>
            </a:pP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documents nouveaux non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vus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par les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étudiants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sur Moodle</a:t>
            </a:r>
            <a:endParaRPr sz="22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16922" indent="-316922">
              <a:buFont typeface="Arial"/>
              <a:buChar char="•"/>
              <a:defRPr/>
            </a:pPr>
            <a:endParaRPr sz="2200" dirty="0">
              <a:latin typeface="Arial"/>
              <a:ea typeface="Arial"/>
              <a:cs typeface="Arial"/>
            </a:endParaRPr>
          </a:p>
          <a:p>
            <a:pPr marL="316922" indent="-316922">
              <a:buFont typeface="Arial"/>
              <a:buChar char="•"/>
              <a:defRPr/>
            </a:pP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manque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d'activités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pour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s'entraîner</a:t>
            </a:r>
            <a:endParaRPr sz="22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</a:p>
          <a:p>
            <a:pPr>
              <a:defRPr/>
            </a:pPr>
            <a:endParaRPr lang="en-US" sz="2200" dirty="0"/>
          </a:p>
          <a:p>
            <a:pPr marL="316922" indent="-316922">
              <a:buFont typeface="Arial"/>
              <a:buChar char="•"/>
              <a:defRPr/>
            </a:pP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évaluations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jugées</a:t>
            </a:r>
            <a:r>
              <a:rPr lang="en-US" sz="22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trop </a:t>
            </a:r>
            <a:r>
              <a:rPr lang="en-US" sz="22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difficiles</a:t>
            </a:r>
            <a:endParaRPr sz="22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316922" indent="-316922">
              <a:buFont typeface="Arial"/>
              <a:buChar char="•"/>
              <a:defRPr/>
            </a:pPr>
            <a:endParaRPr sz="2200" dirty="0">
              <a:latin typeface="Arial"/>
              <a:ea typeface="Arial"/>
              <a:cs typeface="Arial"/>
            </a:endParaRPr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4864175F-1AC2-412C-8BFE-D2EEF711D648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19</a:t>
            </a:fld>
            <a:endParaRPr lang="fr-FR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170;p23"/>
          <p:cNvSpPr>
            <a:spLocks noGrp="1"/>
          </p:cNvSpPr>
          <p:nvPr>
            <p:ph type="title"/>
          </p:nvPr>
        </p:nvSpPr>
        <p:spPr bwMode="auto">
          <a:xfrm>
            <a:off x="2050611" y="438343"/>
            <a:ext cx="7961461" cy="1325561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8" rIns="91422" bIns="45698" numCol="1" spcCol="0" rtlCol="0" fromWordArt="0" anchor="ctr" anchorCtr="0" forceAA="0" compatLnSpc="0">
            <a:normAutofit/>
          </a:bodyPr>
          <a:lstStyle/>
          <a:p>
            <a:pPr>
              <a:defRPr/>
            </a:pPr>
            <a:r>
              <a:rPr sz="3000" dirty="0">
                <a:latin typeface="Arial"/>
                <a:ea typeface="Arial"/>
                <a:cs typeface="Arial"/>
              </a:rPr>
              <a:t>Au </a:t>
            </a:r>
            <a:r>
              <a:rPr sz="3000" dirty="0" err="1">
                <a:latin typeface="Arial"/>
                <a:ea typeface="Arial"/>
                <a:cs typeface="Arial"/>
              </a:rPr>
              <a:t>départ</a:t>
            </a:r>
            <a:r>
              <a:rPr sz="3000" dirty="0">
                <a:latin typeface="Arial"/>
                <a:ea typeface="Arial"/>
                <a:cs typeface="Arial"/>
              </a:rPr>
              <a:t> : </a:t>
            </a:r>
            <a:r>
              <a:rPr sz="3000" dirty="0" err="1">
                <a:latin typeface="Arial"/>
                <a:ea typeface="Arial"/>
                <a:cs typeface="Arial"/>
              </a:rPr>
              <a:t>demande</a:t>
            </a:r>
            <a:r>
              <a:rPr sz="3000" dirty="0">
                <a:latin typeface="Arial"/>
                <a:ea typeface="Arial"/>
                <a:cs typeface="Arial"/>
              </a:rPr>
              <a:t> </a:t>
            </a:r>
            <a:r>
              <a:rPr sz="3000" dirty="0" err="1">
                <a:latin typeface="Arial"/>
                <a:ea typeface="Arial"/>
                <a:cs typeface="Arial"/>
              </a:rPr>
              <a:t>d'une</a:t>
            </a:r>
            <a:r>
              <a:rPr sz="3000" dirty="0">
                <a:latin typeface="Arial"/>
                <a:ea typeface="Arial"/>
                <a:cs typeface="Arial"/>
              </a:rPr>
              <a:t> </a:t>
            </a:r>
            <a:r>
              <a:rPr sz="3000" dirty="0" err="1">
                <a:latin typeface="Arial"/>
                <a:ea typeface="Arial"/>
                <a:cs typeface="Arial"/>
              </a:rPr>
              <a:t>équipe</a:t>
            </a:r>
            <a:r>
              <a:rPr sz="3000" dirty="0">
                <a:latin typeface="Arial"/>
                <a:ea typeface="Arial"/>
                <a:cs typeface="Arial"/>
              </a:rPr>
              <a:t> </a:t>
            </a:r>
            <a:r>
              <a:rPr sz="3000" dirty="0" err="1">
                <a:latin typeface="Arial"/>
                <a:ea typeface="Arial"/>
                <a:cs typeface="Arial"/>
              </a:rPr>
              <a:t>enseignante</a:t>
            </a:r>
            <a:r>
              <a:rPr sz="3000" dirty="0">
                <a:latin typeface="Arial"/>
                <a:ea typeface="Arial"/>
                <a:cs typeface="Arial"/>
              </a:rPr>
              <a:t> pour </a:t>
            </a:r>
            <a:r>
              <a:rPr sz="3000" dirty="0" err="1">
                <a:latin typeface="Arial"/>
                <a:ea typeface="Arial"/>
                <a:cs typeface="Arial"/>
              </a:rPr>
              <a:t>améliorer</a:t>
            </a:r>
            <a:r>
              <a:rPr sz="3000" dirty="0">
                <a:latin typeface="Arial"/>
                <a:ea typeface="Arial"/>
                <a:cs typeface="Arial"/>
              </a:rPr>
              <a:t> un </a:t>
            </a:r>
            <a:r>
              <a:rPr sz="3000" dirty="0" err="1">
                <a:latin typeface="Arial"/>
                <a:ea typeface="Arial"/>
                <a:cs typeface="Arial"/>
              </a:rPr>
              <a:t>cours</a:t>
            </a:r>
            <a:r>
              <a:rPr sz="3000" dirty="0">
                <a:latin typeface="Arial"/>
                <a:ea typeface="Arial"/>
                <a:cs typeface="Arial"/>
              </a:rPr>
              <a:t> </a:t>
            </a:r>
            <a:r>
              <a:rPr lang="fr-FR" sz="3000" dirty="0">
                <a:latin typeface="Arial"/>
                <a:ea typeface="Arial"/>
                <a:cs typeface="Arial"/>
              </a:rPr>
              <a:t>jugé insatisfaisant</a:t>
            </a:r>
            <a:endParaRPr dirty="0"/>
          </a:p>
        </p:txBody>
      </p:sp>
      <p:sp>
        <p:nvSpPr>
          <p:cNvPr id="5" name="Google Shape;171;p23"/>
          <p:cNvSpPr>
            <a:spLocks noGrp="1"/>
          </p:cNvSpPr>
          <p:nvPr>
            <p:ph type="body" idx="1"/>
          </p:nvPr>
        </p:nvSpPr>
        <p:spPr bwMode="auto">
          <a:xfrm>
            <a:off x="441139" y="1920959"/>
            <a:ext cx="11221866" cy="1876168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6" rIns="91422" bIns="45696" numCol="1" spcCol="0" rtlCol="0" fromWordArt="0" anchor="ctr" anchorCtr="0" forceAA="0" compatLnSpc="0">
            <a:normAutofit/>
          </a:bodyPr>
          <a:lstStyle/>
          <a:p>
            <a:pPr marL="622623" indent="-394023" algn="l">
              <a:buClr>
                <a:schemeClr val="lt1"/>
              </a:buClr>
              <a:buSzPts val="2800"/>
              <a:buFont typeface="Arial"/>
              <a:buChar char="•"/>
              <a:defRPr/>
            </a:pPr>
            <a:r>
              <a:rPr lang="fr-FR" sz="2000" dirty="0">
                <a:latin typeface="Arial"/>
                <a:ea typeface="Arial"/>
                <a:cs typeface="Arial"/>
              </a:rPr>
              <a:t>cours hybridé sur les Outils en Programmation Informatique (OPI), Polytech Paris  </a:t>
            </a:r>
          </a:p>
          <a:p>
            <a:pPr marL="622623" indent="-394023" algn="l">
              <a:buFont typeface="Arial"/>
              <a:buChar char="•"/>
              <a:defRPr/>
            </a:pPr>
            <a:r>
              <a:rPr lang="fr-FR" sz="2000" dirty="0">
                <a:latin typeface="Arial"/>
                <a:cs typeface="Arial"/>
              </a:rPr>
              <a:t>55 étudiants de 1ère année (équivalent L3)</a:t>
            </a:r>
          </a:p>
          <a:p>
            <a:pPr marL="622623" indent="-394023" algn="l">
              <a:buClr>
                <a:schemeClr val="lt1"/>
              </a:buClr>
              <a:buSzPts val="2800"/>
              <a:buFont typeface="Arial"/>
              <a:buChar char="•"/>
              <a:defRPr/>
            </a:pPr>
            <a:r>
              <a:rPr lang="fr-FR" sz="2000" dirty="0">
                <a:latin typeface="Arial"/>
                <a:ea typeface="Arial"/>
                <a:cs typeface="Arial"/>
              </a:rPr>
              <a:t>80 % distanciel sur Moodle ; 20 % présentiel (TP restructuration + TP évaluation)</a:t>
            </a:r>
            <a:endParaRPr lang="fr-FR" dirty="0"/>
          </a:p>
          <a:p>
            <a:pPr marL="622622" indent="-394022" algn="l">
              <a:buClr>
                <a:schemeClr val="lt1"/>
              </a:buClr>
              <a:buSzPts val="2800"/>
              <a:buFont typeface="Arial"/>
              <a:buChar char="•"/>
              <a:defRPr/>
            </a:pPr>
            <a:r>
              <a:rPr lang="fr-FR" sz="2000" dirty="0">
                <a:latin typeface="Arial"/>
                <a:ea typeface="Arial"/>
                <a:cs typeface="Arial"/>
              </a:rPr>
              <a:t>2 phases avec la même structure</a:t>
            </a:r>
          </a:p>
        </p:txBody>
      </p:sp>
      <p:pic>
        <p:nvPicPr>
          <p:cNvPr id="6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41139" y="3928012"/>
            <a:ext cx="3213393" cy="2747224"/>
          </a:xfrm>
          <a:prstGeom prst="rect">
            <a:avLst/>
          </a:prstGeom>
        </p:spPr>
      </p:pic>
      <p:pic>
        <p:nvPicPr>
          <p:cNvPr id="7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3949143" y="4056728"/>
            <a:ext cx="5075180" cy="2160264"/>
          </a:xfrm>
          <a:prstGeom prst="rect">
            <a:avLst/>
          </a:prstGeom>
        </p:spPr>
      </p:pic>
      <p:pic>
        <p:nvPicPr>
          <p:cNvPr id="8" name="Image 6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265493" y="4583400"/>
            <a:ext cx="4736212" cy="2006869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71;p9"/>
          <p:cNvSpPr>
            <a:spLocks noGrp="1"/>
          </p:cNvSpPr>
          <p:nvPr>
            <p:ph type="body" idx="1"/>
          </p:nvPr>
        </p:nvSpPr>
        <p:spPr bwMode="auto">
          <a:xfrm>
            <a:off x="407368" y="1916832"/>
            <a:ext cx="11101543" cy="4288214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4" rIns="91422" bIns="45694" numCol="1" spcCol="0" rtlCol="0" fromWordArt="0" anchor="t" anchorCtr="0" forceAA="0" compatLnSpc="0">
            <a:normAutofit fontScale="90000" lnSpcReduction="12000"/>
          </a:bodyPr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 sz="1800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sz="2200" dirty="0">
                <a:latin typeface="Arial"/>
                <a:ea typeface="Arial"/>
                <a:cs typeface="Arial"/>
              </a:rPr>
              <a:t>- </a:t>
            </a:r>
            <a:r>
              <a:rPr lang="en-US" sz="2300" b="1" i="0" u="none" strike="noStrike" cap="none" spc="0" dirty="0" err="1">
                <a:solidFill>
                  <a:srgbClr val="262626"/>
                </a:solidFill>
                <a:latin typeface="Arial"/>
                <a:ea typeface="Arial"/>
                <a:cs typeface="Arial"/>
              </a:rPr>
              <a:t>Protocole</a:t>
            </a:r>
            <a:r>
              <a:rPr lang="en-US" sz="2600" b="0" i="0" u="none" strike="noStrike" cap="none" spc="0" dirty="0">
                <a:solidFill>
                  <a:srgbClr val="262626"/>
                </a:solidFill>
                <a:latin typeface="Arial"/>
                <a:ea typeface="Arial"/>
                <a:cs typeface="Arial"/>
              </a:rPr>
              <a:t> </a:t>
            </a:r>
            <a:endParaRPr sz="2400" b="0" i="0" u="none" strike="noStrike" cap="none" spc="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en-US" sz="17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Marie-Luce </a:t>
            </a:r>
            <a:r>
              <a:rPr lang="en-US" sz="18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Bourguet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&amp; </a:t>
            </a:r>
            <a:r>
              <a:rPr lang="en-US" sz="1800" b="0" i="0" u="none" strike="noStrike" cap="none" spc="0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Yushan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Li. (2022). Distance measure between instructor-recommended and learner's learning pathways. </a:t>
            </a:r>
            <a:r>
              <a:rPr lang="en-US" sz="1800" b="0" i="1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Proceedings of the 15th International Conference on Educational Data Mining</a:t>
            </a:r>
            <a:r>
              <a:rPr lang="en-US" sz="1800" b="0" i="0" u="none" strike="noStrike" cap="none" spc="0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729--733. https://doi.org/10.5281/zenodo.6853087 </a:t>
            </a:r>
            <a:endParaRPr sz="1800" b="0" i="0" u="none" strike="noStrike" cap="none" spc="0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800" dirty="0">
                <a:latin typeface="Arial"/>
                <a:ea typeface="Arial"/>
                <a:cs typeface="Arial"/>
              </a:rPr>
              <a:t>- </a:t>
            </a:r>
            <a:r>
              <a:rPr lang="en-US" sz="2400" b="1" i="0" u="none" strike="noStrike" cap="none" spc="0" dirty="0" err="1">
                <a:solidFill>
                  <a:srgbClr val="262626"/>
                </a:solidFill>
                <a:latin typeface="Arial"/>
                <a:ea typeface="Arial"/>
                <a:cs typeface="Arial"/>
              </a:rPr>
              <a:t>Autodirection</a:t>
            </a:r>
            <a:r>
              <a:rPr lang="en-US" sz="2400" b="1" i="0" u="none" strike="noStrike" cap="none" spc="0" dirty="0">
                <a:solidFill>
                  <a:srgbClr val="262626"/>
                </a:solidFill>
                <a:latin typeface="Arial"/>
                <a:ea typeface="Arial"/>
                <a:cs typeface="Arial"/>
              </a:rPr>
              <a:t> </a:t>
            </a:r>
            <a:endParaRPr dirty="0"/>
          </a:p>
          <a:p>
            <a:pPr>
              <a:defRPr/>
            </a:pPr>
            <a:r>
              <a:rPr sz="1600" b="0" i="0" u="none" dirty="0">
                <a:solidFill>
                  <a:srgbClr val="323232"/>
                </a:solidFill>
                <a:latin typeface="Arial"/>
                <a:ea typeface="Arial"/>
                <a:cs typeface="Arial"/>
              </a:rPr>
              <a:t>	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Carré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, P. (2010).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Chapitre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3.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L’autodirection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des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apprentissages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 Dans : Philippe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Carré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éd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., </a:t>
            </a:r>
            <a:r>
              <a:rPr sz="1800" b="0" i="1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L’autoformation</a:t>
            </a:r>
            <a:r>
              <a:rPr sz="1800" b="0" i="1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: Perspectives de recherche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(pp. 117-169). Paris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cedex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14: Presses </a:t>
            </a:r>
            <a:r>
              <a:rPr sz="1800" b="0" i="0" u="none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Universitaires</a:t>
            </a:r>
            <a:r>
              <a:rPr sz="1800" b="0" i="0" u="none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de France. </a:t>
            </a:r>
            <a:r>
              <a:rPr sz="1800" b="0" i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https://doi.org/10.3917/puf.carre.2010.02.0117</a:t>
            </a:r>
            <a:endParaRPr sz="160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800" dirty="0">
                <a:latin typeface="Arial"/>
                <a:ea typeface="Arial"/>
                <a:cs typeface="Arial"/>
              </a:rPr>
              <a:t>- </a:t>
            </a:r>
            <a:r>
              <a:rPr lang="en-US" sz="2400" b="1" i="0" u="none" strike="noStrike" cap="none" spc="0" dirty="0" err="1">
                <a:solidFill>
                  <a:srgbClr val="262626"/>
                </a:solidFill>
                <a:latin typeface="Arial"/>
                <a:ea typeface="Arial"/>
                <a:cs typeface="Arial"/>
              </a:rPr>
              <a:t>Présence</a:t>
            </a:r>
            <a:r>
              <a:rPr lang="en-US" sz="2400" b="1" i="0" u="none" strike="noStrike" cap="none" spc="0" dirty="0">
                <a:solidFill>
                  <a:srgbClr val="262626"/>
                </a:solidFill>
                <a:latin typeface="Arial"/>
                <a:ea typeface="Arial"/>
                <a:cs typeface="Arial"/>
              </a:rPr>
              <a:t> à distance</a:t>
            </a:r>
            <a:r>
              <a:rPr sz="2800" dirty="0">
                <a:latin typeface="Arial"/>
                <a:ea typeface="Arial"/>
                <a:cs typeface="Arial"/>
              </a:rPr>
              <a:t>  </a:t>
            </a:r>
            <a:endParaRPr sz="1200" b="0" i="0" u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4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Jézégou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A. (2012). La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présence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en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e-learning :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modèle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0" u="none" dirty="0" err="1">
                <a:solidFill>
                  <a:srgbClr val="000000"/>
                </a:solidFill>
                <a:latin typeface="Arial"/>
                <a:ea typeface="Arial"/>
                <a:cs typeface="Arial"/>
              </a:rPr>
              <a:t>théorique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et perspectives pour la recherche. </a:t>
            </a:r>
            <a:r>
              <a:rPr sz="1800" b="0" i="1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International Journal of E-Learning &amp; Distance Education (IJEDE)</a:t>
            </a:r>
            <a:r>
              <a:rPr sz="1800" b="0" i="0" u="none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26(1)</a:t>
            </a:r>
            <a:r>
              <a:rPr sz="1800" dirty="0">
                <a:latin typeface="Arial"/>
                <a:ea typeface="Arial"/>
                <a:cs typeface="Arial"/>
              </a:rPr>
              <a:t>. </a:t>
            </a:r>
            <a:r>
              <a:rPr lang="en-US" sz="1800" b="0" i="0" u="none" strike="noStrike" cap="none" spc="0" dirty="0">
                <a:solidFill>
                  <a:srgbClr val="262626"/>
                </a:solidFill>
                <a:latin typeface="Arial"/>
                <a:ea typeface="Arial"/>
                <a:cs typeface="Arial"/>
              </a:rPr>
              <a:t>https://ijede.ca/index.php/jde/article/view/777/1409</a:t>
            </a:r>
            <a:endParaRPr sz="16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800" dirty="0">
                <a:latin typeface="Arial"/>
                <a:ea typeface="Arial"/>
                <a:cs typeface="Arial"/>
              </a:rPr>
              <a:t>- </a:t>
            </a:r>
            <a:r>
              <a:rPr sz="2400" b="1" dirty="0" err="1">
                <a:latin typeface="Arial"/>
                <a:ea typeface="Arial"/>
                <a:cs typeface="Arial"/>
              </a:rPr>
              <a:t>Alignement</a:t>
            </a:r>
            <a:r>
              <a:rPr sz="2400" b="1" dirty="0">
                <a:latin typeface="Arial"/>
                <a:ea typeface="Arial"/>
                <a:cs typeface="Arial"/>
              </a:rPr>
              <a:t> </a:t>
            </a:r>
            <a:r>
              <a:rPr sz="2400" b="1" dirty="0" err="1">
                <a:latin typeface="Arial"/>
                <a:ea typeface="Arial"/>
                <a:cs typeface="Arial"/>
              </a:rPr>
              <a:t>pédagogogique</a:t>
            </a:r>
            <a:endParaRPr sz="2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1800" b="0" i="0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	</a:t>
            </a:r>
            <a:r>
              <a:rPr sz="1800" b="0" i="0" u="none" spc="-22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Biggs, J. (1996). Enhancing Teaching through Constructive Alignment.</a:t>
            </a:r>
            <a:r>
              <a:rPr sz="1800" b="0" i="0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 </a:t>
            </a:r>
            <a:r>
              <a:rPr sz="1800" b="0" i="1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Higher Education</a:t>
            </a:r>
            <a:r>
              <a:rPr sz="1800" b="0" i="0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, </a:t>
            </a:r>
            <a:r>
              <a:rPr sz="1800" b="0" i="1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32</a:t>
            </a:r>
            <a:r>
              <a:rPr sz="1800" b="0" i="0" u="none" spc="-23" dirty="0">
                <a:solidFill>
                  <a:srgbClr val="000000"/>
                </a:solidFill>
                <a:latin typeface="Arial"/>
                <a:ea typeface="Arial"/>
                <a:cs typeface="Arial"/>
              </a:rPr>
              <a:t>(3), 347–364. http://www.jstor.org/stable/3448076</a:t>
            </a:r>
            <a:endParaRPr sz="1800" dirty="0">
              <a:latin typeface="Arial"/>
              <a:ea typeface="Arial"/>
              <a:cs typeface="Arial"/>
            </a:endParaRPr>
          </a:p>
        </p:txBody>
      </p:sp>
      <p:sp>
        <p:nvSpPr>
          <p:cNvPr id="5" name="Google Shape;72;p9"/>
          <p:cNvSpPr>
            <a:spLocks noGrp="1"/>
          </p:cNvSpPr>
          <p:nvPr>
            <p:ph type="body" idx="2"/>
          </p:nvPr>
        </p:nvSpPr>
        <p:spPr bwMode="auto">
          <a:xfrm>
            <a:off x="233006" y="777125"/>
            <a:ext cx="11725988" cy="8575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6" rIns="91422" bIns="45696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 sz="4400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>
              <a:defRPr/>
            </a:pP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Protocole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et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préconisations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: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apports</a:t>
            </a:r>
            <a:r>
              <a:rPr lang="en-US" sz="36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de la </a:t>
            </a:r>
            <a:r>
              <a:rPr lang="en-US" sz="36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littérature</a:t>
            </a:r>
            <a:endParaRPr sz="3600"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A2A2B59-5556-49AE-9F94-1A474365DD2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20</a:t>
            </a:fld>
            <a:endParaRPr lang="fr-FR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551384" y="1196752"/>
            <a:ext cx="10816214" cy="5398767"/>
          </a:xfrm>
          <a:prstGeom prst="rect">
            <a:avLst/>
          </a:prstGeom>
        </p:spPr>
      </p:pic>
      <p:sp>
        <p:nvSpPr>
          <p:cNvPr id="6" name="Google Shape;213;p29">
            <a:extLst>
              <a:ext uri="{FF2B5EF4-FFF2-40B4-BE49-F238E27FC236}">
                <a16:creationId xmlns:a16="http://schemas.microsoft.com/office/drawing/2014/main" id="{A1C8ED2A-2BB2-41B2-8FA4-7EE217E6FD00}"/>
              </a:ext>
            </a:extLst>
          </p:cNvPr>
          <p:cNvSpPr>
            <a:spLocks noGrp="1"/>
          </p:cNvSpPr>
          <p:nvPr/>
        </p:nvSpPr>
        <p:spPr bwMode="auto">
          <a:xfrm>
            <a:off x="1631504" y="692696"/>
            <a:ext cx="8313795" cy="6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rPr lang="fr-FR" sz="3600" dirty="0"/>
              <a:t>Recommandation</a:t>
            </a:r>
            <a:r>
              <a:rPr sz="3600" dirty="0"/>
              <a:t>s </a:t>
            </a:r>
            <a:r>
              <a:rPr sz="3600" dirty="0" err="1"/>
              <a:t>proposées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CD4DF7B-3561-454F-AD75-9A157CE0A7F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21</a:t>
            </a:fld>
            <a:endParaRPr lang="fr-FR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553301" y="1196752"/>
            <a:ext cx="11085397" cy="5414597"/>
          </a:xfrm>
          <a:prstGeom prst="rect">
            <a:avLst/>
          </a:prstGeom>
        </p:spPr>
      </p:pic>
      <p:sp>
        <p:nvSpPr>
          <p:cNvPr id="5" name="Google Shape;213;p29"/>
          <p:cNvSpPr>
            <a:spLocks noGrp="1"/>
          </p:cNvSpPr>
          <p:nvPr/>
        </p:nvSpPr>
        <p:spPr bwMode="auto">
          <a:xfrm>
            <a:off x="1631504" y="692696"/>
            <a:ext cx="8313795" cy="6275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7" rIns="91422" bIns="45697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rPr lang="fr-FR" sz="3600" dirty="0"/>
              <a:t>Recommandation</a:t>
            </a:r>
            <a:r>
              <a:rPr sz="3600" dirty="0"/>
              <a:t>s </a:t>
            </a:r>
            <a:r>
              <a:rPr sz="3600" dirty="0" err="1"/>
              <a:t>proposées</a:t>
            </a:r>
            <a:r>
              <a:rPr sz="3600" dirty="0"/>
              <a:t>, suite</a:t>
            </a:r>
            <a:endParaRPr dirty="0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E2139AF1-A96A-4E7C-A809-58DBCEADE9F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22</a:t>
            </a:fld>
            <a:endParaRPr lang="fr-FR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01;p27"/>
          <p:cNvSpPr>
            <a:spLocks noGrp="1"/>
          </p:cNvSpPr>
          <p:nvPr>
            <p:ph type="title"/>
          </p:nvPr>
        </p:nvSpPr>
        <p:spPr bwMode="auto">
          <a:xfrm>
            <a:off x="1900549" y="2186707"/>
            <a:ext cx="8390901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Raleway"/>
              <a:buNone/>
              <a:defRPr/>
            </a:pPr>
            <a:r>
              <a:t>Merci pour votre attention</a:t>
            </a:r>
          </a:p>
        </p:txBody>
      </p:sp>
      <p:sp>
        <p:nvSpPr>
          <p:cNvPr id="5" name="Google Shape;202;p27"/>
          <p:cNvSpPr>
            <a:spLocks noGrp="1"/>
          </p:cNvSpPr>
          <p:nvPr>
            <p:ph type="body" idx="1"/>
          </p:nvPr>
        </p:nvSpPr>
        <p:spPr bwMode="auto">
          <a:xfrm>
            <a:off x="3219192" y="3659735"/>
            <a:ext cx="5753614" cy="18007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/>
          </a:bodyPr>
          <a:lstStyle/>
          <a:p>
            <a:pPr marL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800"/>
              <a:buNone/>
              <a:defRPr/>
            </a:pPr>
            <a:r>
              <a:rPr sz="3600"/>
              <a:t>Des questions ? 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auto">
          <a:xfrm>
            <a:off x="966688" y="2497094"/>
            <a:ext cx="10696317" cy="2329763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 marL="239821" indent="-239821">
              <a:buFont typeface="Arial"/>
              <a:buChar char="•"/>
              <a:defRPr/>
            </a:pPr>
            <a:r>
              <a:rPr sz="2600" dirty="0"/>
              <a:t>Les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étudiants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arrivent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au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cours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présentiel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sans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avoir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fait la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partie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à distance.</a:t>
            </a:r>
            <a:endParaRPr sz="2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39821" indent="-239821">
              <a:buFont typeface="Arial"/>
              <a:buChar char="•"/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Ils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se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plaignent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de ne pas tout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comprendre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2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39821" indent="-239821">
              <a:buFont typeface="Arial"/>
              <a:buChar char="•"/>
              <a:defRPr/>
            </a:pPr>
            <a:endParaRPr sz="2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 marL="239821" indent="-239821">
              <a:buFont typeface="Arial"/>
              <a:buChar char="•"/>
              <a:defRPr/>
            </a:pP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Le forum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d'échange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sur Moodle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n'est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 jamais </a:t>
            </a:r>
            <a:r>
              <a:rPr lang="en-US" sz="2600" b="0" i="0" u="none" strike="noStrike" cap="none" spc="0" dirty="0" err="1">
                <a:solidFill>
                  <a:schemeClr val="tx1"/>
                </a:solidFill>
                <a:latin typeface="Arial"/>
                <a:ea typeface="Arial"/>
                <a:cs typeface="Arial"/>
              </a:rPr>
              <a:t>utilisé</a:t>
            </a:r>
            <a:r>
              <a:rPr lang="en-US" sz="2600" b="0" i="0" u="none" strike="noStrike" cap="none" spc="0" dirty="0">
                <a:solidFill>
                  <a:schemeClr val="tx1"/>
                </a:solidFill>
                <a:latin typeface="Arial"/>
                <a:ea typeface="Arial"/>
                <a:cs typeface="Arial"/>
              </a:rPr>
              <a:t>.</a:t>
            </a:r>
            <a:endParaRPr sz="2600" b="0" i="0" u="none" strike="noStrike" cap="none" spc="0" dirty="0">
              <a:solidFill>
                <a:schemeClr val="tx1"/>
              </a:solidFill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dirty="0"/>
              <a:t> </a:t>
            </a:r>
          </a:p>
        </p:txBody>
      </p:sp>
      <p:sp>
        <p:nvSpPr>
          <p:cNvPr id="6" name="Google Shape;170;p23">
            <a:extLst>
              <a:ext uri="{FF2B5EF4-FFF2-40B4-BE49-F238E27FC236}">
                <a16:creationId xmlns:a16="http://schemas.microsoft.com/office/drawing/2014/main" id="{CF68DFCF-1AC9-420F-8F74-B7402EE22C3C}"/>
              </a:ext>
            </a:extLst>
          </p:cNvPr>
          <p:cNvSpPr/>
          <p:nvPr/>
        </p:nvSpPr>
        <p:spPr bwMode="auto">
          <a:xfrm>
            <a:off x="2423592" y="764704"/>
            <a:ext cx="5328592" cy="10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 fontScale="925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fr-FR" sz="44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Problèmes évoqués </a:t>
            </a:r>
            <a:endParaRPr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BB474E9D-63E2-44B2-918D-664482328A0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3</a:t>
            </a:fld>
            <a:endParaRPr lang="fr-FR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lèche : droite 4"/>
          <p:cNvSpPr/>
          <p:nvPr/>
        </p:nvSpPr>
        <p:spPr bwMode="auto">
          <a:xfrm>
            <a:off x="5165748" y="3077650"/>
            <a:ext cx="1206499" cy="162136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lèche : droite 5"/>
          <p:cNvSpPr/>
          <p:nvPr/>
        </p:nvSpPr>
        <p:spPr bwMode="auto">
          <a:xfrm>
            <a:off x="5165748" y="5698659"/>
            <a:ext cx="1206499" cy="16213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6" name="Flèche : droite 6"/>
          <p:cNvSpPr/>
          <p:nvPr/>
        </p:nvSpPr>
        <p:spPr bwMode="auto">
          <a:xfrm>
            <a:off x="5165748" y="4886638"/>
            <a:ext cx="1206499" cy="16213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Rectangle 7"/>
          <p:cNvSpPr/>
          <p:nvPr/>
        </p:nvSpPr>
        <p:spPr bwMode="auto">
          <a:xfrm>
            <a:off x="2826833" y="1238249"/>
            <a:ext cx="5228166" cy="304835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spAutoFit/>
          </a:bodyPr>
          <a:lstStyle/>
          <a:p>
            <a:pPr>
              <a:defRPr/>
            </a:pPr>
            <a:endParaRPr/>
          </a:p>
        </p:txBody>
      </p:sp>
      <p:sp>
        <p:nvSpPr>
          <p:cNvPr id="8" name="Google Shape;170;p23"/>
          <p:cNvSpPr/>
          <p:nvPr/>
        </p:nvSpPr>
        <p:spPr bwMode="auto">
          <a:xfrm>
            <a:off x="2423592" y="691064"/>
            <a:ext cx="4107635" cy="10375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lang="en-US" sz="44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L'équipe</a:t>
            </a:r>
            <a:r>
              <a:rPr lang="en-US" sz="4400" b="0" i="0" u="none" strike="noStrike" cap="none" spc="0" dirty="0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 </a:t>
            </a:r>
            <a:r>
              <a:rPr lang="en-US" sz="4400" b="0" i="0" u="none" strike="noStrike" cap="none" spc="0" dirty="0" err="1">
                <a:solidFill>
                  <a:srgbClr val="0D4050"/>
                </a:solidFill>
                <a:latin typeface="Raleway"/>
                <a:ea typeface="Raleway"/>
                <a:cs typeface="Raleway"/>
              </a:rPr>
              <a:t>projet</a:t>
            </a:r>
            <a:r>
              <a:rPr dirty="0"/>
              <a:t> </a:t>
            </a:r>
          </a:p>
        </p:txBody>
      </p:sp>
      <p:sp>
        <p:nvSpPr>
          <p:cNvPr id="9" name="Google Shape;170;p23"/>
          <p:cNvSpPr/>
          <p:nvPr/>
        </p:nvSpPr>
        <p:spPr bwMode="auto">
          <a:xfrm>
            <a:off x="503310" y="1518851"/>
            <a:ext cx="11172567" cy="12681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ctr" anchorCtr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</a:defRPr>
            </a:lvl9pPr>
          </a:lstStyle>
          <a:p>
            <a:pPr>
              <a:defRPr/>
            </a:pPr>
            <a:r>
              <a:rPr sz="2000" dirty="0">
                <a:latin typeface="Arial"/>
                <a:ea typeface="Arial"/>
                <a:cs typeface="Arial"/>
              </a:rPr>
              <a:t>CAPSULE : </a:t>
            </a:r>
            <a:r>
              <a:rPr sz="2000" dirty="0" err="1">
                <a:latin typeface="Arial"/>
                <a:ea typeface="Arial"/>
                <a:cs typeface="Arial"/>
              </a:rPr>
              <a:t>équipe</a:t>
            </a:r>
            <a:r>
              <a:rPr sz="2000" dirty="0"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</a:rPr>
              <a:t>pluridisciplinaire</a:t>
            </a:r>
            <a:r>
              <a:rPr sz="2000" dirty="0"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</a:rPr>
              <a:t>d'appui</a:t>
            </a:r>
            <a:r>
              <a:rPr sz="2000" dirty="0">
                <a:latin typeface="Arial"/>
                <a:ea typeface="Arial"/>
                <a:cs typeface="Arial"/>
              </a:rPr>
              <a:t> à la </a:t>
            </a:r>
            <a:r>
              <a:rPr sz="2000" dirty="0" err="1">
                <a:latin typeface="Arial"/>
                <a:ea typeface="Arial"/>
                <a:cs typeface="Arial"/>
              </a:rPr>
              <a:t>pédagogie</a:t>
            </a:r>
            <a:r>
              <a:rPr sz="2000" dirty="0">
                <a:latin typeface="Arial"/>
                <a:ea typeface="Arial"/>
                <a:cs typeface="Arial"/>
              </a:rPr>
              <a:t>, </a:t>
            </a:r>
            <a:r>
              <a:rPr sz="2000" dirty="0" err="1">
                <a:latin typeface="Arial"/>
                <a:ea typeface="Arial"/>
                <a:cs typeface="Arial"/>
              </a:rPr>
              <a:t>en</a:t>
            </a:r>
            <a:r>
              <a:rPr sz="2000" dirty="0">
                <a:latin typeface="Arial"/>
                <a:ea typeface="Arial"/>
                <a:cs typeface="Arial"/>
              </a:rPr>
              <a:t> lien avec la recherche  </a:t>
            </a:r>
            <a:endParaRPr sz="2000" dirty="0"/>
          </a:p>
          <a:p>
            <a:pPr>
              <a:defRPr/>
            </a:pPr>
            <a:r>
              <a:rPr sz="2000" dirty="0">
                <a:latin typeface="Arial"/>
                <a:ea typeface="Arial"/>
                <a:cs typeface="Arial"/>
              </a:rPr>
              <a:t>           </a:t>
            </a:r>
            <a:r>
              <a:rPr sz="2000" dirty="0" err="1">
                <a:latin typeface="Arial"/>
                <a:ea typeface="Arial"/>
                <a:cs typeface="Arial"/>
              </a:rPr>
              <a:t>enseignants</a:t>
            </a:r>
            <a:r>
              <a:rPr sz="2000" dirty="0">
                <a:latin typeface="Arial"/>
                <a:ea typeface="Arial"/>
                <a:cs typeface="Arial"/>
              </a:rPr>
              <a:t> </a:t>
            </a:r>
            <a:r>
              <a:rPr sz="2000" dirty="0" err="1">
                <a:latin typeface="Arial"/>
                <a:ea typeface="Arial"/>
                <a:cs typeface="Arial"/>
              </a:rPr>
              <a:t>chercheurs</a:t>
            </a:r>
            <a:r>
              <a:rPr sz="2000" dirty="0">
                <a:latin typeface="Arial"/>
                <a:ea typeface="Arial"/>
                <a:cs typeface="Arial"/>
              </a:rPr>
              <a:t>, </a:t>
            </a:r>
            <a:r>
              <a:rPr sz="2000" dirty="0" err="1">
                <a:latin typeface="Arial"/>
                <a:ea typeface="Arial"/>
                <a:cs typeface="Arial"/>
              </a:rPr>
              <a:t>membres</a:t>
            </a:r>
            <a:r>
              <a:rPr sz="2000" dirty="0">
                <a:latin typeface="Arial"/>
                <a:ea typeface="Arial"/>
                <a:cs typeface="Arial"/>
              </a:rPr>
              <a:t> de </a:t>
            </a:r>
            <a:r>
              <a:rPr sz="2000" dirty="0" err="1">
                <a:latin typeface="Arial"/>
                <a:ea typeface="Arial"/>
                <a:cs typeface="Arial"/>
              </a:rPr>
              <a:t>sa</a:t>
            </a:r>
            <a:r>
              <a:rPr sz="2000" dirty="0">
                <a:latin typeface="Arial"/>
                <a:ea typeface="Arial"/>
                <a:cs typeface="Arial"/>
              </a:rPr>
              <a:t> direction et </a:t>
            </a:r>
            <a:r>
              <a:rPr sz="2000" dirty="0" err="1">
                <a:latin typeface="Arial"/>
                <a:ea typeface="Arial"/>
                <a:cs typeface="Arial"/>
              </a:rPr>
              <a:t>en</a:t>
            </a:r>
            <a:r>
              <a:rPr sz="2000" dirty="0">
                <a:latin typeface="Arial"/>
                <a:ea typeface="Arial"/>
                <a:cs typeface="Arial"/>
              </a:rPr>
              <a:t> charge de son pilotage.</a:t>
            </a:r>
            <a:endParaRPr sz="2000" dirty="0"/>
          </a:p>
        </p:txBody>
      </p:sp>
      <p:sp>
        <p:nvSpPr>
          <p:cNvPr id="10" name="Rectangle 9"/>
          <p:cNvSpPr/>
          <p:nvPr/>
        </p:nvSpPr>
        <p:spPr bwMode="auto">
          <a:xfrm>
            <a:off x="6687310" y="2713725"/>
            <a:ext cx="5143026" cy="3863914"/>
          </a:xfrm>
          <a:prstGeom prst="rect">
            <a:avLst/>
          </a:prstGeom>
          <a:noFill/>
        </p:spPr>
        <p:txBody>
          <a:bodyPr vertOverflow="overflow" horzOverflow="clip" vert="horz" wrap="square" lIns="91440" tIns="45720" rIns="91440" bIns="45720" numCol="1" spcCol="0" rtlCol="0" fromWordArt="0" anchor="t" anchorCtr="0" forceAA="0" compatLnSpc="0">
            <a:noAutofit/>
          </a:bodyPr>
          <a:lstStyle/>
          <a:p>
            <a:pPr>
              <a:defRPr/>
            </a:pPr>
            <a:r>
              <a:rPr sz="2200" dirty="0">
                <a:latin typeface="Arial"/>
                <a:ea typeface="Arial"/>
                <a:cs typeface="Arial"/>
              </a:rPr>
              <a:t>Gestion</a:t>
            </a:r>
            <a:r>
              <a:rPr lang="fr-FR" sz="2200" dirty="0">
                <a:latin typeface="Arial"/>
                <a:ea typeface="Arial"/>
                <a:cs typeface="Arial"/>
              </a:rPr>
              <a:t> </a:t>
            </a:r>
            <a:r>
              <a:rPr sz="2200" dirty="0">
                <a:latin typeface="Arial"/>
                <a:ea typeface="Arial"/>
                <a:cs typeface="Arial"/>
              </a:rPr>
              <a:t>de </a:t>
            </a:r>
            <a:r>
              <a:rPr sz="2200" dirty="0" err="1">
                <a:latin typeface="Arial"/>
                <a:ea typeface="Arial"/>
                <a:cs typeface="Arial"/>
              </a:rPr>
              <a:t>projet</a:t>
            </a:r>
            <a:r>
              <a:rPr sz="2200" dirty="0">
                <a:latin typeface="Arial"/>
                <a:ea typeface="Arial"/>
                <a:cs typeface="Arial"/>
              </a:rPr>
              <a:t>, </a:t>
            </a:r>
            <a:r>
              <a:rPr sz="2200" dirty="0" err="1">
                <a:latin typeface="Arial"/>
                <a:ea typeface="Arial"/>
                <a:cs typeface="Arial"/>
              </a:rPr>
              <a:t>approche</a:t>
            </a:r>
            <a:r>
              <a:rPr sz="2200" dirty="0">
                <a:latin typeface="Arial"/>
                <a:ea typeface="Arial"/>
                <a:cs typeface="Arial"/>
              </a:rPr>
              <a:t> qualitative, </a:t>
            </a:r>
            <a:r>
              <a:rPr sz="2200" dirty="0" err="1">
                <a:latin typeface="Arial"/>
                <a:ea typeface="Arial"/>
                <a:cs typeface="Arial"/>
              </a:rPr>
              <a:t>synthèse</a:t>
            </a:r>
            <a:r>
              <a:rPr sz="2200" dirty="0">
                <a:latin typeface="Arial"/>
                <a:ea typeface="Arial"/>
                <a:cs typeface="Arial"/>
              </a:rPr>
              <a:t>, </a:t>
            </a:r>
            <a:r>
              <a:rPr sz="2200" dirty="0" err="1">
                <a:latin typeface="Arial"/>
                <a:ea typeface="Arial"/>
                <a:cs typeface="Arial"/>
              </a:rPr>
              <a:t>préconisations</a:t>
            </a:r>
            <a:r>
              <a:rPr sz="2200" dirty="0">
                <a:latin typeface="Arial"/>
                <a:ea typeface="Arial"/>
                <a:cs typeface="Arial"/>
              </a:rPr>
              <a:t> </a:t>
            </a:r>
            <a:r>
              <a:rPr sz="2200" dirty="0" err="1">
                <a:latin typeface="Arial"/>
                <a:ea typeface="Arial"/>
                <a:cs typeface="Arial"/>
              </a:rPr>
              <a:t>pédagogiques</a:t>
            </a:r>
            <a:r>
              <a:rPr sz="2400" dirty="0">
                <a:latin typeface="Arial"/>
                <a:ea typeface="Arial"/>
                <a:cs typeface="Arial"/>
              </a:rPr>
              <a:t>  </a:t>
            </a:r>
            <a:endParaRPr dirty="0"/>
          </a:p>
          <a:p>
            <a:pPr>
              <a:defRPr/>
            </a:pPr>
            <a:endParaRPr sz="28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dirty="0" err="1">
                <a:latin typeface="Arial"/>
                <a:ea typeface="Arial"/>
                <a:cs typeface="Arial"/>
              </a:rPr>
              <a:t>Collecte</a:t>
            </a:r>
            <a:r>
              <a:rPr sz="2400" dirty="0">
                <a:latin typeface="Arial"/>
                <a:ea typeface="Arial"/>
                <a:cs typeface="Arial"/>
              </a:rPr>
              <a:t> des traces </a:t>
            </a:r>
            <a:endParaRPr dirty="0"/>
          </a:p>
          <a:p>
            <a:pPr>
              <a:defRPr/>
            </a:pPr>
            <a:endParaRPr lang="fr-FR" sz="2000" dirty="0">
              <a:latin typeface="Arial"/>
              <a:ea typeface="Arial"/>
              <a:cs typeface="Arial"/>
            </a:endParaRPr>
          </a:p>
          <a:p>
            <a:pPr>
              <a:defRPr/>
            </a:pPr>
            <a:endParaRPr sz="20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dirty="0" err="1">
                <a:latin typeface="Arial"/>
                <a:ea typeface="Arial"/>
                <a:cs typeface="Arial"/>
              </a:rPr>
              <a:t>Analyse</a:t>
            </a:r>
            <a:r>
              <a:rPr sz="2400" dirty="0">
                <a:latin typeface="Arial"/>
                <a:ea typeface="Arial"/>
                <a:cs typeface="Arial"/>
              </a:rPr>
              <a:t> des traces</a:t>
            </a:r>
            <a:endParaRPr dirty="0"/>
          </a:p>
          <a:p>
            <a:pPr>
              <a:defRPr/>
            </a:pPr>
            <a:endParaRPr sz="2400" dirty="0"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sz="2400" dirty="0">
                <a:latin typeface="Arial"/>
                <a:ea typeface="Arial"/>
                <a:cs typeface="Arial"/>
              </a:rPr>
              <a:t>Choix du </a:t>
            </a:r>
            <a:r>
              <a:rPr sz="2400" dirty="0" err="1">
                <a:latin typeface="Arial"/>
                <a:ea typeface="Arial"/>
                <a:cs typeface="Arial"/>
              </a:rPr>
              <a:t>protocole</a:t>
            </a:r>
            <a:r>
              <a:rPr sz="2400" dirty="0"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latin typeface="Arial"/>
                <a:ea typeface="Arial"/>
                <a:cs typeface="Arial"/>
              </a:rPr>
              <a:t>d'analyse</a:t>
            </a:r>
            <a:r>
              <a:rPr sz="2400" dirty="0">
                <a:latin typeface="Arial"/>
                <a:ea typeface="Arial"/>
                <a:cs typeface="Arial"/>
              </a:rPr>
              <a:t> des traces</a:t>
            </a:r>
            <a:endParaRPr dirty="0"/>
          </a:p>
        </p:txBody>
      </p:sp>
      <p:sp>
        <p:nvSpPr>
          <p:cNvPr id="11" name="Google Shape;212;p29"/>
          <p:cNvSpPr/>
          <p:nvPr/>
        </p:nvSpPr>
        <p:spPr bwMode="auto">
          <a:xfrm>
            <a:off x="596106" y="2597880"/>
            <a:ext cx="4569642" cy="3396650"/>
          </a:xfrm>
          <a:prstGeom prst="rect">
            <a:avLst/>
          </a:prstGeom>
          <a:noFill/>
          <a:ln>
            <a:noFill/>
          </a:ln>
        </p:spPr>
        <p:txBody>
          <a:bodyPr spcFirstLastPara="1" vertOverflow="overflow" horzOverflow="clip" vert="horz" wrap="square" lIns="91422" tIns="45696" rIns="91422" bIns="45696" numCol="1" spcCol="0" rtlCol="0" fromWordArt="0" anchor="t" anchorCtr="0" forceAA="0" compatLnSpc="0">
            <a:norm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999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499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24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r>
              <a:rPr sz="2400" dirty="0" err="1">
                <a:latin typeface="Arial"/>
                <a:ea typeface="Arial"/>
                <a:cs typeface="Arial"/>
              </a:rPr>
              <a:t>Ingénieurs</a:t>
            </a:r>
            <a:r>
              <a:rPr sz="2400" dirty="0">
                <a:latin typeface="Arial"/>
                <a:ea typeface="Arial"/>
                <a:cs typeface="Arial"/>
              </a:rPr>
              <a:t> </a:t>
            </a:r>
            <a:r>
              <a:rPr sz="2400" dirty="0" err="1">
                <a:latin typeface="Arial"/>
                <a:ea typeface="Arial"/>
                <a:cs typeface="Arial"/>
              </a:rPr>
              <a:t>pédagogiques</a:t>
            </a:r>
            <a:r>
              <a:rPr sz="2400" dirty="0">
                <a:latin typeface="Arial"/>
                <a:ea typeface="Arial"/>
                <a:cs typeface="Arial"/>
              </a:rPr>
              <a:t> </a:t>
            </a:r>
            <a:endParaRPr dirty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9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28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r>
              <a:rPr sz="2400" dirty="0" err="1">
                <a:latin typeface="Arial"/>
                <a:ea typeface="Arial"/>
                <a:cs typeface="Arial"/>
              </a:rPr>
              <a:t>Informaticiens</a:t>
            </a:r>
            <a:r>
              <a:rPr sz="2400" dirty="0">
                <a:latin typeface="Arial"/>
                <a:ea typeface="Arial"/>
                <a:cs typeface="Arial"/>
              </a:rPr>
              <a:t>, </a:t>
            </a:r>
            <a:r>
              <a:rPr sz="2400" dirty="0" err="1">
                <a:latin typeface="Arial"/>
                <a:ea typeface="Arial"/>
                <a:cs typeface="Arial"/>
              </a:rPr>
              <a:t>administrateurs</a:t>
            </a:r>
            <a:r>
              <a:rPr sz="2400" dirty="0">
                <a:latin typeface="Arial"/>
                <a:ea typeface="Arial"/>
                <a:cs typeface="Arial"/>
              </a:rPr>
              <a:t> de Moodle</a:t>
            </a:r>
            <a:endParaRPr dirty="0"/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24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r>
              <a:rPr lang="en-US" sz="2400" b="0" i="0" u="none" strike="noStrike" cap="none" spc="0" dirty="0">
                <a:solidFill>
                  <a:srgbClr val="262626"/>
                </a:solidFill>
                <a:latin typeface="Arial"/>
                <a:ea typeface="Arial"/>
                <a:cs typeface="Arial"/>
              </a:rPr>
              <a:t>Data analyst </a:t>
            </a:r>
            <a:endParaRPr sz="2400" b="0" i="0" u="none" strike="noStrike" cap="none" spc="0" dirty="0">
              <a:solidFill>
                <a:srgbClr val="262626"/>
              </a:solidFill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24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endParaRPr sz="800" dirty="0">
              <a:latin typeface="Arial"/>
              <a:ea typeface="Arial"/>
              <a:cs typeface="Arial"/>
            </a:endParaRPr>
          </a:p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r>
              <a:rPr lang="en-US" sz="2400" dirty="0" err="1">
                <a:latin typeface="Arial"/>
                <a:ea typeface="Arial"/>
                <a:cs typeface="Arial"/>
              </a:rPr>
              <a:t>Chercheurs</a:t>
            </a:r>
            <a:r>
              <a:rPr lang="en-US" sz="2400" dirty="0">
                <a:latin typeface="Arial"/>
                <a:ea typeface="Arial"/>
                <a:cs typeface="Arial"/>
              </a:rPr>
              <a:t> </a:t>
            </a:r>
            <a:endParaRPr sz="2400" dirty="0">
              <a:latin typeface="Arial"/>
              <a:ea typeface="Arial"/>
              <a:cs typeface="Arial"/>
            </a:endParaRPr>
          </a:p>
        </p:txBody>
      </p:sp>
      <p:sp>
        <p:nvSpPr>
          <p:cNvPr id="12" name="Flèche : droite 4"/>
          <p:cNvSpPr/>
          <p:nvPr/>
        </p:nvSpPr>
        <p:spPr bwMode="auto">
          <a:xfrm>
            <a:off x="5165748" y="4017279"/>
            <a:ext cx="1206498" cy="162135"/>
          </a:xfrm>
          <a:prstGeom prst="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Flèche : droite à entaille 12"/>
          <p:cNvSpPr/>
          <p:nvPr/>
        </p:nvSpPr>
        <p:spPr bwMode="auto">
          <a:xfrm>
            <a:off x="696385" y="2252533"/>
            <a:ext cx="489121" cy="154459"/>
          </a:xfrm>
          <a:prstGeom prst="notchedRightArrow">
            <a:avLst>
              <a:gd name="adj1" fmla="val 50000"/>
              <a:gd name="adj2" fmla="val 50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AA13528B-9F1C-4318-9751-8CA96C3BA51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4</a:t>
            </a:fld>
            <a:endParaRPr lang="fr-FR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1260000" y="1980001"/>
            <a:ext cx="3035800" cy="307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262626"/>
              </a:buClr>
              <a:buSzPts val="1800"/>
              <a:buNone/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Définir le protocole</a:t>
            </a:r>
            <a:endParaRPr sz="2000">
              <a:latin typeface="Arial"/>
              <a:ea typeface="Arial"/>
              <a:cs typeface="Arial"/>
            </a:endParaRPr>
          </a:p>
        </p:txBody>
      </p:sp>
      <p:sp>
        <p:nvSpPr>
          <p:cNvPr id="5" name="Google Shape;213;p29"/>
          <p:cNvSpPr>
            <a:spLocks noGrp="1"/>
          </p:cNvSpPr>
          <p:nvPr>
            <p:ph type="body" idx="2"/>
          </p:nvPr>
        </p:nvSpPr>
        <p:spPr bwMode="auto">
          <a:xfrm>
            <a:off x="2162035" y="997567"/>
            <a:ext cx="6198576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rPr dirty="0"/>
              <a:t>Choix </a:t>
            </a:r>
            <a:r>
              <a:rPr dirty="0" err="1"/>
              <a:t>méthodologique</a:t>
            </a:r>
            <a:r>
              <a:rPr dirty="0"/>
              <a:t> </a:t>
            </a:r>
          </a:p>
        </p:txBody>
      </p:sp>
      <p:sp>
        <p:nvSpPr>
          <p:cNvPr id="6" name="Google Shape;212;p29"/>
          <p:cNvSpPr/>
          <p:nvPr/>
        </p:nvSpPr>
        <p:spPr bwMode="auto">
          <a:xfrm>
            <a:off x="1260000" y="4653136"/>
            <a:ext cx="9134156" cy="2968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 fontScale="92500" lnSpcReduction="20000"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62626"/>
              </a:buClr>
              <a:buSzPts val="1800"/>
              <a:buFont typeface="Arial"/>
              <a:buNone/>
              <a:defRPr sz="1800" b="0" i="0" u="none" strike="noStrike" cap="none">
                <a:solidFill>
                  <a:srgbClr val="262626"/>
                </a:solidFill>
                <a:latin typeface="Verdana"/>
                <a:ea typeface="Verdana"/>
                <a:cs typeface="Verdana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>
                <a:latin typeface="Arial"/>
                <a:ea typeface="Arial"/>
                <a:cs typeface="Arial"/>
              </a:rPr>
              <a:t>Protocole évolutif…</a:t>
            </a:r>
            <a:endParaRPr>
              <a:latin typeface="Arial"/>
              <a:ea typeface="Arial"/>
              <a:cs typeface="Arial"/>
            </a:endParaRPr>
          </a:p>
        </p:txBody>
      </p:sp>
      <p:grpSp>
        <p:nvGrpSpPr>
          <p:cNvPr id="7" name="Groupe 2"/>
          <p:cNvGrpSpPr/>
          <p:nvPr/>
        </p:nvGrpSpPr>
        <p:grpSpPr bwMode="auto">
          <a:xfrm>
            <a:off x="5231903" y="2841211"/>
            <a:ext cx="5130328" cy="2099955"/>
            <a:chOff x="0" y="0"/>
            <a:chExt cx="5130328" cy="2099955"/>
          </a:xfrm>
        </p:grpSpPr>
        <p:sp>
          <p:nvSpPr>
            <p:cNvPr id="8" name="ZoneTexte 1"/>
            <p:cNvSpPr/>
            <p:nvPr/>
          </p:nvSpPr>
          <p:spPr bwMode="auto">
            <a:xfrm>
              <a:off x="1080119" y="0"/>
              <a:ext cx="263245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/>
                <a:t>Analyse des traces sur Moodle</a:t>
              </a:r>
              <a:endParaRPr/>
            </a:p>
          </p:txBody>
        </p:sp>
        <p:sp>
          <p:nvSpPr>
            <p:cNvPr id="9" name="ZoneTexte 6"/>
            <p:cNvSpPr/>
            <p:nvPr/>
          </p:nvSpPr>
          <p:spPr bwMode="auto">
            <a:xfrm>
              <a:off x="3741806" y="1792179"/>
              <a:ext cx="138852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/>
                <a:t>Questionnaires</a:t>
              </a:r>
              <a:endParaRPr/>
            </a:p>
          </p:txBody>
        </p:sp>
        <p:sp>
          <p:nvSpPr>
            <p:cNvPr id="10" name="ZoneTexte 7"/>
            <p:cNvSpPr/>
            <p:nvPr/>
          </p:nvSpPr>
          <p:spPr bwMode="auto">
            <a:xfrm>
              <a:off x="0" y="1792179"/>
              <a:ext cx="1783998" cy="304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/>
                <a:t>Entretiens qualitatifs</a:t>
              </a:r>
              <a:endParaRPr/>
            </a:p>
          </p:txBody>
        </p:sp>
      </p:grpSp>
      <p:cxnSp>
        <p:nvCxnSpPr>
          <p:cNvPr id="11" name="Connecteur droit 19"/>
          <p:cNvCxnSpPr>
            <a:cxnSpLocks/>
            <a:stCxn id="12" idx="2"/>
            <a:endCxn id="13" idx="0"/>
          </p:cNvCxnSpPr>
          <p:nvPr/>
        </p:nvCxnSpPr>
        <p:spPr bwMode="auto">
          <a:xfrm rot="5399976" flipV="1">
            <a:off x="7902370" y="2874866"/>
            <a:ext cx="1474773" cy="202301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21"/>
          <p:cNvCxnSpPr>
            <a:cxnSpLocks/>
            <a:stCxn id="15" idx="0"/>
            <a:endCxn id="12" idx="2"/>
          </p:cNvCxnSpPr>
          <p:nvPr/>
        </p:nvCxnSpPr>
        <p:spPr bwMode="auto">
          <a:xfrm rot="16199969">
            <a:off x="6245385" y="3240897"/>
            <a:ext cx="1474773" cy="129095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Connecteur droit 25"/>
          <p:cNvCxnSpPr>
            <a:cxnSpLocks/>
            <a:stCxn id="15" idx="3"/>
            <a:endCxn id="13" idx="1"/>
          </p:cNvCxnSpPr>
          <p:nvPr/>
        </p:nvCxnSpPr>
        <p:spPr bwMode="auto">
          <a:xfrm>
            <a:off x="7653519" y="4777650"/>
            <a:ext cx="68151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7" name="Groupe 27"/>
          <p:cNvGrpSpPr/>
          <p:nvPr/>
        </p:nvGrpSpPr>
        <p:grpSpPr bwMode="auto">
          <a:xfrm>
            <a:off x="5021068" y="2257126"/>
            <a:ext cx="6524539" cy="2674411"/>
            <a:chOff x="0" y="0"/>
            <a:chExt cx="6524539" cy="2674411"/>
          </a:xfrm>
        </p:grpSpPr>
        <p:grpSp>
          <p:nvGrpSpPr>
            <p:cNvPr id="18" name="Groupe 17"/>
            <p:cNvGrpSpPr/>
            <p:nvPr/>
          </p:nvGrpSpPr>
          <p:grpSpPr bwMode="auto">
            <a:xfrm>
              <a:off x="0" y="0"/>
              <a:ext cx="6524539" cy="2674411"/>
              <a:chOff x="0" y="0"/>
              <a:chExt cx="6524539" cy="2674411"/>
            </a:xfrm>
          </p:grpSpPr>
          <p:grpSp>
            <p:nvGrpSpPr>
              <p:cNvPr id="19" name="Groupe 16"/>
              <p:cNvGrpSpPr/>
              <p:nvPr/>
            </p:nvGrpSpPr>
            <p:grpSpPr bwMode="auto">
              <a:xfrm>
                <a:off x="1290954" y="0"/>
                <a:ext cx="5233584" cy="1185190"/>
                <a:chOff x="0" y="0"/>
                <a:chExt cx="5233584" cy="1185190"/>
              </a:xfrm>
            </p:grpSpPr>
            <p:sp>
              <p:nvSpPr>
                <p:cNvPr id="20" name="ZoneTexte 8"/>
                <p:cNvSpPr/>
                <p:nvPr/>
              </p:nvSpPr>
              <p:spPr bwMode="auto">
                <a:xfrm>
                  <a:off x="2842189" y="0"/>
                  <a:ext cx="1418250" cy="30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fr-FR">
                      <a:latin typeface="Arial"/>
                      <a:ea typeface="Arial"/>
                      <a:cs typeface="Arial"/>
                    </a:rPr>
                    <a:t>Quelles traces? </a:t>
                  </a: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1" name="ZoneTexte 9"/>
                <p:cNvSpPr/>
                <p:nvPr/>
              </p:nvSpPr>
              <p:spPr bwMode="auto">
                <a:xfrm>
                  <a:off x="2880319" y="276307"/>
                  <a:ext cx="795522" cy="30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fr-FR">
                      <a:latin typeface="Arial"/>
                      <a:ea typeface="Arial"/>
                      <a:cs typeface="Arial"/>
                    </a:rPr>
                    <a:t>RGPD? </a:t>
                  </a: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2" name="ZoneTexte 10"/>
                <p:cNvSpPr/>
                <p:nvPr/>
              </p:nvSpPr>
              <p:spPr bwMode="auto">
                <a:xfrm>
                  <a:off x="2895870" y="584083"/>
                  <a:ext cx="2337713" cy="30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fr-FR">
                      <a:latin typeface="Arial"/>
                      <a:ea typeface="Arial"/>
                      <a:cs typeface="Arial"/>
                    </a:rPr>
                    <a:t>Fiabilisation des données ? </a:t>
                  </a: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23" name="ZoneTexte 11"/>
                <p:cNvSpPr/>
                <p:nvPr/>
              </p:nvSpPr>
              <p:spPr bwMode="auto">
                <a:xfrm>
                  <a:off x="2911421" y="880354"/>
                  <a:ext cx="696810" cy="304835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pPr>
                    <a:defRPr/>
                  </a:pPr>
                  <a:r>
                    <a:rPr lang="fr-FR">
                      <a:latin typeface="Arial"/>
                      <a:ea typeface="Arial"/>
                      <a:cs typeface="Arial"/>
                    </a:rPr>
                    <a:t>Sript ? </a:t>
                  </a: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  <p:sp>
              <p:nvSpPr>
                <p:cNvPr id="12" name="Rectangle 13"/>
                <p:cNvSpPr/>
                <p:nvPr/>
              </p:nvSpPr>
              <p:spPr bwMode="auto">
                <a:xfrm>
                  <a:off x="0" y="584083"/>
                  <a:ext cx="2632452" cy="307777"/>
                </a:xfrm>
                <a:prstGeom prst="rect">
                  <a:avLst/>
                </a:prstGeom>
                <a:noFill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>
                    <a:defRPr/>
                  </a:pPr>
                  <a:endParaRPr>
                    <a:latin typeface="Arial"/>
                    <a:ea typeface="Arial"/>
                    <a:cs typeface="Arial"/>
                  </a:endParaRPr>
                </a:p>
              </p:txBody>
            </p:sp>
          </p:grpSp>
          <p:sp>
            <p:nvSpPr>
              <p:cNvPr id="13" name="Rectangle 14"/>
              <p:cNvSpPr/>
              <p:nvPr/>
            </p:nvSpPr>
            <p:spPr bwMode="auto">
              <a:xfrm>
                <a:off x="3313971" y="2366634"/>
                <a:ext cx="2632452" cy="3077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5" name="Rectangle 15"/>
              <p:cNvSpPr/>
              <p:nvPr/>
            </p:nvSpPr>
            <p:spPr bwMode="auto">
              <a:xfrm>
                <a:off x="0" y="2366634"/>
                <a:ext cx="2632452" cy="3077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latin typeface="Arial"/>
                  <a:ea typeface="Arial"/>
                  <a:cs typeface="Arial"/>
                </a:endParaRPr>
              </a:p>
            </p:txBody>
          </p:sp>
        </p:grpSp>
        <p:sp>
          <p:nvSpPr>
            <p:cNvPr id="24" name="Ellipse 26"/>
            <p:cNvSpPr/>
            <p:nvPr/>
          </p:nvSpPr>
          <p:spPr bwMode="auto">
            <a:xfrm>
              <a:off x="963773" y="584083"/>
              <a:ext cx="307777" cy="307777"/>
            </a:xfrm>
            <a:prstGeom prst="ellipse">
              <a:avLst/>
            </a:prstGeom>
            <a:solidFill>
              <a:srgbClr val="00206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r>
                <a:rPr lang="fr-FR" sz="1600" b="1">
                  <a:latin typeface="Arial"/>
                  <a:ea typeface="Arial"/>
                  <a:cs typeface="Arial"/>
                </a:rPr>
                <a:t>1</a:t>
              </a:r>
              <a:endParaRPr b="1">
                <a:latin typeface="Arial"/>
                <a:ea typeface="Arial"/>
                <a:cs typeface="Arial"/>
              </a:endParaRPr>
            </a:p>
          </p:txBody>
        </p:sp>
      </p:grpSp>
      <p:sp>
        <p:nvSpPr>
          <p:cNvPr id="25" name="Ellipse 30"/>
          <p:cNvSpPr/>
          <p:nvPr/>
        </p:nvSpPr>
        <p:spPr bwMode="auto">
          <a:xfrm>
            <a:off x="11044807" y="4633391"/>
            <a:ext cx="307777" cy="30777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2</a:t>
            </a:r>
            <a:endParaRPr lang="fr-FR" b="1"/>
          </a:p>
        </p:txBody>
      </p:sp>
      <p:sp>
        <p:nvSpPr>
          <p:cNvPr id="26" name="Ellipse 31"/>
          <p:cNvSpPr/>
          <p:nvPr/>
        </p:nvSpPr>
        <p:spPr bwMode="auto">
          <a:xfrm>
            <a:off x="4367808" y="4633391"/>
            <a:ext cx="307777" cy="307777"/>
          </a:xfrm>
          <a:prstGeom prst="ellipse">
            <a:avLst/>
          </a:prstGeom>
          <a:solidFill>
            <a:srgbClr val="00206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 sz="1600" b="1"/>
              <a:t>3</a:t>
            </a:r>
            <a:endParaRPr lang="fr-FR" b="1"/>
          </a:p>
        </p:txBody>
      </p: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3283A790-8C09-4045-9C82-EFED940DE626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5</a:t>
            </a:fld>
            <a:endParaRPr lang="fr-FR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>
            <a:spLocks noGrp="1"/>
          </p:cNvSpPr>
          <p:nvPr>
            <p:ph type="body" idx="2"/>
          </p:nvPr>
        </p:nvSpPr>
        <p:spPr bwMode="auto">
          <a:xfrm>
            <a:off x="1374913" y="1047426"/>
            <a:ext cx="6665301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t>Choix méthodologique </a:t>
            </a:r>
          </a:p>
        </p:txBody>
      </p:sp>
      <p:grpSp>
        <p:nvGrpSpPr>
          <p:cNvPr id="5" name="Groupe 34"/>
          <p:cNvGrpSpPr/>
          <p:nvPr/>
        </p:nvGrpSpPr>
        <p:grpSpPr bwMode="auto">
          <a:xfrm>
            <a:off x="335359" y="2257126"/>
            <a:ext cx="5560766" cy="3833226"/>
            <a:chOff x="0" y="0"/>
            <a:chExt cx="5560766" cy="3833226"/>
          </a:xfrm>
        </p:grpSpPr>
        <p:sp>
          <p:nvSpPr>
            <p:cNvPr id="6" name="ZoneTexte 1"/>
            <p:cNvSpPr/>
            <p:nvPr/>
          </p:nvSpPr>
          <p:spPr bwMode="auto">
            <a:xfrm>
              <a:off x="376149" y="1397794"/>
              <a:ext cx="2614046" cy="30483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defRPr/>
              </a:pPr>
              <a:r>
                <a:rPr lang="fr-FR">
                  <a:latin typeface="Arial"/>
                  <a:ea typeface="Arial"/>
                  <a:cs typeface="Arial"/>
                </a:rPr>
                <a:t>Analyse des traces sur Moodle</a:t>
              </a:r>
              <a:endParaRPr>
                <a:latin typeface="Arial"/>
                <a:ea typeface="Arial"/>
                <a:cs typeface="Arial"/>
              </a:endParaRPr>
            </a:p>
          </p:txBody>
        </p:sp>
        <p:grpSp>
          <p:nvGrpSpPr>
            <p:cNvPr id="7" name="Groupe 33"/>
            <p:cNvGrpSpPr/>
            <p:nvPr/>
          </p:nvGrpSpPr>
          <p:grpSpPr bwMode="auto">
            <a:xfrm>
              <a:off x="0" y="0"/>
              <a:ext cx="5560766" cy="3833226"/>
              <a:chOff x="0" y="0"/>
              <a:chExt cx="5560766" cy="3833226"/>
            </a:xfrm>
          </p:grpSpPr>
          <p:sp>
            <p:nvSpPr>
              <p:cNvPr id="8" name="ZoneTexte 8"/>
              <p:cNvSpPr/>
              <p:nvPr/>
            </p:nvSpPr>
            <p:spPr bwMode="auto">
              <a:xfrm>
                <a:off x="3169371" y="0"/>
                <a:ext cx="1418250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Quelles traces? 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9" name="ZoneTexte 9"/>
              <p:cNvSpPr/>
              <p:nvPr/>
            </p:nvSpPr>
            <p:spPr bwMode="auto">
              <a:xfrm>
                <a:off x="3207501" y="1088140"/>
                <a:ext cx="844920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RGPD ? 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0" name="ZoneTexte 10"/>
              <p:cNvSpPr/>
              <p:nvPr/>
            </p:nvSpPr>
            <p:spPr bwMode="auto">
              <a:xfrm>
                <a:off x="3223053" y="2232247"/>
                <a:ext cx="2337713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Fiabilisation des données ? 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1" name="ZoneTexte 11"/>
              <p:cNvSpPr/>
              <p:nvPr/>
            </p:nvSpPr>
            <p:spPr bwMode="auto">
              <a:xfrm>
                <a:off x="3238603" y="3528391"/>
                <a:ext cx="696810" cy="30483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>
                  <a:defRPr/>
                </a:pPr>
                <a:r>
                  <a:rPr lang="fr-FR">
                    <a:latin typeface="Arial"/>
                    <a:ea typeface="Arial"/>
                    <a:cs typeface="Arial"/>
                  </a:rPr>
                  <a:t>Sript ? </a:t>
                </a: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2" name="Rectangle 13"/>
              <p:cNvSpPr/>
              <p:nvPr/>
            </p:nvSpPr>
            <p:spPr bwMode="auto">
              <a:xfrm>
                <a:off x="327181" y="1395916"/>
                <a:ext cx="2632452" cy="307777"/>
              </a:xfrm>
              <a:prstGeom prst="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endParaRPr>
                  <a:latin typeface="Arial"/>
                  <a:ea typeface="Arial"/>
                  <a:cs typeface="Arial"/>
                </a:endParaRPr>
              </a:p>
            </p:txBody>
          </p:sp>
          <p:sp>
            <p:nvSpPr>
              <p:cNvPr id="13" name="Ellipse 26"/>
              <p:cNvSpPr/>
              <p:nvPr/>
            </p:nvSpPr>
            <p:spPr bwMode="auto">
              <a:xfrm>
                <a:off x="0" y="1395916"/>
                <a:ext cx="307777" cy="307777"/>
              </a:xfrm>
              <a:prstGeom prst="ellipse">
                <a:avLst/>
              </a:prstGeom>
              <a:solidFill>
                <a:srgbClr val="00206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>
                  <a:defRPr/>
                </a:pPr>
                <a:r>
                  <a:rPr lang="fr-FR" sz="1600" b="1">
                    <a:latin typeface="Arial"/>
                    <a:ea typeface="Arial"/>
                    <a:cs typeface="Arial"/>
                  </a:rPr>
                  <a:t>1</a:t>
                </a:r>
                <a:endParaRPr b="1">
                  <a:latin typeface="Arial"/>
                  <a:ea typeface="Arial"/>
                  <a:cs typeface="Arial"/>
                </a:endParaRPr>
              </a:p>
            </p:txBody>
          </p:sp>
        </p:grpSp>
      </p:grpSp>
      <p:sp>
        <p:nvSpPr>
          <p:cNvPr id="14" name="ZoneTexte 35"/>
          <p:cNvSpPr/>
          <p:nvPr/>
        </p:nvSpPr>
        <p:spPr bwMode="auto">
          <a:xfrm>
            <a:off x="5951983" y="2132856"/>
            <a:ext cx="2088591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Comment les étudiants s’approprient  le cours?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5" name="ZoneTexte 36"/>
          <p:cNvSpPr/>
          <p:nvPr/>
        </p:nvSpPr>
        <p:spPr bwMode="auto">
          <a:xfrm>
            <a:off x="8760295" y="1249596"/>
            <a:ext cx="2088303" cy="518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Est-ce que le cours est scénarisé ?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6" name="ZoneTexte 37"/>
          <p:cNvSpPr/>
          <p:nvPr/>
        </p:nvSpPr>
        <p:spPr bwMode="auto">
          <a:xfrm>
            <a:off x="9840415" y="1628799"/>
            <a:ext cx="2219208" cy="73866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Est-ce que l’enseignant a défini un « parcours objectif »?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7" name="ZoneTexte 38"/>
          <p:cNvSpPr/>
          <p:nvPr/>
        </p:nvSpPr>
        <p:spPr bwMode="auto">
          <a:xfrm>
            <a:off x="8832303" y="2402884"/>
            <a:ext cx="2880607" cy="11582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Est-ce que les traces collectées dans Moodle sont représentatives (carnet de notes, achèvement d’activité, PDF VS livre, activités hors Moodle…)?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18" name="ZoneTexte 39"/>
          <p:cNvSpPr/>
          <p:nvPr/>
        </p:nvSpPr>
        <p:spPr bwMode="auto">
          <a:xfrm>
            <a:off x="5087886" y="3140967"/>
            <a:ext cx="3133834" cy="624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Pseudo anonymisation*</a:t>
            </a:r>
            <a:endParaRPr>
              <a:latin typeface="Arial"/>
              <a:ea typeface="Arial"/>
              <a:cs typeface="Arial"/>
            </a:endParaRPr>
          </a:p>
          <a:p>
            <a:pPr>
              <a:defRPr/>
            </a:pPr>
            <a:r>
              <a:rPr lang="fr-FR" sz="1050">
                <a:solidFill>
                  <a:srgbClr val="FF0000"/>
                </a:solidFill>
                <a:latin typeface="Arial"/>
                <a:ea typeface="Arial"/>
                <a:cs typeface="Arial"/>
              </a:rPr>
              <a:t>(celui qui va utiliser les traces ne doit pas avoir accès aux ID)</a:t>
            </a:r>
            <a:r>
              <a:rPr lang="fr-FR">
                <a:latin typeface="Arial"/>
                <a:ea typeface="Arial"/>
                <a:cs typeface="Arial"/>
              </a:rPr>
              <a:t> </a:t>
            </a:r>
            <a:endParaRPr>
              <a:latin typeface="Arial"/>
              <a:ea typeface="Arial"/>
              <a:cs typeface="Arial"/>
            </a:endParaRPr>
          </a:p>
        </p:txBody>
      </p:sp>
      <p:cxnSp>
        <p:nvCxnSpPr>
          <p:cNvPr id="19" name="Connecteur droit 45"/>
          <p:cNvCxnSpPr>
            <a:cxnSpLocks/>
            <a:stCxn id="8" idx="3"/>
            <a:endCxn id="14" idx="1"/>
          </p:cNvCxnSpPr>
          <p:nvPr/>
        </p:nvCxnSpPr>
        <p:spPr bwMode="auto">
          <a:xfrm flipV="1">
            <a:off x="4983022" y="2394466"/>
            <a:ext cx="968962" cy="1655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Connecteur droit 48"/>
          <p:cNvCxnSpPr>
            <a:cxnSpLocks/>
            <a:stCxn id="14" idx="3"/>
            <a:endCxn id="15" idx="1"/>
          </p:cNvCxnSpPr>
          <p:nvPr/>
        </p:nvCxnSpPr>
        <p:spPr bwMode="auto">
          <a:xfrm flipV="1">
            <a:off x="8040216" y="1511206"/>
            <a:ext cx="720080" cy="88326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Connecteur droit 50"/>
          <p:cNvCxnSpPr>
            <a:cxnSpLocks/>
            <a:stCxn id="14" idx="3"/>
            <a:endCxn id="16" idx="1"/>
          </p:cNvCxnSpPr>
          <p:nvPr/>
        </p:nvCxnSpPr>
        <p:spPr bwMode="auto">
          <a:xfrm flipV="1">
            <a:off x="8040539" y="1998131"/>
            <a:ext cx="1799875" cy="3938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Connecteur droit 54"/>
          <p:cNvCxnSpPr>
            <a:cxnSpLocks/>
            <a:stCxn id="14" idx="3"/>
            <a:endCxn id="17" idx="1"/>
          </p:cNvCxnSpPr>
          <p:nvPr/>
        </p:nvCxnSpPr>
        <p:spPr bwMode="auto">
          <a:xfrm>
            <a:off x="8040216" y="2394466"/>
            <a:ext cx="792087" cy="59319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ZoneTexte 55"/>
          <p:cNvSpPr/>
          <p:nvPr/>
        </p:nvSpPr>
        <p:spPr bwMode="auto">
          <a:xfrm>
            <a:off x="6714542" y="4221087"/>
            <a:ext cx="1448379" cy="30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Jeu de données </a:t>
            </a:r>
            <a:endParaRPr>
              <a:latin typeface="Arial"/>
              <a:ea typeface="Arial"/>
              <a:cs typeface="Arial"/>
            </a:endParaRPr>
          </a:p>
        </p:txBody>
      </p:sp>
      <p:sp>
        <p:nvSpPr>
          <p:cNvPr id="24" name="ZoneTexte 56"/>
          <p:cNvSpPr/>
          <p:nvPr/>
        </p:nvSpPr>
        <p:spPr bwMode="auto">
          <a:xfrm>
            <a:off x="6715052" y="4705399"/>
            <a:ext cx="17572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/>
              <a:t>Période des actions</a:t>
            </a:r>
            <a:endParaRPr/>
          </a:p>
        </p:txBody>
      </p:sp>
      <p:cxnSp>
        <p:nvCxnSpPr>
          <p:cNvPr id="25" name="Connecteur droit 60"/>
          <p:cNvCxnSpPr>
            <a:cxnSpLocks/>
            <a:stCxn id="9" idx="3"/>
            <a:endCxn id="18" idx="1"/>
          </p:cNvCxnSpPr>
          <p:nvPr/>
        </p:nvCxnSpPr>
        <p:spPr bwMode="auto">
          <a:xfrm flipV="1">
            <a:off x="4455291" y="3494911"/>
            <a:ext cx="632597" cy="4246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Connecteur droit 63"/>
          <p:cNvCxnSpPr>
            <a:cxnSpLocks/>
            <a:stCxn id="10" idx="3"/>
            <a:endCxn id="23" idx="1"/>
          </p:cNvCxnSpPr>
          <p:nvPr/>
        </p:nvCxnSpPr>
        <p:spPr bwMode="auto">
          <a:xfrm flipV="1">
            <a:off x="5961635" y="4374977"/>
            <a:ext cx="752908" cy="26828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Connecteur droit 67"/>
          <p:cNvCxnSpPr>
            <a:cxnSpLocks/>
            <a:stCxn id="10" idx="3"/>
            <a:endCxn id="24" idx="1"/>
          </p:cNvCxnSpPr>
          <p:nvPr/>
        </p:nvCxnSpPr>
        <p:spPr bwMode="auto">
          <a:xfrm>
            <a:off x="5961635" y="4643264"/>
            <a:ext cx="753417" cy="2160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ZoneTexte 74"/>
          <p:cNvSpPr/>
          <p:nvPr/>
        </p:nvSpPr>
        <p:spPr bwMode="auto">
          <a:xfrm>
            <a:off x="5663952" y="5785518"/>
            <a:ext cx="1319542" cy="3048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defRPr/>
            </a:pPr>
            <a:r>
              <a:rPr lang="fr-FR">
                <a:latin typeface="Arial"/>
                <a:ea typeface="Arial"/>
                <a:cs typeface="Arial"/>
              </a:rPr>
              <a:t>Données xAPI</a:t>
            </a:r>
            <a:endParaRPr>
              <a:latin typeface="Arial"/>
              <a:ea typeface="Arial"/>
              <a:cs typeface="Arial"/>
            </a:endParaRPr>
          </a:p>
        </p:txBody>
      </p:sp>
      <p:cxnSp>
        <p:nvCxnSpPr>
          <p:cNvPr id="29" name="Connecteur droit 76"/>
          <p:cNvCxnSpPr>
            <a:cxnSpLocks/>
            <a:stCxn id="11" idx="3"/>
            <a:endCxn id="28" idx="1"/>
          </p:cNvCxnSpPr>
          <p:nvPr/>
        </p:nvCxnSpPr>
        <p:spPr bwMode="auto">
          <a:xfrm>
            <a:off x="4326093" y="5939408"/>
            <a:ext cx="133785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74D77CD5-1F05-4F47-8F86-DC39F43022D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6</a:t>
            </a:fld>
            <a:endParaRPr lang="fr-FR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11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259968" y="4248850"/>
            <a:ext cx="4118949" cy="2161799"/>
          </a:xfrm>
          <a:prstGeom prst="rect">
            <a:avLst/>
          </a:prstGeom>
        </p:spPr>
      </p:pic>
      <p:sp>
        <p:nvSpPr>
          <p:cNvPr id="5" name="Google Shape;213;p29"/>
          <p:cNvSpPr>
            <a:spLocks noGrp="1"/>
          </p:cNvSpPr>
          <p:nvPr>
            <p:ph type="body" idx="2"/>
          </p:nvPr>
        </p:nvSpPr>
        <p:spPr bwMode="auto">
          <a:xfrm>
            <a:off x="1260473" y="1047427"/>
            <a:ext cx="8339691" cy="7590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Autofit/>
          </a:bodyPr>
          <a:lstStyle/>
          <a:p>
            <a:pPr marL="0" lvl="0" indent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D4050"/>
              </a:buClr>
              <a:buSzPts val="4400"/>
              <a:buNone/>
              <a:defRPr/>
            </a:pPr>
            <a:r>
              <a:t>Choix méthodologique </a:t>
            </a:r>
          </a:p>
        </p:txBody>
      </p:sp>
      <p:sp>
        <p:nvSpPr>
          <p:cNvPr id="6" name="ZoneTexte 3"/>
          <p:cNvSpPr>
            <a:spLocks/>
          </p:cNvSpPr>
          <p:nvPr/>
        </p:nvSpPr>
        <p:spPr bwMode="auto">
          <a:xfrm>
            <a:off x="1343472" y="1806437"/>
            <a:ext cx="568863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/>
              <a:t>Pseudo anonymisation*</a:t>
            </a:r>
            <a:endParaRPr/>
          </a:p>
          <a:p>
            <a:pPr>
              <a:defRPr/>
            </a:pPr>
            <a:r>
              <a:rPr lang="fr-FR" sz="1050">
                <a:solidFill>
                  <a:srgbClr val="FF0000"/>
                </a:solidFill>
              </a:rPr>
              <a:t>(celui qui va utiliser les traces ne doit pas avoir accès aux ID)</a:t>
            </a:r>
            <a:r>
              <a:rPr lang="fr-FR"/>
              <a:t> </a:t>
            </a:r>
            <a:endParaRPr/>
          </a:p>
        </p:txBody>
      </p:sp>
      <p:sp>
        <p:nvSpPr>
          <p:cNvPr id="7" name="Rectangle 4"/>
          <p:cNvSpPr/>
          <p:nvPr/>
        </p:nvSpPr>
        <p:spPr bwMode="auto">
          <a:xfrm>
            <a:off x="5807968" y="3248980"/>
            <a:ext cx="79208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LRS</a:t>
            </a:r>
            <a:endParaRPr/>
          </a:p>
        </p:txBody>
      </p:sp>
      <p:sp>
        <p:nvSpPr>
          <p:cNvPr id="8" name="Rectangle 5"/>
          <p:cNvSpPr/>
          <p:nvPr/>
        </p:nvSpPr>
        <p:spPr bwMode="auto">
          <a:xfrm>
            <a:off x="5807968" y="2564722"/>
            <a:ext cx="792087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Moodle</a:t>
            </a:r>
            <a:endParaRPr/>
          </a:p>
        </p:txBody>
      </p:sp>
      <p:sp>
        <p:nvSpPr>
          <p:cNvPr id="9" name="Rectangle 8"/>
          <p:cNvSpPr/>
          <p:nvPr/>
        </p:nvSpPr>
        <p:spPr bwMode="auto">
          <a:xfrm>
            <a:off x="5699085" y="4077072"/>
            <a:ext cx="100985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MangoBd</a:t>
            </a:r>
          </a:p>
        </p:txBody>
      </p:sp>
      <p:sp>
        <p:nvSpPr>
          <p:cNvPr id="10" name="Rectangle 9"/>
          <p:cNvSpPr/>
          <p:nvPr/>
        </p:nvSpPr>
        <p:spPr bwMode="auto">
          <a:xfrm>
            <a:off x="3863752" y="4093858"/>
            <a:ext cx="1009854" cy="36004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Jupyter</a:t>
            </a:r>
          </a:p>
        </p:txBody>
      </p:sp>
      <p:pic>
        <p:nvPicPr>
          <p:cNvPr id="11" name="Image 13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923977" y="1528101"/>
            <a:ext cx="3121927" cy="4242718"/>
          </a:xfrm>
          <a:prstGeom prst="rect">
            <a:avLst/>
          </a:prstGeom>
        </p:spPr>
      </p:pic>
      <p:cxnSp>
        <p:nvCxnSpPr>
          <p:cNvPr id="12" name="Connecteur droit avec flèche 10"/>
          <p:cNvCxnSpPr>
            <a:cxnSpLocks/>
          </p:cNvCxnSpPr>
          <p:nvPr/>
        </p:nvCxnSpPr>
        <p:spPr bwMode="auto">
          <a:xfrm>
            <a:off x="6240016" y="2888940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Connecteur droit avec flèche 14"/>
          <p:cNvCxnSpPr>
            <a:cxnSpLocks/>
          </p:cNvCxnSpPr>
          <p:nvPr/>
        </p:nvCxnSpPr>
        <p:spPr bwMode="auto">
          <a:xfrm>
            <a:off x="6240016" y="3645024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Connecteur droit avec flèche 16"/>
          <p:cNvCxnSpPr>
            <a:cxnSpLocks/>
          </p:cNvCxnSpPr>
          <p:nvPr/>
        </p:nvCxnSpPr>
        <p:spPr bwMode="auto">
          <a:xfrm>
            <a:off x="4943871" y="4310743"/>
            <a:ext cx="638629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Connecteur droit avec flèche 19"/>
          <p:cNvCxnSpPr>
            <a:cxnSpLocks/>
          </p:cNvCxnSpPr>
          <p:nvPr/>
        </p:nvCxnSpPr>
        <p:spPr bwMode="auto">
          <a:xfrm>
            <a:off x="6217118" y="4510429"/>
            <a:ext cx="0" cy="36004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ctangle 20"/>
          <p:cNvSpPr/>
          <p:nvPr/>
        </p:nvSpPr>
        <p:spPr bwMode="auto">
          <a:xfrm>
            <a:off x="5582500" y="4996394"/>
            <a:ext cx="1305565" cy="5930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fr-FR"/>
              <a:t>Fichier anonymisé JSON</a:t>
            </a:r>
            <a:endParaRPr/>
          </a:p>
        </p:txBody>
      </p:sp>
      <p:pic>
        <p:nvPicPr>
          <p:cNvPr id="17" name="Image 1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766021" y="3177637"/>
            <a:ext cx="1855674" cy="786001"/>
          </a:xfrm>
          <a:prstGeom prst="rect">
            <a:avLst/>
          </a:prstGeom>
        </p:spPr>
      </p:pic>
      <p:cxnSp>
        <p:nvCxnSpPr>
          <p:cNvPr id="18" name="Connecteur : en angle 7"/>
          <p:cNvCxnSpPr>
            <a:cxnSpLocks/>
          </p:cNvCxnSpPr>
          <p:nvPr/>
        </p:nvCxnSpPr>
        <p:spPr bwMode="auto">
          <a:xfrm>
            <a:off x="5341339" y="3570638"/>
            <a:ext cx="862673" cy="254406"/>
          </a:xfrm>
          <a:prstGeom prst="bentConnector3">
            <a:avLst>
              <a:gd name="adj1" fmla="val 5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83AFAD3F-3F4A-49BC-BAF1-7DDFB562BDE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7</a:t>
            </a:fld>
            <a:endParaRPr lang="fr-FR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/>
          <p:nvPr/>
        </p:nvSpPr>
        <p:spPr bwMode="auto">
          <a:xfrm>
            <a:off x="1847528" y="991914"/>
            <a:ext cx="6932001" cy="7590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 dirty="0"/>
              <a:t>Analyse de traces Moodle </a:t>
            </a:r>
            <a:endParaRPr dirty="0"/>
          </a:p>
        </p:txBody>
      </p:sp>
      <p:sp>
        <p:nvSpPr>
          <p:cNvPr id="5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1088549" y="2009774"/>
            <a:ext cx="9618524" cy="19560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rmAutofit/>
          </a:bodyPr>
          <a:lstStyle/>
          <a:p>
            <a:pPr marL="285750" lvl="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Nombre d’étudiants dans le jeu de données : 55</a:t>
            </a:r>
            <a:endParaRPr sz="2000">
              <a:latin typeface="Arial"/>
              <a:ea typeface="Arial"/>
              <a:cs typeface="Arial"/>
            </a:endParaRPr>
          </a:p>
          <a:p>
            <a:pPr marL="0" lvl="0" indent="0">
              <a:spcBef>
                <a:spcPts val="0"/>
              </a:spcBef>
              <a:defRPr/>
            </a:pPr>
            <a:endParaRPr sz="2000">
              <a:latin typeface="Arial"/>
              <a:ea typeface="Arial"/>
              <a:cs typeface="Arial"/>
            </a:endParaRPr>
          </a:p>
          <a:p>
            <a:pPr marL="285750" lvl="0" indent="-285750">
              <a:spcBef>
                <a:spcPts val="0"/>
              </a:spcBef>
              <a:buFont typeface="Arial"/>
              <a:buChar char="•"/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Période des actions</a:t>
            </a:r>
            <a:endParaRPr sz="2000">
              <a:latin typeface="Arial"/>
              <a:ea typeface="Arial"/>
              <a:cs typeface="Arial"/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	Action la plus récente : 2023-02-01</a:t>
            </a:r>
            <a:endParaRPr sz="2000">
              <a:latin typeface="Arial"/>
              <a:ea typeface="Arial"/>
              <a:cs typeface="Arial"/>
            </a:endParaRPr>
          </a:p>
          <a:p>
            <a:pPr marL="0" lvl="0" indent="0">
              <a:spcBef>
                <a:spcPts val="0"/>
              </a:spcBef>
              <a:defRPr/>
            </a:pPr>
            <a:r>
              <a:rPr lang="fr-FR" sz="2000">
                <a:latin typeface="Arial"/>
                <a:ea typeface="Arial"/>
                <a:cs typeface="Arial"/>
              </a:rPr>
              <a:t>	Action la plus ancienne : 2022-09-19</a:t>
            </a:r>
            <a:endParaRPr sz="2000">
              <a:latin typeface="Arial"/>
              <a:ea typeface="Arial"/>
              <a:cs typeface="Arial"/>
            </a:endParaRPr>
          </a:p>
        </p:txBody>
      </p:sp>
      <p:pic>
        <p:nvPicPr>
          <p:cNvPr id="6" name="Imag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6672063" y="2303536"/>
            <a:ext cx="4908558" cy="3692409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0877D7FC-77EA-4E81-AC14-35256C9894D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8</a:t>
            </a:fld>
            <a:endParaRPr lang="fr-FR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Google Shape;213;p29"/>
          <p:cNvSpPr/>
          <p:nvPr/>
        </p:nvSpPr>
        <p:spPr bwMode="auto">
          <a:xfrm>
            <a:off x="2024887" y="764704"/>
            <a:ext cx="7208226" cy="7432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2" tIns="45698" rIns="91422" bIns="45698" anchor="t" anchorCtr="0">
            <a:noAutofit/>
          </a:bodyPr>
          <a:lstStyle>
            <a:def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D4050"/>
              </a:buClr>
              <a:buSzPts val="4400"/>
              <a:buFont typeface="Arial"/>
              <a:buNone/>
              <a:defRPr sz="4400" b="0" i="0" u="none" strike="noStrike" cap="none">
                <a:solidFill>
                  <a:srgbClr val="0D4050"/>
                </a:solidFill>
                <a:latin typeface="Raleway"/>
                <a:ea typeface="Raleway"/>
                <a:cs typeface="Raleway"/>
              </a:defRPr>
            </a:lvl1pPr>
            <a:lvl2pPr marL="914400" marR="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2pPr>
            <a:lvl3pPr marL="1371600" marR="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9pPr>
          </a:lstStyle>
          <a:p>
            <a:pPr marL="0" indent="0">
              <a:spcBef>
                <a:spcPts val="0"/>
              </a:spcBef>
              <a:defRPr/>
            </a:pPr>
            <a:r>
              <a:rPr lang="fr-FR"/>
              <a:t>Analyse de traces Moodle </a:t>
            </a:r>
            <a:endParaRPr/>
          </a:p>
        </p:txBody>
      </p:sp>
      <p:sp>
        <p:nvSpPr>
          <p:cNvPr id="5" name="Google Shape;212;p29"/>
          <p:cNvSpPr>
            <a:spLocks noGrp="1"/>
          </p:cNvSpPr>
          <p:nvPr>
            <p:ph type="body" idx="1"/>
          </p:nvPr>
        </p:nvSpPr>
        <p:spPr bwMode="auto">
          <a:xfrm>
            <a:off x="2024887" y="1445219"/>
            <a:ext cx="8148368" cy="12329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3" tIns="45699" rIns="91423" bIns="45699" anchor="t" anchorCtr="0">
            <a:normAutofit/>
          </a:bodyPr>
          <a:lstStyle/>
          <a:p>
            <a:pPr marL="0" lvl="0" indent="0">
              <a:spcBef>
                <a:spcPts val="0"/>
              </a:spcBef>
              <a:defRPr/>
            </a:pPr>
            <a:r>
              <a:rPr lang="fr-FR" dirty="0">
                <a:latin typeface="Arial"/>
                <a:ea typeface="Arial"/>
                <a:cs typeface="Arial"/>
              </a:rPr>
              <a:t>Analyse des consultations des cours et TP : </a:t>
            </a:r>
            <a:endParaRPr dirty="0">
              <a:latin typeface="Arial"/>
              <a:ea typeface="Arial"/>
              <a:cs typeface="Arial"/>
            </a:endParaRPr>
          </a:p>
        </p:txBody>
      </p:sp>
      <p:sp>
        <p:nvSpPr>
          <p:cNvPr id="6" name="Rectangle 11"/>
          <p:cNvSpPr/>
          <p:nvPr/>
        </p:nvSpPr>
        <p:spPr bwMode="auto">
          <a:xfrm>
            <a:off x="2048337" y="1753930"/>
            <a:ext cx="4501553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dirty="0"/>
              <a:t>1ères consultations des pages de Cours de </a:t>
            </a:r>
            <a:r>
              <a:rPr lang="fr-FR" dirty="0">
                <a:highlight>
                  <a:srgbClr val="FFFF00"/>
                </a:highlight>
              </a:rPr>
              <a:t>la phase 1</a:t>
            </a:r>
            <a:endParaRPr dirty="0"/>
          </a:p>
        </p:txBody>
      </p:sp>
      <p:grpSp>
        <p:nvGrpSpPr>
          <p:cNvPr id="7" name="Groupe 16"/>
          <p:cNvGrpSpPr/>
          <p:nvPr/>
        </p:nvGrpSpPr>
        <p:grpSpPr bwMode="auto">
          <a:xfrm>
            <a:off x="2048337" y="2420888"/>
            <a:ext cx="8944207" cy="3778396"/>
            <a:chOff x="2048337" y="3034980"/>
            <a:chExt cx="8944207" cy="3778396"/>
          </a:xfrm>
        </p:grpSpPr>
        <p:sp>
          <p:nvSpPr>
            <p:cNvPr id="8" name="Rectangle 14"/>
            <p:cNvSpPr/>
            <p:nvPr/>
          </p:nvSpPr>
          <p:spPr bwMode="auto">
            <a:xfrm>
              <a:off x="8407038" y="3686855"/>
              <a:ext cx="2585506" cy="2475322"/>
            </a:xfrm>
            <a:prstGeom prst="rect">
              <a:avLst/>
            </a:prstGeom>
            <a:noFill/>
            <a:ln w="19049">
              <a:solidFill>
                <a:schemeClr val="tx1"/>
              </a:solidFill>
              <a:prstDash val="solid"/>
            </a:ln>
          </p:spPr>
          <p:txBody>
            <a:bodyPr rot="0" spcFirstLastPara="0" vertOverflow="overflow" horzOverflow="clip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noAutofit/>
            </a:bodyPr>
            <a:lstStyle/>
            <a:p>
              <a:pPr algn="ctr">
                <a:defRPr/>
              </a:pPr>
              <a:r>
                <a: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Remarque</a:t>
              </a:r>
              <a:r>
                <a:rPr lang="fr-FR"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s</a:t>
              </a:r>
              <a:r>
                <a: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  <a:t> </a:t>
              </a:r>
              <a:br>
                <a:rPr sz="1400" b="0" i="0" u="none">
                  <a:solidFill>
                    <a:srgbClr val="000000"/>
                  </a:solidFill>
                  <a:latin typeface="Arial"/>
                  <a:ea typeface="Arial"/>
                  <a:cs typeface="Arial"/>
                </a:rPr>
              </a:br>
              <a:endParaRPr sz="1400" b="0" i="0" u="none">
                <a:solidFill>
                  <a:srgbClr val="000000"/>
                </a:solidFill>
                <a:latin typeface="Arial"/>
                <a:ea typeface="Arial"/>
                <a:cs typeface="Arial"/>
              </a:endParaRPr>
            </a:p>
            <a:p>
              <a:pPr marL="217793" indent="-217793">
                <a:buFont typeface="Wingdings"/>
                <a:buChar char="Ø"/>
                <a:defRPr/>
              </a:pPr>
              <a:r>
                <a:rPr sz="12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Page peu consultée : “On prend les commandes” et “Choisir son éditeur”   </a:t>
              </a:r>
              <a:br>
                <a:rPr sz="12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</a:br>
              <a:endParaRPr sz="1200" b="0" i="0" u="none">
                <a:solidFill>
                  <a:srgbClr val="1E1E1E"/>
                </a:solidFill>
                <a:latin typeface="Arial"/>
                <a:ea typeface="Arial"/>
                <a:cs typeface="Arial"/>
              </a:endParaRPr>
            </a:p>
            <a:p>
              <a:pPr marL="217793" indent="-217793">
                <a:buFont typeface="Wingdings"/>
                <a:buChar char="Ø"/>
                <a:defRPr/>
              </a:pPr>
              <a:r>
                <a:rPr sz="12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Une perte de dynamisme au cours du temps </a:t>
              </a:r>
              <a:endParaRPr/>
            </a:p>
            <a:p>
              <a:pPr marL="617843" lvl="1" indent="-217793">
                <a:buFont typeface="Wingdings"/>
                <a:buChar char="§"/>
                <a:defRPr/>
              </a:pPr>
              <a:r>
                <a:rPr sz="1200" b="0" i="0" u="none">
                  <a:solidFill>
                    <a:srgbClr val="1E1E1E"/>
                  </a:solidFill>
                  <a:latin typeface="Arial"/>
                  <a:ea typeface="Arial"/>
                  <a:cs typeface="Arial"/>
                </a:rPr>
                <a:t>Diminution du nombre d’étudiant qui ont fait le TP-2 par rapport au TP-1</a:t>
              </a:r>
              <a:endParaRPr/>
            </a:p>
          </p:txBody>
        </p:sp>
        <p:pic>
          <p:nvPicPr>
            <p:cNvPr id="9" name="Image 15"/>
            <p:cNvPicPr>
              <a:picLocks noChangeAspect="1"/>
            </p:cNvPicPr>
            <p:nvPr/>
          </p:nvPicPr>
          <p:blipFill>
            <a:blip r:embed="rId2"/>
            <a:stretch/>
          </p:blipFill>
          <p:spPr bwMode="auto">
            <a:xfrm>
              <a:off x="2048337" y="3034980"/>
              <a:ext cx="6326789" cy="3778396"/>
            </a:xfrm>
            <a:prstGeom prst="rect">
              <a:avLst/>
            </a:prstGeom>
          </p:spPr>
        </p:pic>
      </p:grpSp>
      <p:pic>
        <p:nvPicPr>
          <p:cNvPr id="10" name="Image 17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9261709" y="1753930"/>
            <a:ext cx="1319865" cy="1085371"/>
          </a:xfrm>
          <a:prstGeom prst="rect">
            <a:avLst/>
          </a:prstGeom>
        </p:spPr>
      </p:pic>
      <p:sp>
        <p:nvSpPr>
          <p:cNvPr id="2" name="Espace réservé du numéro de diapositive 1">
            <a:extLst>
              <a:ext uri="{FF2B5EF4-FFF2-40B4-BE49-F238E27FC236}">
                <a16:creationId xmlns:a16="http://schemas.microsoft.com/office/drawing/2014/main" id="{1E58AB76-F205-46F0-B86C-C26EE7EE932B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r">
              <a:spcBef>
                <a:spcPts val="0"/>
              </a:spcBef>
              <a:spcAft>
                <a:spcPts val="0"/>
              </a:spcAft>
              <a:buNone/>
              <a:defRPr/>
            </a:pPr>
            <a:fld id="{00000000-1234-1234-1234-123412341234}" type="slidenum">
              <a:rPr lang="fr-FR" smtClean="0"/>
              <a:t>9</a:t>
            </a:fld>
            <a:endParaRPr lang="fr-FR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/>
        </a:gradFill>
        <a:gradFill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Arial"/>
        <a:cs typeface="Arial"/>
      </a:majorFont>
      <a:minorFont>
        <a:latin typeface="Calibri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130</TotalTime>
  <Words>1819</Words>
  <Application>Microsoft Office PowerPoint</Application>
  <DocSecurity>0</DocSecurity>
  <PresentationFormat>Grand écran</PresentationFormat>
  <Paragraphs>393</Paragraphs>
  <Slides>23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23</vt:i4>
      </vt:variant>
    </vt:vector>
  </HeadingPairs>
  <TitlesOfParts>
    <vt:vector size="31" baseType="lpstr">
      <vt:lpstr>Times New Roman</vt:lpstr>
      <vt:lpstr>Wingdings</vt:lpstr>
      <vt:lpstr>Inter</vt:lpstr>
      <vt:lpstr>Arial</vt:lpstr>
      <vt:lpstr>Verdana</vt:lpstr>
      <vt:lpstr>Calibri</vt:lpstr>
      <vt:lpstr>Raleway</vt:lpstr>
      <vt:lpstr>Conception personnalisée</vt:lpstr>
      <vt:lpstr>Présentation PowerPoint</vt:lpstr>
      <vt:lpstr>Au départ : demande d'une équipe enseignante pour améliorer un cours jugé insatisfaisant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pour votre attention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subject/>
  <dc:creator>Delphine</dc:creator>
  <cp:keywords/>
  <dc:description/>
  <cp:lastModifiedBy>Delphine</cp:lastModifiedBy>
  <cp:revision>88</cp:revision>
  <dcterms:modified xsi:type="dcterms:W3CDTF">2024-07-01T13:24:27Z</dcterms:modified>
  <cp:category/>
  <dc:identifier/>
  <cp:contentStatus/>
  <dc:language/>
  <cp:version/>
</cp:coreProperties>
</file>